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60" r:id="rId6"/>
    <p:sldId id="258" r:id="rId7"/>
    <p:sldId id="259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541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B6AE7-83A5-4B6F-850C-DF13F7A22811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7576B4-3CF2-40CA-B313-04C266820B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7576B4-3CF2-40CA-B313-04C266820B1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5EE12-0571-45E0-A639-0F1859E80803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F84FC7-7C2C-4A03-82B1-CE01F88123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Iva A slozka\šablony\úvodní šablony\Neolit v českých zemích\Sním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8208912" cy="61566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Iva A slozka\šablony\úvodní šablony\Neolit v českých zemích\Snímek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8496944" cy="63727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Neolit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Neolit</a:t>
            </a:r>
            <a:r>
              <a:rPr lang="cs-CZ" dirty="0" smtClean="0"/>
              <a:t> nebo také </a:t>
            </a:r>
            <a:r>
              <a:rPr lang="cs-CZ" b="1" dirty="0" smtClean="0"/>
              <a:t>mladší doba kamenná</a:t>
            </a:r>
            <a:r>
              <a:rPr lang="cs-CZ" dirty="0" smtClean="0"/>
              <a:t> je pravěké období, ve kterém se namísto dosavadního lovu a sběru stává hlavním zdrojem obživy zemědělství. Samotný výraz neolit pochází z řeckého </a:t>
            </a:r>
            <a:r>
              <a:rPr lang="cs-CZ" dirty="0" err="1" smtClean="0"/>
              <a:t>neos</a:t>
            </a:r>
            <a:r>
              <a:rPr lang="cs-CZ" dirty="0" smtClean="0"/>
              <a:t> = nový a </a:t>
            </a:r>
            <a:r>
              <a:rPr lang="cs-CZ" dirty="0" err="1" smtClean="0"/>
              <a:t>lithos</a:t>
            </a:r>
            <a:r>
              <a:rPr lang="cs-CZ" dirty="0" smtClean="0"/>
              <a:t> = kámen. </a:t>
            </a:r>
          </a:p>
          <a:p>
            <a:r>
              <a:rPr lang="cs-CZ" dirty="0" smtClean="0"/>
              <a:t>Neolit začíná na Blízkém východě někdy v 10. nebo 9. tisíciletí př. n. l. a ukončuje tak období mezolitu; neolit ovšem na různých územích začíná odlišně, podle toho, jak rychle či pomalu se sem znalost zemědělství šířila. Ve střední Evropě se uvažuje o 6. tisíciletí př. n. l. Někdy ve 4. tisíciletí př. n. l. pozvolna přechází do období </a:t>
            </a:r>
            <a:r>
              <a:rPr lang="cs-CZ" dirty="0" err="1" smtClean="0"/>
              <a:t>eneolitu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t="306" b="306"/>
          <a:stretch>
            <a:fillRect/>
          </a:stretch>
        </p:blipFill>
        <p:spPr bwMode="auto">
          <a:xfrm>
            <a:off x="1259632" y="1556792"/>
            <a:ext cx="6696744" cy="5022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188640"/>
            <a:ext cx="8359080" cy="6480719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Neolitické kultury v českých zemích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: vypište neolitické osady ve středních  a severozápadních Čechách a nejsevernější a nejjižnější osadu na Moravě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2483768" y="2780928"/>
            <a:ext cx="57606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3923928" y="2348880"/>
            <a:ext cx="28803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4499992" y="3068960"/>
            <a:ext cx="50405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6084168" y="2996952"/>
            <a:ext cx="14401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5292080" y="5157192"/>
            <a:ext cx="14401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028384" y="623731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Archeologická kultura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Nazýváme tak soubor hmotných nálezů </a:t>
            </a:r>
            <a:r>
              <a:rPr lang="cs-CZ" sz="2800" dirty="0" err="1" smtClean="0"/>
              <a:t>nálezů</a:t>
            </a:r>
            <a:r>
              <a:rPr lang="cs-CZ" sz="2800" dirty="0" smtClean="0"/>
              <a:t>, například nálezy pohřebišť, sídel, chat, keramiky, nástrojů, šperků nebo ozdob, jež vykazují typické společné znaky, pocházejí ze stejného období a nalezly se v určité oblasti. V tomto smyslu se mluví o </a:t>
            </a:r>
            <a:r>
              <a:rPr lang="cs-CZ" sz="2800" b="1" dirty="0" smtClean="0"/>
              <a:t>různých kulturách</a:t>
            </a:r>
            <a:r>
              <a:rPr lang="cs-CZ" sz="2800" dirty="0" smtClean="0"/>
              <a:t>, což je nejběžnější – i když často sporná - archeologická klasifikace.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484784"/>
            <a:ext cx="6394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Zopakujte si význam pojmu archeologická kultura: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Z následujících kultur vyberte ty, které se objevily na našem území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dirty="0"/>
              <a:t>k</a:t>
            </a:r>
            <a:r>
              <a:rPr lang="cs-CZ" sz="3500" dirty="0" smtClean="0"/>
              <a:t>ultura s lineární keramikou</a:t>
            </a:r>
          </a:p>
          <a:p>
            <a:r>
              <a:rPr lang="cs-CZ" sz="3500" dirty="0"/>
              <a:t>k</a:t>
            </a:r>
            <a:r>
              <a:rPr lang="cs-CZ" sz="3500" dirty="0" smtClean="0"/>
              <a:t>ultura </a:t>
            </a:r>
            <a:r>
              <a:rPr lang="cs-CZ" sz="3500" dirty="0" err="1" smtClean="0"/>
              <a:t>Vinča</a:t>
            </a:r>
            <a:endParaRPr lang="cs-CZ" sz="3500" dirty="0" smtClean="0"/>
          </a:p>
          <a:p>
            <a:r>
              <a:rPr lang="cs-CZ" sz="3500" dirty="0"/>
              <a:t>k</a:t>
            </a:r>
            <a:r>
              <a:rPr lang="cs-CZ" sz="3500" dirty="0" smtClean="0"/>
              <a:t>ultura </a:t>
            </a:r>
            <a:r>
              <a:rPr lang="cs-CZ" sz="3500" dirty="0" err="1" smtClean="0"/>
              <a:t>bukovohorská</a:t>
            </a:r>
            <a:endParaRPr lang="cs-CZ" sz="3500" dirty="0" smtClean="0"/>
          </a:p>
          <a:p>
            <a:r>
              <a:rPr lang="cs-CZ" sz="3500" dirty="0"/>
              <a:t>k</a:t>
            </a:r>
            <a:r>
              <a:rPr lang="cs-CZ" sz="3500" dirty="0" smtClean="0"/>
              <a:t>ultura s vypíchanou keramikou  </a:t>
            </a:r>
          </a:p>
          <a:p>
            <a:r>
              <a:rPr lang="cs-CZ" sz="3500" dirty="0"/>
              <a:t>k</a:t>
            </a:r>
            <a:r>
              <a:rPr lang="cs-CZ" sz="3500" dirty="0" smtClean="0"/>
              <a:t>ultura potiská</a:t>
            </a:r>
          </a:p>
          <a:p>
            <a:r>
              <a:rPr lang="cs-CZ" sz="3500" dirty="0" err="1"/>
              <a:t>p</a:t>
            </a:r>
            <a:r>
              <a:rPr lang="cs-CZ" sz="3500" dirty="0" err="1" smtClean="0"/>
              <a:t>rotolengyelská</a:t>
            </a:r>
            <a:r>
              <a:rPr lang="cs-CZ" sz="3500" dirty="0" smtClean="0"/>
              <a:t> kultura</a:t>
            </a:r>
          </a:p>
          <a:p>
            <a:r>
              <a:rPr lang="cs-CZ" sz="3500" dirty="0" err="1"/>
              <a:t>l</a:t>
            </a:r>
            <a:r>
              <a:rPr lang="cs-CZ" sz="3500" dirty="0" err="1" smtClean="0"/>
              <a:t>engyelská</a:t>
            </a:r>
            <a:r>
              <a:rPr lang="cs-CZ" sz="3500" dirty="0" smtClean="0"/>
              <a:t> kultura</a:t>
            </a:r>
          </a:p>
          <a:p>
            <a:r>
              <a:rPr lang="cs-CZ" sz="3500" dirty="0"/>
              <a:t>k</a:t>
            </a:r>
            <a:r>
              <a:rPr lang="cs-CZ" sz="3500" dirty="0" smtClean="0"/>
              <a:t>ultura s moravskou malovanou keramikou</a:t>
            </a:r>
          </a:p>
          <a:p>
            <a:r>
              <a:rPr lang="cs-CZ" sz="3500" dirty="0" err="1"/>
              <a:t>j</a:t>
            </a:r>
            <a:r>
              <a:rPr lang="cs-CZ" sz="3500" dirty="0" err="1" smtClean="0"/>
              <a:t>armucká</a:t>
            </a:r>
            <a:r>
              <a:rPr lang="cs-CZ" sz="3500" dirty="0" smtClean="0"/>
              <a:t> kultura</a:t>
            </a:r>
          </a:p>
          <a:p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5868144" y="1556792"/>
            <a:ext cx="978408" cy="484632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6228184" y="2924944"/>
            <a:ext cx="978408" cy="484632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7812360" y="4725144"/>
            <a:ext cx="978408" cy="484632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1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K vybraným kulturám přiřaďte naleziště vypsaná z mapy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Kultura s lineární (</a:t>
            </a:r>
            <a:r>
              <a:rPr lang="en-US" dirty="0" smtClean="0"/>
              <a:t>=</a:t>
            </a:r>
            <a:r>
              <a:rPr lang="cs-CZ" dirty="0" smtClean="0"/>
              <a:t> volutovou) keramikou</a:t>
            </a:r>
          </a:p>
          <a:p>
            <a:endParaRPr lang="cs-CZ" dirty="0" smtClean="0"/>
          </a:p>
          <a:p>
            <a:r>
              <a:rPr lang="cs-CZ" dirty="0" smtClean="0"/>
              <a:t>Kultura s vypíchanou keramikou</a:t>
            </a:r>
          </a:p>
          <a:p>
            <a:endParaRPr lang="cs-CZ" dirty="0" smtClean="0"/>
          </a:p>
          <a:p>
            <a:r>
              <a:rPr lang="cs-CZ" dirty="0" smtClean="0"/>
              <a:t>Kultura s moravskou malovanou keramikou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2276872"/>
            <a:ext cx="3528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Březno,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Bylany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, Mohelnice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3501008"/>
            <a:ext cx="2993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Březno,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Bylany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Mšeno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4509120"/>
            <a:ext cx="11911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Těšetice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Přiřaďte následující artefakty k jednotlivým kulturám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3" name="Obrázek 2" descr="paleolit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1340768"/>
            <a:ext cx="2736304" cy="2480826"/>
          </a:xfrm>
          <a:prstGeom prst="rect">
            <a:avLst/>
          </a:prstGeom>
        </p:spPr>
      </p:pic>
      <p:pic>
        <p:nvPicPr>
          <p:cNvPr id="4" name="Obrázek 3" descr="paleolit07 (3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4077072"/>
            <a:ext cx="2808312" cy="2629534"/>
          </a:xfrm>
          <a:prstGeom prst="rect">
            <a:avLst/>
          </a:prstGeom>
        </p:spPr>
      </p:pic>
      <p:pic>
        <p:nvPicPr>
          <p:cNvPr id="5" name="Obrázek 4" descr="paleolit07 (2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1484784"/>
            <a:ext cx="2304256" cy="2507545"/>
          </a:xfrm>
          <a:prstGeom prst="rect">
            <a:avLst/>
          </a:prstGeom>
        </p:spPr>
      </p:pic>
      <p:pic>
        <p:nvPicPr>
          <p:cNvPr id="7" name="Obrázek 6" descr="paleolit07 (4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148064" y="4149080"/>
            <a:ext cx="3054456" cy="237837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95536" y="1124744"/>
            <a:ext cx="2096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. vypichovaná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8264" y="1052736"/>
            <a:ext cx="1576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k.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linenární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6237312"/>
            <a:ext cx="2945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k.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oravská malovaná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6237312"/>
            <a:ext cx="1414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k. lineární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36450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371703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630932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630932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1) MANDELOVÁ, Helena. </a:t>
            </a:r>
            <a:r>
              <a:rPr lang="cs-CZ" i="1" dirty="0" smtClean="0"/>
              <a:t>Pravěk, starověk: dějepisné atlasy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Dagmar Ježková. Praha: Kartografie, 1995, 30 s. Dějepisné atlasy. ISBN 80-701-1340-5. </a:t>
            </a:r>
          </a:p>
          <a:p>
            <a:r>
              <a:rPr lang="cs-CZ" dirty="0" smtClean="0"/>
              <a:t>2-5) AUGUSTA, Pavel. </a:t>
            </a:r>
            <a:r>
              <a:rPr lang="cs-CZ" i="1" dirty="0" smtClean="0"/>
              <a:t>Dějiny českých zemí v obrazech: od pravěku po současnost</a:t>
            </a:r>
            <a:r>
              <a:rPr lang="cs-CZ" dirty="0" smtClean="0"/>
              <a:t>. 1. souborné </a:t>
            </a:r>
            <a:r>
              <a:rPr lang="cs-CZ" dirty="0" err="1" smtClean="0"/>
              <a:t>vyd</a:t>
            </a:r>
            <a:r>
              <a:rPr lang="cs-CZ" dirty="0" smtClean="0"/>
              <a:t>. Ilustrace Lubomír </a:t>
            </a:r>
            <a:r>
              <a:rPr lang="cs-CZ" dirty="0" err="1" smtClean="0"/>
              <a:t>Anlauf</a:t>
            </a:r>
            <a:r>
              <a:rPr lang="cs-CZ" dirty="0" smtClean="0"/>
              <a:t>. Praha: Albatros, 2006, 970 s. Klub mladých čtenářů (Albatros). ISBN 80-000-1704-0. </a:t>
            </a:r>
          </a:p>
          <a:p>
            <a:r>
              <a:rPr lang="cs-CZ" dirty="0" smtClean="0"/>
              <a:t>AUTOR NEUVEDEN.. </a:t>
            </a:r>
            <a:r>
              <a:rPr lang="cs-CZ" i="1" dirty="0" smtClean="0"/>
              <a:t>Neolit</a:t>
            </a:r>
            <a:r>
              <a:rPr lang="cs-CZ" dirty="0" smtClean="0"/>
              <a:t> [online]. [cit. 19.5.2013]. Dostupný na WWW: http://cs.wikipedia.org/wiki/Neolit </a:t>
            </a:r>
          </a:p>
          <a:p>
            <a:r>
              <a:rPr lang="cs-CZ" dirty="0" smtClean="0"/>
              <a:t>POPELKA, Miroslav a Veronika VÁLKOVÁ. </a:t>
            </a:r>
            <a:r>
              <a:rPr lang="cs-CZ" i="1" dirty="0" smtClean="0"/>
              <a:t>Dějepis pro gymnázia a střední školy: od pravěku po současnost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Lubomír </a:t>
            </a:r>
            <a:r>
              <a:rPr lang="cs-CZ" dirty="0" err="1" smtClean="0"/>
              <a:t>Anlauf</a:t>
            </a:r>
            <a:r>
              <a:rPr lang="cs-CZ" dirty="0" smtClean="0"/>
              <a:t>. Praha: SPN - pedagogické nakladatelství, 2001, 143 s. Klub mladých čtenářů (Albatros). ISBN 80-723-5145-1.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214</TotalTime>
  <Words>465</Words>
  <Application>Microsoft Office PowerPoint</Application>
  <PresentationFormat>Předvádění na obrazovce (4:3)</PresentationFormat>
  <Paragraphs>42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Neolit</vt:lpstr>
      <vt:lpstr>Snímek 4</vt:lpstr>
      <vt:lpstr>Archeologická kultura</vt:lpstr>
      <vt:lpstr>Z následujících kultur vyberte ty, které se objevily na našem území</vt:lpstr>
      <vt:lpstr>K vybraným kulturám přiřaďte naleziště vypsaná z mapy</vt:lpstr>
      <vt:lpstr>Přiřaďte následující artefakty k jednotlivým kulturám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21</cp:revision>
  <dcterms:created xsi:type="dcterms:W3CDTF">2013-05-19T15:25:06Z</dcterms:created>
  <dcterms:modified xsi:type="dcterms:W3CDTF">2013-05-19T19:50:27Z</dcterms:modified>
</cp:coreProperties>
</file>