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5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  <p:sldId id="265" r:id="rId12"/>
    <p:sldId id="267" r:id="rId13"/>
    <p:sldId id="268" r:id="rId14"/>
    <p:sldId id="269" r:id="rId15"/>
    <p:sldId id="270" r:id="rId16"/>
    <p:sldId id="271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86" autoAdjust="0"/>
  </p:normalViewPr>
  <p:slideViewPr>
    <p:cSldViewPr>
      <p:cViewPr varScale="1">
        <p:scale>
          <a:sx n="80" d="100"/>
          <a:sy n="80" d="100"/>
        </p:scale>
        <p:origin x="-1445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9CCAB49-DA38-4C29-B6A9-DC0953488FB1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ED64619-9F45-452E-9787-26D4D1E2DB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ním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Sním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Eneolit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2400" dirty="0" smtClean="0"/>
              <a:t>Název </a:t>
            </a:r>
            <a:r>
              <a:rPr lang="cs-CZ" sz="2400" dirty="0" err="1" smtClean="0"/>
              <a:t>eneolit</a:t>
            </a:r>
            <a:r>
              <a:rPr lang="cs-CZ" sz="2400" dirty="0" smtClean="0"/>
              <a:t> (z latinského </a:t>
            </a:r>
            <a:r>
              <a:rPr lang="cs-CZ" sz="2400" i="1" dirty="0" err="1" smtClean="0"/>
              <a:t>aeneus</a:t>
            </a:r>
            <a:r>
              <a:rPr lang="cs-CZ" sz="2400" dirty="0" smtClean="0"/>
              <a:t> - měděný) je užíván pro středoevropskou oblast. Označuje závěrečnou fázi doby kamenné (4000 – 2200 př. n. l.) Následuje po neolitu a předchází době bronzové.</a:t>
            </a:r>
          </a:p>
          <a:p>
            <a:pPr algn="just"/>
            <a:endParaRPr lang="cs-CZ" sz="2400" dirty="0" smtClean="0"/>
          </a:p>
          <a:p>
            <a:pPr algn="just"/>
            <a:r>
              <a:rPr lang="cs-CZ" sz="2400" dirty="0" smtClean="0"/>
              <a:t>Po oblast Předního východu, popř. země jižní a </a:t>
            </a:r>
            <a:r>
              <a:rPr lang="cs-CZ" sz="2400" dirty="0" err="1" smtClean="0"/>
              <a:t>jihovýchodníEvropy</a:t>
            </a:r>
            <a:r>
              <a:rPr lang="cs-CZ" sz="2400" dirty="0" smtClean="0"/>
              <a:t>, se používá název   chalkolit (z řeckého </a:t>
            </a:r>
          </a:p>
          <a:p>
            <a:pPr algn="just">
              <a:buNone/>
            </a:pPr>
            <a:r>
              <a:rPr lang="cs-CZ" sz="2400" i="1" dirty="0" smtClean="0"/>
              <a:t>   </a:t>
            </a:r>
            <a:r>
              <a:rPr lang="cs-CZ" sz="2400" i="1" dirty="0" err="1" smtClean="0"/>
              <a:t>chalkos</a:t>
            </a:r>
            <a:r>
              <a:rPr lang="cs-CZ" sz="2400" dirty="0" smtClean="0"/>
              <a:t> - měděný, </a:t>
            </a:r>
            <a:r>
              <a:rPr lang="cs-CZ" sz="2400" i="1" dirty="0" err="1" smtClean="0"/>
              <a:t>lithos</a:t>
            </a:r>
            <a:r>
              <a:rPr lang="cs-CZ" sz="2400" dirty="0" smtClean="0"/>
              <a:t> - kámen) či česky doba měděná. </a:t>
            </a:r>
          </a:p>
          <a:p>
            <a:pPr algn="just">
              <a:buNone/>
            </a:pPr>
            <a:endParaRPr lang="cs-CZ" sz="2400" dirty="0" smtClean="0"/>
          </a:p>
          <a:p>
            <a:pPr marL="457200" indent="-457200" algn="just"/>
            <a:r>
              <a:rPr lang="cs-CZ" sz="2400" dirty="0" smtClean="0"/>
              <a:t>Různost názvosloví je odrazem rozdílného vývoje těchto oblastí v dané době.</a:t>
            </a:r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</a:t>
            </a:r>
            <a:r>
              <a:rPr lang="cs-CZ" dirty="0" err="1" smtClean="0"/>
              <a:t>eneolitu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Znalost zpracování mědi, počátky  hornictví  a metalurgie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Měď jako materiál  hraje významnější úlohu pouze v jižní a v jihovýchodní Evropě a na Předním východě, v dalších částech Evropy nemá zásadní význam, protože jí není dostatek.</a:t>
            </a:r>
          </a:p>
          <a:p>
            <a:r>
              <a:rPr lang="cs-CZ" dirty="0" smtClean="0"/>
              <a:t>Diferenciace vývoje mezi Evropou a Asií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 době, kdy ve střední Evropě začíná </a:t>
            </a:r>
            <a:r>
              <a:rPr lang="cs-CZ" dirty="0" err="1" smtClean="0"/>
              <a:t>eneolit</a:t>
            </a:r>
            <a:r>
              <a:rPr lang="cs-CZ" dirty="0" smtClean="0"/>
              <a:t>, už vznikají v Orientu první sumerské státy.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v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Užití oradla v podobě dřevěného háku taženého dobytčaty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Orbu nepřímo dokládají plastiky dobytčat v zápřahu nebo nálezy dřevěných jařem</a:t>
            </a:r>
          </a:p>
          <a:p>
            <a:r>
              <a:rPr lang="cs-CZ" dirty="0" smtClean="0"/>
              <a:t>Užití kolového vozu</a:t>
            </a:r>
          </a:p>
          <a:p>
            <a:r>
              <a:rPr lang="cs-CZ" dirty="0" smtClean="0"/>
              <a:t>Počátky dálkového obchodu</a:t>
            </a:r>
          </a:p>
          <a:p>
            <a:r>
              <a:rPr lang="cs-CZ" dirty="0" smtClean="0"/>
              <a:t>Počátky domestikace koně</a:t>
            </a:r>
          </a:p>
          <a:p>
            <a:endParaRPr lang="cs-CZ" dirty="0"/>
          </a:p>
        </p:txBody>
      </p:sp>
      <p:pic>
        <p:nvPicPr>
          <p:cNvPr id="6" name="Obrázek 5" descr="Bueyes_(carahue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068960"/>
            <a:ext cx="3720903" cy="30134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172400" y="63813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ve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Patriarchát  - hlavní  roli ve společnosti i v rodině hraje muž 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Posuďte, co vedlo k této změně?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Jak se tato změna projevila např. v uměleckých projevech?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Majetková a společenská diferenciace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Posuďte, co ji způsobilo.  Ze kterých archeologických nálezů se na tuto změnu usuzuje?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Jestliže je pro neolit ve střední Evropě typický tzv. dlouhý dům, v </a:t>
            </a:r>
            <a:r>
              <a:rPr lang="cs-CZ" dirty="0" err="1" smtClean="0"/>
              <a:t>eneolitu</a:t>
            </a:r>
            <a:r>
              <a:rPr lang="cs-CZ" dirty="0" smtClean="0"/>
              <a:t> se objevují menší chaty spíše obdélníkového půdorysu (cca 6-8 x 3-4 m). 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Na co lze z tohoto faktu usuzovat?</a:t>
            </a:r>
          </a:p>
          <a:p>
            <a:r>
              <a:rPr lang="cs-CZ" dirty="0" smtClean="0"/>
              <a:t>Snad se z toho dá usuzovat, že základní jednotkou komunity již nebyl celý rod (osídlující v neolitu dlouhý dům), ale podstatně menší jednotka (snad nukleární rodina). Sídliště jako celky jsou také oproti neolitu menší.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Nový typ sídliště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eneolitu</a:t>
            </a:r>
            <a:r>
              <a:rPr lang="cs-CZ" dirty="0" smtClean="0"/>
              <a:t> se vedle původních otevřených sídlišť začíná objevovat i sídliště nového typu – hradiště (hradisko).  Hradiska vznikala na vyvýšených místech, často ještě chráněných srázy. Funkce hradišť bývá kombinovaná – vedle předpokládané funkce vojensko-strategické mohla hradiště sloužit jako útočiště obyvatelstva, ke kultovním či společenským rituálům i jako střediska obchodu včetně funkce opěrných bodů na dálkových komunikacích. Nepochybně sloužila i jako sídla společenských elit.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tanowisko archeologiczne w Biskupinie 01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7620000" cy="44504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71600" y="620688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Rekonstrukce hradiště – </a:t>
            </a:r>
            <a:r>
              <a:rPr lang="cs-CZ" dirty="0" err="1" smtClean="0"/>
              <a:t>Biskupinie</a:t>
            </a:r>
            <a:r>
              <a:rPr lang="cs-CZ" dirty="0" smtClean="0"/>
              <a:t> (Polsko)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Megalitické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Jedním z nejmonumentálnějších jevů  </a:t>
            </a:r>
            <a:r>
              <a:rPr lang="cs-CZ" dirty="0" err="1" smtClean="0"/>
              <a:t>eneolitické</a:t>
            </a:r>
            <a:r>
              <a:rPr lang="cs-CZ" dirty="0" smtClean="0"/>
              <a:t> Evropy je budování kultovních a pohřebních památníků – megalitických staveb. </a:t>
            </a:r>
          </a:p>
          <a:p>
            <a:r>
              <a:rPr lang="cs-CZ" dirty="0" smtClean="0"/>
              <a:t>Megalit je velký, někdy hrubě opracovaný kámen vztyčený pravěkými lidmi mimo své přirozené souvislosti. Jako megalitické stavby by měly být označovány komory tvořené z několika takových kamenů.</a:t>
            </a:r>
          </a:p>
          <a:p>
            <a:r>
              <a:rPr lang="cs-CZ" dirty="0" smtClean="0"/>
              <a:t>Sloužily pravděpodobně jako kultovní objekty, někdy i k pohřebním aktivitám. Spekulativně se o nich uvažuje i jako o stavbách s funkcí. Astronomické observatoře.</a:t>
            </a:r>
          </a:p>
          <a:p>
            <a:r>
              <a:rPr lang="cs-CZ" dirty="0" smtClean="0"/>
              <a:t>Nejhojněji se megalitické monumenty vyskytují v Evropě od Středozemí, přes západní Francii, britské ostrovy až po Skandinávii. Nejznámějšími jsou </a:t>
            </a:r>
            <a:r>
              <a:rPr lang="cs-CZ" dirty="0" err="1" smtClean="0"/>
              <a:t>Stonehenge</a:t>
            </a:r>
            <a:r>
              <a:rPr lang="cs-CZ" dirty="0" smtClean="0"/>
              <a:t> a </a:t>
            </a:r>
            <a:r>
              <a:rPr lang="cs-CZ" dirty="0" err="1" smtClean="0"/>
              <a:t>Carnak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megalitů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Menhir samostatně vztyčený neotesaný, nebo jen hrubě otesaný kámen.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Kamenná řada – skupina menhirů vztyčených na půdorysu přímky.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</a:rPr>
              <a:t>Kromlech</a:t>
            </a:r>
            <a:r>
              <a:rPr lang="cs-CZ" dirty="0" smtClean="0">
                <a:solidFill>
                  <a:schemeClr val="tx1"/>
                </a:solidFill>
              </a:rPr>
              <a:t>– kamenná řada kruhového půdorysu skládající se z menhirů.</a:t>
            </a:r>
          </a:p>
          <a:p>
            <a:r>
              <a:rPr lang="cs-CZ" dirty="0" smtClean="0"/>
              <a:t>Dolmen - několik vztyčených kamenů s vodorovným překladem, které uzavírají komoru.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Skříňkový hrob – komora vytvořená podobnou konstrukcí jako dolmen, ale zapuštěná do země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Chodbový hrob - komora vytvořená podobnou konstrukcí jako dolmen, zapuštěná do země a k ní byla připojena dlouhá přístupová chodba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987824" y="260648"/>
            <a:ext cx="5546576" cy="726777"/>
          </a:xfrm>
        </p:spPr>
        <p:txBody>
          <a:bodyPr/>
          <a:lstStyle/>
          <a:p>
            <a:r>
              <a:rPr lang="cs-CZ" dirty="0" err="1" smtClean="0"/>
              <a:t>Stonehenge</a:t>
            </a:r>
            <a:endParaRPr lang="cs-CZ" dirty="0"/>
          </a:p>
        </p:txBody>
      </p:sp>
      <p:pic>
        <p:nvPicPr>
          <p:cNvPr id="23554" name="Picture 2" descr="Soubor:Stonehen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340768"/>
            <a:ext cx="6753225" cy="4495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68344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7667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Poznáváte?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635896" y="228601"/>
            <a:ext cx="4898504" cy="608112"/>
          </a:xfrm>
        </p:spPr>
        <p:txBody>
          <a:bodyPr/>
          <a:lstStyle/>
          <a:p>
            <a:r>
              <a:rPr lang="cs-CZ" dirty="0" err="1" smtClean="0"/>
              <a:t>Carnak</a:t>
            </a:r>
            <a:endParaRPr lang="cs-CZ" dirty="0"/>
          </a:p>
        </p:txBody>
      </p:sp>
      <p:pic>
        <p:nvPicPr>
          <p:cNvPr id="24578" name="Picture 2" descr="Soubor:Kermario Carna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052736"/>
            <a:ext cx="6984776" cy="52385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59632" y="332656"/>
            <a:ext cx="259228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Poznáváte?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60432" y="60932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727450" y="228600"/>
            <a:ext cx="5416550" cy="758825"/>
          </a:xfrm>
        </p:spPr>
        <p:txBody>
          <a:bodyPr/>
          <a:lstStyle/>
          <a:p>
            <a:r>
              <a:rPr lang="cs-CZ" dirty="0" smtClean="0"/>
              <a:t>Menhir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0466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Poznáváte?</a:t>
            </a:r>
            <a:endParaRPr lang="cs-CZ" sz="2400" dirty="0"/>
          </a:p>
        </p:txBody>
      </p:sp>
      <p:pic>
        <p:nvPicPr>
          <p:cNvPr id="27650" name="Picture 2" descr="Soubor:Zennormenhi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124744"/>
            <a:ext cx="3810000" cy="47625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444208" y="55172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22713" y="260350"/>
            <a:ext cx="5221287" cy="758825"/>
          </a:xfrm>
        </p:spPr>
        <p:txBody>
          <a:bodyPr/>
          <a:lstStyle/>
          <a:p>
            <a:r>
              <a:rPr lang="cs-CZ" dirty="0" err="1" smtClean="0"/>
              <a:t>Kromlech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76672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Poznáváte?</a:t>
            </a:r>
          </a:p>
          <a:p>
            <a:endParaRPr lang="cs-CZ" sz="2000" dirty="0"/>
          </a:p>
        </p:txBody>
      </p:sp>
      <p:pic>
        <p:nvPicPr>
          <p:cNvPr id="26626" name="Picture 2" descr="Soubor:Ring of Brodgar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052736"/>
            <a:ext cx="6912768" cy="51845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44408" y="59492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2275" y="228600"/>
            <a:ext cx="4911725" cy="758825"/>
          </a:xfrm>
        </p:spPr>
        <p:txBody>
          <a:bodyPr/>
          <a:lstStyle/>
          <a:p>
            <a:r>
              <a:rPr lang="cs-CZ" dirty="0" smtClean="0"/>
              <a:t>Dolmen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Poznáváte?</a:t>
            </a:r>
            <a:endParaRPr lang="cs-CZ" sz="2400" dirty="0"/>
          </a:p>
        </p:txBody>
      </p:sp>
      <p:pic>
        <p:nvPicPr>
          <p:cNvPr id="25602" name="Picture 2" descr="Soubor:Dolmen Roch-Feut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6696744" cy="50225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60212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POPELKA, Miroslav a Veronika VÁLKOVÁ. </a:t>
            </a:r>
            <a:r>
              <a:rPr lang="cs-CZ" i="1" dirty="0" smtClean="0"/>
              <a:t>Dějepis pro gymnázia a střední školy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2001, 143 s. ISBN 80-723-5145-1.</a:t>
            </a:r>
          </a:p>
          <a:p>
            <a:r>
              <a:rPr lang="cs-CZ" dirty="0" smtClean="0"/>
              <a:t>AUTOR NEUVEDEN. </a:t>
            </a:r>
            <a:r>
              <a:rPr lang="cs-CZ" i="1" dirty="0" err="1" smtClean="0"/>
              <a:t>Eneolit</a:t>
            </a:r>
            <a:r>
              <a:rPr lang="cs-CZ" dirty="0" smtClean="0"/>
              <a:t> [online]. [cit. 1.5.2013]. Dostupný na WWW: http://cs.wikipedia.org/wiki/Eneolit</a:t>
            </a:r>
          </a:p>
          <a:p>
            <a:r>
              <a:rPr lang="cs-CZ" dirty="0" smtClean="0"/>
              <a:t>AUTOR NEUVEDEN. </a:t>
            </a:r>
            <a:r>
              <a:rPr lang="cs-CZ" i="1" dirty="0" smtClean="0"/>
              <a:t>Megalit</a:t>
            </a:r>
            <a:r>
              <a:rPr lang="cs-CZ" dirty="0" smtClean="0"/>
              <a:t> [online]. [cit. 21.5.2013]. Dostupný na WWW: http://cs.wikipedia.org/wiki/Megalitick%C3%A9_stavby</a:t>
            </a:r>
          </a:p>
          <a:p>
            <a:r>
              <a:rPr lang="cs-CZ" dirty="0" smtClean="0"/>
              <a:t>1) AUTOR 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21.5.2013]. Dostupný na WWW: http://cs.wikipedia.org/wiki/Soubor:Bueyes_(carahue).jpg</a:t>
            </a:r>
          </a:p>
          <a:p>
            <a:r>
              <a:rPr lang="cs-CZ" dirty="0" smtClean="0"/>
              <a:t>2) BRYLA, </a:t>
            </a:r>
            <a:r>
              <a:rPr lang="cs-CZ" dirty="0" err="1" smtClean="0"/>
              <a:t>Jaroslaw</a:t>
            </a:r>
            <a:r>
              <a:rPr lang="cs-CZ" dirty="0" smtClean="0"/>
              <a:t>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2.5.2013]. Dostupný na WWW: http://cs.wikipedia.org/wiki/Soubor:Stanowisko_archeologiczne_w_Biskupinie_0129.jpg</a:t>
            </a:r>
          </a:p>
          <a:p>
            <a:r>
              <a:rPr lang="cs-CZ" dirty="0" smtClean="0"/>
              <a:t>3) WIGULF.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2.5.2013]. Dostupný na WWW: http://cs.wikipedia.org/wiki/Soubor:Stonehenge.jpg</a:t>
            </a:r>
          </a:p>
          <a:p>
            <a:r>
              <a:rPr lang="cs-CZ" dirty="0" smtClean="0"/>
              <a:t>4) ODEDR.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2.5.2013]. Dostupný na WWW: http://cs.wikipedia.org/wiki/Soubor:Kermario_Carnac.JPG</a:t>
            </a:r>
          </a:p>
          <a:p>
            <a:r>
              <a:rPr lang="cs-CZ" dirty="0" smtClean="0"/>
              <a:t>5) WATEBOROUGH.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1.5.2013]. Dostupný na WWW: http://cs.wikipedia.org/wiki/Soubor:Zennormenhir.jpg</a:t>
            </a:r>
          </a:p>
          <a:p>
            <a:r>
              <a:rPr lang="cs-CZ" dirty="0" smtClean="0"/>
              <a:t>6) PATTERSON, </a:t>
            </a:r>
            <a:r>
              <a:rPr lang="cs-CZ" dirty="0" err="1" smtClean="0"/>
              <a:t>Paddy</a:t>
            </a:r>
            <a:r>
              <a:rPr lang="cs-CZ" dirty="0" smtClean="0"/>
              <a:t>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2.5.2013]. Dostupný na WWW: http://cs.wikipedia.org/wiki/Soubor:Ring_of_Brodgar_3.jpg</a:t>
            </a:r>
          </a:p>
          <a:p>
            <a:r>
              <a:rPr lang="cs-CZ" dirty="0" smtClean="0"/>
              <a:t>7) STEVAGE.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1.5.2013]. Dostupný na WWW: http://cs.wikipedia.org/wiki/Soubor:Dolmen_Roch-Feutet.JPG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157</TotalTime>
  <Words>233</Words>
  <Application>Microsoft Office PowerPoint</Application>
  <PresentationFormat>Předvádění na obrazovce (4:3)</PresentationFormat>
  <Paragraphs>70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Administrativní</vt:lpstr>
      <vt:lpstr>Snímek 1</vt:lpstr>
      <vt:lpstr>Snímek 2</vt:lpstr>
      <vt:lpstr>Eneolit</vt:lpstr>
      <vt:lpstr>Znaky eneolitu</vt:lpstr>
      <vt:lpstr>Změny v hospodářství</vt:lpstr>
      <vt:lpstr>Změny ve společnosti</vt:lpstr>
      <vt:lpstr>Snímek 7</vt:lpstr>
      <vt:lpstr>Nový typ sídliště</vt:lpstr>
      <vt:lpstr>Snímek 9</vt:lpstr>
      <vt:lpstr>Megalitické stavby</vt:lpstr>
      <vt:lpstr>Typy megalitů</vt:lpstr>
      <vt:lpstr>Stonehenge</vt:lpstr>
      <vt:lpstr>Carnak</vt:lpstr>
      <vt:lpstr>Menhir</vt:lpstr>
      <vt:lpstr>Kromlech</vt:lpstr>
      <vt:lpstr>Dolmen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20</cp:revision>
  <dcterms:created xsi:type="dcterms:W3CDTF">2013-05-21T16:44:32Z</dcterms:created>
  <dcterms:modified xsi:type="dcterms:W3CDTF">2013-05-21T20:49:32Z</dcterms:modified>
</cp:coreProperties>
</file>