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1" r:id="rId3"/>
    <p:sldId id="256" r:id="rId4"/>
    <p:sldId id="257" r:id="rId5"/>
    <p:sldId id="264" r:id="rId6"/>
    <p:sldId id="258" r:id="rId7"/>
    <p:sldId id="269" r:id="rId8"/>
    <p:sldId id="265" r:id="rId9"/>
    <p:sldId id="259" r:id="rId10"/>
    <p:sldId id="266" r:id="rId11"/>
    <p:sldId id="263" r:id="rId12"/>
    <p:sldId id="267" r:id="rId13"/>
    <p:sldId id="268" r:id="rId14"/>
    <p:sldId id="261" r:id="rId15"/>
    <p:sldId id="262" r:id="rId16"/>
    <p:sldId id="26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7" autoAdjust="0"/>
    <p:restoredTop sz="94660"/>
  </p:normalViewPr>
  <p:slideViewPr>
    <p:cSldViewPr>
      <p:cViewPr varScale="1">
        <p:scale>
          <a:sx n="80" d="100"/>
          <a:sy n="80" d="100"/>
        </p:scale>
        <p:origin x="-149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E3138-9961-4C7C-9CF5-251740B686F9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BED5-FF78-4A77-8360-3A681F556E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E3138-9961-4C7C-9CF5-251740B686F9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BED5-FF78-4A77-8360-3A681F556E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E3138-9961-4C7C-9CF5-251740B686F9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BED5-FF78-4A77-8360-3A681F556E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E3138-9961-4C7C-9CF5-251740B686F9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BED5-FF78-4A77-8360-3A681F556E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E3138-9961-4C7C-9CF5-251740B686F9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BED5-FF78-4A77-8360-3A681F556E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E3138-9961-4C7C-9CF5-251740B686F9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BED5-FF78-4A77-8360-3A681F556E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E3138-9961-4C7C-9CF5-251740B686F9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BED5-FF78-4A77-8360-3A681F556E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E3138-9961-4C7C-9CF5-251740B686F9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BED5-FF78-4A77-8360-3A681F556E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E3138-9961-4C7C-9CF5-251740B686F9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BED5-FF78-4A77-8360-3A681F556E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E3138-9961-4C7C-9CF5-251740B686F9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BED5-FF78-4A77-8360-3A681F556E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E3138-9961-4C7C-9CF5-251740B686F9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8BED5-FF78-4A77-8360-3A681F556E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1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5E3138-9961-4C7C-9CF5-251740B686F9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C8BED5-FF78-4A77-8360-3A681F556E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cs.wikipedia.org/wiki/Kn%C3%ADr" TargetMode="Externa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radi%C5%A1t%C4%9B_Z%C3%A1vist_u_Zbraslavi.jpg" TargetMode="External"/><Relationship Id="rId2" Type="http://schemas.openxmlformats.org/officeDocument/2006/relationships/hyperlink" Target="http://cs.wikipedia.org/wiki/Soubor:Zavist.pn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IMG_0112a_Stradonice_m.jpg" TargetMode="External"/><Relationship Id="rId2" Type="http://schemas.openxmlformats.org/officeDocument/2006/relationships/hyperlink" Target="http://cs.wikipedia.org/wiki/Soubor:IMG_0101_Stradonice1am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Stradonice_ver2.png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nímek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7530" y="242646"/>
            <a:ext cx="8472941" cy="635470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níme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Zopakujte si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Kterou oblast označujeme jako pravlast Keltů?</a:t>
            </a:r>
          </a:p>
          <a:p>
            <a:r>
              <a:rPr lang="cs-CZ" sz="2400" dirty="0" smtClean="0"/>
              <a:t>Ve které době se keltská civilizace ocitla na vrcholu svého vývoje?</a:t>
            </a:r>
          </a:p>
          <a:p>
            <a:r>
              <a:rPr lang="cs-CZ" sz="2400" dirty="0" smtClean="0"/>
              <a:t>Kdo měl v keltské společnosti výsadní postavení?</a:t>
            </a:r>
          </a:p>
          <a:p>
            <a:r>
              <a:rPr lang="cs-CZ" sz="2400" dirty="0" smtClean="0"/>
              <a:t>Kterými dovednostmi se Keltové vyznačovali?</a:t>
            </a:r>
          </a:p>
          <a:p>
            <a:r>
              <a:rPr lang="cs-CZ" sz="2400" dirty="0" smtClean="0"/>
              <a:t>Co bylo typické pro jejich náboženské představy? Jaké svátky slavili?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Keltové na našem území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cs-CZ" sz="2400" dirty="0"/>
              <a:t>Keltové na naše území přišli kolem roku 400 př</a:t>
            </a:r>
            <a:r>
              <a:rPr lang="cs-CZ" sz="2400" dirty="0" smtClean="0"/>
              <a:t>. n. l</a:t>
            </a:r>
            <a:r>
              <a:rPr lang="cs-CZ" sz="2400" dirty="0"/>
              <a:t>. Tím začala </a:t>
            </a:r>
            <a:r>
              <a:rPr lang="cs-CZ" sz="2400" b="1" dirty="0"/>
              <a:t>doba laténská</a:t>
            </a:r>
            <a:r>
              <a:rPr lang="cs-CZ" sz="2400" dirty="0"/>
              <a:t>, jinak také mladší doba </a:t>
            </a:r>
            <a:r>
              <a:rPr lang="cs-CZ" sz="2400" dirty="0" smtClean="0"/>
              <a:t>železná (</a:t>
            </a:r>
            <a:r>
              <a:rPr lang="cs-CZ" sz="2400" dirty="0"/>
              <a:t>asi 400 př.n.l</a:t>
            </a:r>
            <a:r>
              <a:rPr lang="cs-CZ" sz="2400" dirty="0" smtClean="0"/>
              <a:t>. </a:t>
            </a:r>
            <a:r>
              <a:rPr lang="cs-CZ" sz="2400" dirty="0"/>
              <a:t>– 0). </a:t>
            </a:r>
            <a:r>
              <a:rPr lang="cs-CZ" sz="2400" dirty="0" smtClean="0"/>
              <a:t>Keltové </a:t>
            </a:r>
            <a:r>
              <a:rPr lang="cs-CZ" sz="2400" dirty="0"/>
              <a:t>se na našem území  </a:t>
            </a:r>
            <a:r>
              <a:rPr lang="cs-CZ" sz="2400" dirty="0" smtClean="0"/>
              <a:t>a </a:t>
            </a:r>
            <a:r>
              <a:rPr lang="cs-CZ" sz="2400" dirty="0"/>
              <a:t>ve střední Evropě zdržovali téměř čtyři století. </a:t>
            </a:r>
          </a:p>
          <a:p>
            <a:pPr algn="just"/>
            <a:r>
              <a:rPr lang="cs-CZ" sz="2400" dirty="0" smtClean="0"/>
              <a:t>V</a:t>
            </a:r>
            <a:r>
              <a:rPr lang="cs-CZ" sz="2400" dirty="0"/>
              <a:t> Čechách žil kmen Bójů, na Moravě kmen Volků-</a:t>
            </a:r>
            <a:r>
              <a:rPr lang="cs-CZ" sz="2400" dirty="0" err="1"/>
              <a:t>Tektoságů</a:t>
            </a:r>
            <a:r>
              <a:rPr lang="cs-CZ" sz="2400" dirty="0" smtClean="0"/>
              <a:t>.</a:t>
            </a:r>
          </a:p>
          <a:p>
            <a:pPr algn="just"/>
            <a:r>
              <a:rPr lang="cs-CZ" sz="2400" dirty="0" smtClean="0"/>
              <a:t>Byl </a:t>
            </a:r>
            <a:r>
              <a:rPr lang="cs-CZ" sz="2400" dirty="0"/>
              <a:t>to velmi </a:t>
            </a:r>
            <a:r>
              <a:rPr lang="cs-CZ" sz="2400" b="1" dirty="0"/>
              <a:t>vyspělý národ</a:t>
            </a:r>
            <a:r>
              <a:rPr lang="cs-CZ" sz="2400" dirty="0"/>
              <a:t>, který zanechal </a:t>
            </a:r>
            <a:r>
              <a:rPr lang="cs-CZ" sz="2400" dirty="0" smtClean="0"/>
              <a:t>našim zemím bohaté dědictví</a:t>
            </a:r>
            <a:r>
              <a:rPr lang="cs-CZ" sz="2400" dirty="0"/>
              <a:t>, mj. i </a:t>
            </a:r>
            <a:r>
              <a:rPr lang="cs-CZ" sz="2400" dirty="0" smtClean="0"/>
              <a:t> název celé země: staré </a:t>
            </a:r>
            <a:r>
              <a:rPr lang="cs-CZ" sz="2400" dirty="0"/>
              <a:t>Čechy – </a:t>
            </a:r>
            <a:r>
              <a:rPr lang="cs-CZ" sz="2400" dirty="0" err="1"/>
              <a:t>Boiohaemum</a:t>
            </a:r>
            <a:r>
              <a:rPr lang="cs-CZ" sz="2400" dirty="0"/>
              <a:t> – </a:t>
            </a:r>
            <a:r>
              <a:rPr lang="cs-CZ" sz="2400" dirty="0" smtClean="0"/>
              <a:t>Bohemia.</a:t>
            </a:r>
          </a:p>
          <a:p>
            <a:pPr algn="just"/>
            <a:r>
              <a:rPr lang="cs-CZ" sz="2400" dirty="0"/>
              <a:t>Po Keltech se zachovaly i další zeměpisné názvy na území Čech – například názvy řek Labe (</a:t>
            </a:r>
            <a:r>
              <a:rPr lang="cs-CZ" sz="2400" dirty="0" err="1"/>
              <a:t>Albh</a:t>
            </a:r>
            <a:r>
              <a:rPr lang="cs-CZ" sz="2400" dirty="0"/>
              <a:t>, </a:t>
            </a:r>
            <a:r>
              <a:rPr lang="cs-CZ" sz="2400" dirty="0" err="1"/>
              <a:t>Albis</a:t>
            </a:r>
            <a:r>
              <a:rPr lang="cs-CZ" sz="2400" dirty="0"/>
              <a:t> – bílá řeka), </a:t>
            </a:r>
            <a:r>
              <a:rPr lang="cs-CZ" sz="2400" dirty="0" smtClean="0"/>
              <a:t>Vltavy (</a:t>
            </a:r>
            <a:r>
              <a:rPr lang="cs-CZ" sz="2400" dirty="0" err="1"/>
              <a:t>Vultava</a:t>
            </a:r>
            <a:r>
              <a:rPr lang="cs-CZ" sz="2400" dirty="0"/>
              <a:t> – divoká řeka), Ohře (Aga, </a:t>
            </a:r>
            <a:r>
              <a:rPr lang="cs-CZ" sz="2400" dirty="0" err="1"/>
              <a:t>Agara</a:t>
            </a:r>
            <a:r>
              <a:rPr lang="cs-CZ" sz="2400" dirty="0"/>
              <a:t> – řeka, která má rychlý tok), Jizery (</a:t>
            </a:r>
            <a:r>
              <a:rPr lang="cs-CZ" sz="2400" dirty="0" err="1"/>
              <a:t>Isara</a:t>
            </a:r>
            <a:r>
              <a:rPr lang="cs-CZ" sz="2400" dirty="0"/>
              <a:t> – bystrá řeka), pravděpodobně i Mže (</a:t>
            </a:r>
            <a:r>
              <a:rPr lang="cs-CZ" sz="2400" dirty="0" err="1"/>
              <a:t>Msa</a:t>
            </a:r>
            <a:r>
              <a:rPr lang="cs-CZ" sz="2400" dirty="0"/>
              <a:t>), Otavy (</a:t>
            </a:r>
            <a:r>
              <a:rPr lang="cs-CZ" sz="2400" dirty="0" err="1"/>
              <a:t>Atava</a:t>
            </a:r>
            <a:r>
              <a:rPr lang="cs-CZ" sz="2400" dirty="0"/>
              <a:t>) nebo hory Říp (Rif).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Zakreslete tok řek, jejichž pojmenování má keltský původ</a:t>
            </a:r>
            <a:endParaRPr lang="cs-CZ" dirty="0"/>
          </a:p>
        </p:txBody>
      </p:sp>
      <p:pic>
        <p:nvPicPr>
          <p:cNvPr id="20482" name="Picture 2" descr="C:\Iva A slozka\šablony\mapy\240px-Relief_Map_of_Czech_Republic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386997"/>
            <a:ext cx="7488831" cy="492597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316416" y="623731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Keltové s sebou na naše území přinesli znalost hrnčířského kruhu, rotačního mlýnku na obilí, techniku smaltování nádob a ozdob, tažené sklo, korále, výrobu látek, vynález pérových nůžek na stříhání vlny a rozvinutou produkci kovového nářadí, například lopaty, krumpáče, kladiva, pilníky, kleště, srpy, kosy, hrábě, skoby, hřebíky, železné radlice, ale i podkovy, řetězy a dveřní panty.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aleolit01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2051720" y="0"/>
            <a:ext cx="5183188" cy="5517232"/>
          </a:xfrm>
        </p:spPr>
      </p:pic>
      <p:pic>
        <p:nvPicPr>
          <p:cNvPr id="5" name="Obrázek 4" descr="paleolit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5373216"/>
            <a:ext cx="8352928" cy="1700808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7740352" y="4797152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20362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Památky keltské kultury na našem území</a:t>
            </a:r>
            <a:endParaRPr lang="cs-CZ" sz="24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457200" y="188640"/>
            <a:ext cx="3008313" cy="5937523"/>
          </a:xfrm>
        </p:spPr>
        <p:txBody>
          <a:bodyPr>
            <a:noAutofit/>
          </a:bodyPr>
          <a:lstStyle/>
          <a:p>
            <a:r>
              <a:rPr lang="cs-CZ" sz="1800" b="1" dirty="0" smtClean="0"/>
              <a:t>Kamenná plastika hlavy z </a:t>
            </a:r>
            <a:r>
              <a:rPr lang="cs-CZ" sz="1800" b="1" dirty="0" err="1" smtClean="0"/>
              <a:t>Mšeckých</a:t>
            </a:r>
            <a:r>
              <a:rPr lang="cs-CZ" sz="1800" b="1" dirty="0" smtClean="0"/>
              <a:t> </a:t>
            </a:r>
            <a:r>
              <a:rPr lang="cs-CZ" sz="1800" b="1" dirty="0" err="1" smtClean="0"/>
              <a:t>Žehrovic</a:t>
            </a:r>
            <a:endParaRPr lang="cs-CZ" sz="1800" b="1" dirty="0" smtClean="0"/>
          </a:p>
          <a:p>
            <a:r>
              <a:rPr lang="cs-CZ" sz="1800" dirty="0" smtClean="0"/>
              <a:t>S</a:t>
            </a:r>
            <a:r>
              <a:rPr lang="cs-CZ" sz="1800" dirty="0" smtClean="0"/>
              <a:t>kulptura vysoká cca 25 cm je vyrobena z místní </a:t>
            </a:r>
            <a:r>
              <a:rPr lang="cs-CZ" sz="1800" dirty="0" err="1" smtClean="0"/>
              <a:t>bělo</a:t>
            </a:r>
            <a:r>
              <a:rPr lang="cs-CZ" sz="1800" dirty="0" smtClean="0"/>
              <a:t>-</a:t>
            </a:r>
          </a:p>
          <a:p>
            <a:r>
              <a:rPr lang="cs-CZ" sz="1800" dirty="0" smtClean="0"/>
              <a:t>hradské opuky a zobrazuje </a:t>
            </a:r>
          </a:p>
          <a:p>
            <a:r>
              <a:rPr lang="cs-CZ" sz="1800" dirty="0" smtClean="0"/>
              <a:t>keltského druida nebo jinou vysoce postavenou osobu. Zobrazený muž má plochý obličej s rovným nosem a zdůrazněnýma blízko u sebe posazenýma očima. Bradu má oholenou, tvář ozdobenou nakroucenými </a:t>
            </a:r>
            <a:r>
              <a:rPr lang="cs-CZ" sz="1800" dirty="0" smtClean="0">
                <a:hlinkClick r:id="rId2" tooltip="Knír"/>
              </a:rPr>
              <a:t>kníry</a:t>
            </a:r>
            <a:r>
              <a:rPr lang="cs-CZ" sz="1800" dirty="0" smtClean="0"/>
              <a:t>. Nakroucené má i konce obočí. Temeno hlavy má muž vyholené , zatímco na zátylku má drobný copánek. Na krku je zřetelně vyobrazen nákrčník – typický keltský šperk, který svého nositele zařazoval mezi nobilitu.</a:t>
            </a:r>
            <a:endParaRPr lang="cs-CZ" sz="1800" dirty="0"/>
          </a:p>
        </p:txBody>
      </p:sp>
      <p:pic>
        <p:nvPicPr>
          <p:cNvPr id="9218" name="Picture 2" descr="Soubor:Stone sculpture of celtic he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052736"/>
            <a:ext cx="4163240" cy="518457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8100392" y="602128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Oppida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cs-CZ" sz="9600" dirty="0"/>
              <a:t> V Čechách známe šest jistých oppid: Závist nad Zbraslaví, </a:t>
            </a:r>
            <a:r>
              <a:rPr lang="cs-CZ" sz="9600" dirty="0" err="1"/>
              <a:t>Stradonice</a:t>
            </a:r>
            <a:r>
              <a:rPr lang="cs-CZ" sz="9600" dirty="0"/>
              <a:t> u Berouna, </a:t>
            </a:r>
            <a:r>
              <a:rPr lang="cs-CZ" sz="9600" dirty="0" smtClean="0"/>
              <a:t>Hrazeny u </a:t>
            </a:r>
            <a:r>
              <a:rPr lang="cs-CZ" sz="9600" dirty="0"/>
              <a:t>Sedlčan, </a:t>
            </a:r>
            <a:r>
              <a:rPr lang="cs-CZ" sz="9600" dirty="0" err="1" smtClean="0"/>
              <a:t>Nevězice</a:t>
            </a:r>
            <a:r>
              <a:rPr lang="cs-CZ" sz="9600" dirty="0" smtClean="0"/>
              <a:t>,</a:t>
            </a:r>
            <a:r>
              <a:rPr lang="cs-CZ" sz="9600" dirty="0"/>
              <a:t> </a:t>
            </a:r>
            <a:r>
              <a:rPr lang="cs-CZ" sz="9600" dirty="0" err="1" smtClean="0"/>
              <a:t>Třísov</a:t>
            </a:r>
            <a:r>
              <a:rPr lang="cs-CZ" sz="9600" dirty="0" smtClean="0"/>
              <a:t> </a:t>
            </a:r>
            <a:r>
              <a:rPr lang="cs-CZ" sz="9600" dirty="0"/>
              <a:t> u Českého Krumlova a České </a:t>
            </a:r>
            <a:r>
              <a:rPr lang="cs-CZ" sz="9600" dirty="0" err="1"/>
              <a:t>Lhotice</a:t>
            </a:r>
            <a:r>
              <a:rPr lang="cs-CZ" sz="9600" dirty="0"/>
              <a:t> u </a:t>
            </a:r>
            <a:r>
              <a:rPr lang="cs-CZ" sz="9600" dirty="0" err="1"/>
              <a:t>Nasavrk</a:t>
            </a:r>
            <a:r>
              <a:rPr lang="cs-CZ" sz="9600" dirty="0"/>
              <a:t>, na Moravě </a:t>
            </a:r>
            <a:r>
              <a:rPr lang="cs-CZ" sz="9600" dirty="0" smtClean="0"/>
              <a:t>pak dvě: Staré </a:t>
            </a:r>
            <a:r>
              <a:rPr lang="cs-CZ" sz="9600" dirty="0"/>
              <a:t>Hradisko u Prostějova a Hostýn, </a:t>
            </a:r>
            <a:r>
              <a:rPr lang="cs-CZ" sz="9600" dirty="0" smtClean="0"/>
              <a:t>jistý není původ hradiště </a:t>
            </a:r>
            <a:r>
              <a:rPr lang="cs-CZ" sz="9600" dirty="0"/>
              <a:t> Kotouč u </a:t>
            </a:r>
            <a:r>
              <a:rPr lang="cs-CZ" sz="9600" dirty="0" err="1"/>
              <a:t>Štramberka</a:t>
            </a:r>
            <a:r>
              <a:rPr lang="cs-CZ" sz="9600" dirty="0"/>
              <a:t> </a:t>
            </a:r>
            <a:r>
              <a:rPr lang="cs-CZ" sz="9600" dirty="0" smtClean="0"/>
              <a:t> (nelze spolehlivě určit, protože bylo zničeno vápencovým lomem). Keltského </a:t>
            </a:r>
            <a:r>
              <a:rPr lang="cs-CZ" sz="9600" dirty="0"/>
              <a:t>původu </a:t>
            </a:r>
            <a:r>
              <a:rPr lang="cs-CZ" sz="9600" dirty="0" smtClean="0"/>
              <a:t>jsou i další sídliště, která se však v oppida nevyvinula nedošlo.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i="1" dirty="0" smtClean="0"/>
              <a:t>Najděte keltská oppida</a:t>
            </a:r>
            <a:endParaRPr lang="cs-CZ" i="1" dirty="0"/>
          </a:p>
        </p:txBody>
      </p:sp>
      <p:pic>
        <p:nvPicPr>
          <p:cNvPr id="4" name="Zástupný symbol pro obsah 3" descr="paleolit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404523"/>
            <a:ext cx="8064896" cy="5195654"/>
          </a:xfrm>
        </p:spPr>
      </p:pic>
      <p:sp>
        <p:nvSpPr>
          <p:cNvPr id="5" name="TextovéPole 4"/>
          <p:cNvSpPr txBox="1"/>
          <p:nvPr/>
        </p:nvSpPr>
        <p:spPr>
          <a:xfrm>
            <a:off x="8244408" y="63813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Oppidum Závist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Autofit/>
          </a:bodyPr>
          <a:lstStyle/>
          <a:p>
            <a:r>
              <a:rPr lang="cs-CZ" sz="2400" b="1" dirty="0"/>
              <a:t>Hradiště Závist</a:t>
            </a:r>
            <a:r>
              <a:rPr lang="cs-CZ" sz="2400" dirty="0"/>
              <a:t> je největší keltské oppidum v Čechách. Jeho pozůstatky se rozkládají na kopci na pravém břehu Vltavy při jižním okraji Prahy</a:t>
            </a:r>
            <a:r>
              <a:rPr lang="cs-CZ" sz="2400" dirty="0" smtClean="0"/>
              <a:t>.</a:t>
            </a:r>
          </a:p>
          <a:p>
            <a:endParaRPr lang="cs-CZ" sz="2400" dirty="0" smtClean="0"/>
          </a:p>
          <a:p>
            <a:r>
              <a:rPr lang="cs-CZ" sz="2000" dirty="0" smtClean="0">
                <a:hlinkClick r:id="rId2"/>
              </a:rPr>
              <a:t>Náčrt oppida</a:t>
            </a:r>
            <a:r>
              <a:rPr lang="cs-CZ" sz="2000" dirty="0" smtClean="0"/>
              <a:t>  </a:t>
            </a:r>
            <a:r>
              <a:rPr lang="cs-CZ" sz="2000" dirty="0" smtClean="0">
                <a:hlinkClick r:id="rId3"/>
              </a:rPr>
              <a:t>Pohled k akropoli oppida Závist u Zbraslavi od Lhoty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Oppidum Závist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2400" b="1" dirty="0" smtClean="0"/>
              <a:t>Akropole</a:t>
            </a:r>
            <a:r>
              <a:rPr lang="cs-CZ" sz="2400" dirty="0" smtClean="0"/>
              <a:t> byla samotným centrem oppida. Zde vyrostla na přelomu 6. a 5. stol. př. n. l. „exkluzivní“ čtvrť, která se skládala z kamenných staveb, sloužících jako kulturní, náboženské a vojenské centrum. Jedná se o obdélníkový prostor, ohraničený ze tří stran obrovským příkopem. Obehnána byla kamennou hradbou, která byla napojena na centrální opevnění. Prostor měl velikost 80×90 m, s jednou bránou. Komorový systém staveb, který je svou rozlohou a výškou vyrovnávky místy až 6 metrů vysoké unikátním starověkým technickým dílem, měl až tři komorové vrstvy. V centru samotné kamenné akropole stála keltská svatyně o rozměrech 9×10×11 m s ostrými nárožními úhly.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Oppidum Závist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Opevnění</a:t>
            </a:r>
            <a:r>
              <a:rPr lang="cs-CZ" dirty="0" smtClean="0"/>
              <a:t> tvořily dřevěné palisády umístěné na náspu, kde spolu s dalšími obranými vytvářely celkové opevnění oppida. V pozdějších dobách to byly důmyslně budované dřevěné hradby a brány. Opevnění dosahovalo délky až 9 kilometrů. </a:t>
            </a:r>
            <a:r>
              <a:rPr lang="cs-CZ" dirty="0" err="1" smtClean="0"/>
              <a:t>Závistské</a:t>
            </a:r>
            <a:r>
              <a:rPr lang="cs-CZ" dirty="0" smtClean="0"/>
              <a:t> opevnění patřilo k nejsilnějším ve střední Evropě.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Oppidum </a:t>
            </a:r>
            <a:r>
              <a:rPr lang="cs-CZ" dirty="0" err="1" smtClean="0"/>
              <a:t>Stradonice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Nacházelo se na náhorní plošině vrchu </a:t>
            </a:r>
            <a:r>
              <a:rPr lang="cs-CZ" b="1" dirty="0"/>
              <a:t>Hradiště</a:t>
            </a:r>
            <a:r>
              <a:rPr lang="cs-CZ" dirty="0"/>
              <a:t> v nadmořské výšce 380 m a zaujímalo plochu 90,3 ha. </a:t>
            </a:r>
            <a:r>
              <a:rPr lang="cs-CZ" dirty="0" smtClean="0"/>
              <a:t>Oppidum </a:t>
            </a:r>
            <a:r>
              <a:rPr lang="cs-CZ" dirty="0"/>
              <a:t>bylo přístupné nejsnáze z jihovýchodní strany, kde je návrší oppida odděleno od okolní krajiny jen mělkým a širokým sedlem</a:t>
            </a:r>
            <a:r>
              <a:rPr lang="cs-CZ" dirty="0" smtClean="0"/>
              <a:t>.</a:t>
            </a:r>
          </a:p>
          <a:p>
            <a:r>
              <a:rPr lang="cs-CZ" dirty="0" smtClean="0">
                <a:hlinkClick r:id="rId2"/>
              </a:rPr>
              <a:t>Oppidum </a:t>
            </a:r>
            <a:r>
              <a:rPr lang="cs-CZ" dirty="0" err="1" smtClean="0">
                <a:hlinkClick r:id="rId2"/>
              </a:rPr>
              <a:t>Stradonice</a:t>
            </a:r>
            <a:r>
              <a:rPr lang="cs-CZ" dirty="0" smtClean="0">
                <a:hlinkClick r:id="rId2"/>
              </a:rPr>
              <a:t> nad údolím Berounky - pohled od severozápadu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Vrch Hradiště na jehož temeni leželo oppidum </a:t>
            </a:r>
            <a:r>
              <a:rPr lang="cs-CZ" dirty="0" err="1" smtClean="0">
                <a:hlinkClick r:id="rId3"/>
              </a:rPr>
              <a:t>Stradonice</a:t>
            </a:r>
            <a:r>
              <a:rPr lang="cs-CZ" dirty="0" smtClean="0">
                <a:hlinkClick r:id="rId3"/>
              </a:rPr>
              <a:t> - pohled od jihu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Náčrt oppida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</a:t>
            </a:r>
            <a:endParaRPr lang="cs-CZ" dirty="0"/>
          </a:p>
        </p:txBody>
      </p:sp>
      <p:sp>
        <p:nvSpPr>
          <p:cNvPr id="5" name="Zástupný symbol pro obrázek 4"/>
          <p:cNvSpPr>
            <a:spLocks noGrp="1"/>
          </p:cNvSpPr>
          <p:nvPr>
            <p:ph type="pic" idx="1"/>
          </p:nvPr>
        </p:nvSpPr>
        <p:spPr/>
      </p:sp>
      <p:sp>
        <p:nvSpPr>
          <p:cNvPr id="8" name="Zástupný symbol pro text 7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cs-CZ" sz="2400" dirty="0" smtClean="0"/>
              <a:t>Originální </a:t>
            </a:r>
            <a:r>
              <a:rPr lang="cs-CZ" sz="2400" dirty="0" smtClean="0"/>
              <a:t>keltský </a:t>
            </a:r>
            <a:r>
              <a:rPr lang="cs-CZ" sz="2400" dirty="0" err="1" smtClean="0"/>
              <a:t>biatec</a:t>
            </a:r>
            <a:r>
              <a:rPr lang="cs-CZ" sz="2400" dirty="0" smtClean="0"/>
              <a:t> </a:t>
            </a:r>
            <a:r>
              <a:rPr lang="cs-CZ" sz="2400" dirty="0" smtClean="0"/>
              <a:t>a jeho replika na </a:t>
            </a:r>
            <a:r>
              <a:rPr lang="cs-CZ" sz="2400" dirty="0" smtClean="0"/>
              <a:t>bývalé slovenské </a:t>
            </a:r>
            <a:r>
              <a:rPr lang="cs-CZ" sz="2400" dirty="0" smtClean="0"/>
              <a:t>pětikoruně</a:t>
            </a:r>
            <a:endParaRPr lang="cs-CZ" sz="2400" dirty="0"/>
          </a:p>
        </p:txBody>
      </p:sp>
      <p:pic>
        <p:nvPicPr>
          <p:cNvPr id="2050" name="Picture 2" descr="Soubor:Web Biat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8648686" cy="4237856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8028384" y="49411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/>
              <a:t>AUTOR NEUVEDEN. </a:t>
            </a:r>
            <a:r>
              <a:rPr lang="cs-CZ" i="1" dirty="0"/>
              <a:t>Keltové</a:t>
            </a:r>
            <a:r>
              <a:rPr lang="cs-CZ" dirty="0"/>
              <a:t> [online]. [cit. </a:t>
            </a:r>
            <a:r>
              <a:rPr lang="cs-CZ" dirty="0" smtClean="0"/>
              <a:t>21.3.2013</a:t>
            </a:r>
            <a:r>
              <a:rPr lang="cs-CZ" dirty="0"/>
              <a:t>]. Dostupný na WWW: http://</a:t>
            </a:r>
            <a:r>
              <a:rPr lang="cs-CZ" dirty="0" smtClean="0"/>
              <a:t>cs.wikipedia.org/wiki/Keltov%C3%A9</a:t>
            </a:r>
          </a:p>
          <a:p>
            <a:r>
              <a:rPr lang="cs-CZ" dirty="0"/>
              <a:t>PODBORSKÝ, Vladimír. </a:t>
            </a:r>
            <a:r>
              <a:rPr lang="cs-CZ" i="1" dirty="0"/>
              <a:t>Náboženství pravěkých Evropanů</a:t>
            </a:r>
            <a:r>
              <a:rPr lang="cs-CZ" dirty="0"/>
              <a:t>. 1. </a:t>
            </a:r>
            <a:r>
              <a:rPr lang="cs-CZ" dirty="0" err="1"/>
              <a:t>vyd</a:t>
            </a:r>
            <a:r>
              <a:rPr lang="cs-CZ" dirty="0"/>
              <a:t>. Brno: Masarykova univerzita, 2006, 607 s. ISBN 80-210-4178-1</a:t>
            </a:r>
            <a:r>
              <a:rPr lang="cs-CZ" dirty="0" smtClean="0"/>
              <a:t>.</a:t>
            </a:r>
          </a:p>
          <a:p>
            <a:r>
              <a:rPr lang="cs-CZ" i="1" dirty="0"/>
              <a:t>Výsledná citace:</a:t>
            </a:r>
            <a:endParaRPr lang="cs-CZ" dirty="0"/>
          </a:p>
          <a:p>
            <a:r>
              <a:rPr lang="cs-CZ" dirty="0"/>
              <a:t>AUTOR NEUVEDEN. </a:t>
            </a:r>
            <a:r>
              <a:rPr lang="cs-CZ" i="1" dirty="0"/>
              <a:t>Oppidum </a:t>
            </a:r>
            <a:r>
              <a:rPr lang="cs-CZ" i="1" dirty="0" err="1"/>
              <a:t>Stradonice</a:t>
            </a:r>
            <a:r>
              <a:rPr lang="cs-CZ" dirty="0"/>
              <a:t> [online]. [cit. </a:t>
            </a:r>
            <a:r>
              <a:rPr lang="cs-CZ" dirty="0" smtClean="0"/>
              <a:t>21.3.2013</a:t>
            </a:r>
            <a:r>
              <a:rPr lang="cs-CZ" dirty="0"/>
              <a:t>]. Dostupný na WWW: http://</a:t>
            </a:r>
            <a:r>
              <a:rPr lang="cs-CZ" dirty="0" smtClean="0"/>
              <a:t>cs.wikipedia.org/wiki/Oppidum_Stradonice</a:t>
            </a:r>
          </a:p>
          <a:p>
            <a:r>
              <a:rPr lang="cs-CZ" dirty="0"/>
              <a:t>AUTOR NEUVEDEN. </a:t>
            </a:r>
            <a:r>
              <a:rPr lang="cs-CZ" i="1" dirty="0"/>
              <a:t>Oppidum </a:t>
            </a:r>
            <a:r>
              <a:rPr lang="cs-CZ" i="1" dirty="0" err="1"/>
              <a:t>Stradonice</a:t>
            </a:r>
            <a:r>
              <a:rPr lang="cs-CZ" dirty="0"/>
              <a:t> [online]. [cit. </a:t>
            </a:r>
            <a:r>
              <a:rPr lang="cs-CZ" dirty="0" smtClean="0"/>
              <a:t>21.3.2013</a:t>
            </a:r>
            <a:r>
              <a:rPr lang="cs-CZ" dirty="0"/>
              <a:t>]. Dostupný na WWW: http://</a:t>
            </a:r>
            <a:r>
              <a:rPr lang="cs-CZ" dirty="0" smtClean="0"/>
              <a:t>cs.wikipedia.org/wiki/Oppidum_Z%C3%A1vist</a:t>
            </a:r>
          </a:p>
          <a:p>
            <a:r>
              <a:rPr lang="cs-CZ" dirty="0" smtClean="0"/>
              <a:t>1) </a:t>
            </a:r>
            <a:r>
              <a:rPr lang="cs-CZ" dirty="0"/>
              <a:t>AUTOR NEUVEDEN. </a:t>
            </a:r>
            <a:r>
              <a:rPr lang="cs-CZ" i="1" dirty="0" err="1"/>
              <a:t>wikipedia.cz</a:t>
            </a:r>
            <a:r>
              <a:rPr lang="cs-CZ" dirty="0"/>
              <a:t> [online]. [cit. </a:t>
            </a:r>
            <a:r>
              <a:rPr lang="cs-CZ" dirty="0" smtClean="0"/>
              <a:t>21.3.2013</a:t>
            </a:r>
            <a:r>
              <a:rPr lang="cs-CZ" dirty="0"/>
              <a:t>]. Dostupný na WWW: http://</a:t>
            </a:r>
            <a:r>
              <a:rPr lang="cs-CZ" dirty="0" smtClean="0"/>
              <a:t>commons.wikimedia.org/wiki/File:Czech_Republic_regions_256px.png</a:t>
            </a:r>
          </a:p>
          <a:p>
            <a:r>
              <a:rPr lang="cs-CZ" dirty="0" smtClean="0"/>
              <a:t>2)</a:t>
            </a:r>
            <a:r>
              <a:rPr lang="cs-CZ" dirty="0" smtClean="0"/>
              <a:t> THÉR, Richard a kol. </a:t>
            </a:r>
            <a:r>
              <a:rPr lang="cs-CZ" i="1" dirty="0" smtClean="0"/>
              <a:t>Kovy a jejich zpracování v mladší době železné</a:t>
            </a:r>
            <a:r>
              <a:rPr lang="cs-CZ" dirty="0" smtClean="0"/>
              <a:t>. Neuvedeno: </a:t>
            </a:r>
            <a:r>
              <a:rPr lang="cs-CZ" dirty="0" err="1" smtClean="0"/>
              <a:t>Boii</a:t>
            </a:r>
            <a:r>
              <a:rPr lang="cs-CZ" dirty="0" smtClean="0"/>
              <a:t> o. s., 2012, ISBN </a:t>
            </a:r>
            <a:r>
              <a:rPr lang="cs-CZ" dirty="0" smtClean="0"/>
              <a:t>NEUVEDENO, s. 51.</a:t>
            </a:r>
          </a:p>
          <a:p>
            <a:r>
              <a:rPr lang="cs-CZ" dirty="0" smtClean="0"/>
              <a:t>3) </a:t>
            </a:r>
            <a:r>
              <a:rPr lang="cs-CZ" dirty="0" smtClean="0"/>
              <a:t>CESTU.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</a:t>
            </a:r>
            <a:r>
              <a:rPr lang="cs-CZ" dirty="0" smtClean="0"/>
              <a:t>21.3.2013</a:t>
            </a:r>
            <a:r>
              <a:rPr lang="cs-CZ" dirty="0" smtClean="0"/>
              <a:t>]. Dostupný na WWW: http://</a:t>
            </a:r>
            <a:r>
              <a:rPr lang="cs-CZ" dirty="0" smtClean="0"/>
              <a:t>cs.wikipedia.org/wiki/Soubor:Stone_sculpture_of_celtic_hero.jpg</a:t>
            </a:r>
          </a:p>
          <a:p>
            <a:r>
              <a:rPr lang="cs-CZ" dirty="0" smtClean="0"/>
              <a:t>4)</a:t>
            </a:r>
            <a:r>
              <a:rPr lang="cs-CZ" dirty="0" smtClean="0"/>
              <a:t> SEMOTANOVÁ, Eva a Veronika VÁLKOVÁ. </a:t>
            </a:r>
            <a:r>
              <a:rPr lang="cs-CZ" i="1" dirty="0" smtClean="0"/>
              <a:t>Atlas českých dějin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Ilustrace Dagmar Ježková, Jiří Petráček. Praha: Kartografie Praha, 1998, 88 s. Dějepisné atlasy pro střední školy. ISBN </a:t>
            </a:r>
            <a:r>
              <a:rPr lang="cs-CZ" dirty="0" smtClean="0"/>
              <a:t>80-701-1501-7, s. 10</a:t>
            </a:r>
          </a:p>
          <a:p>
            <a:r>
              <a:rPr lang="cs-CZ" dirty="0" smtClean="0"/>
              <a:t>5) MATISSEK</a:t>
            </a:r>
            <a:r>
              <a:rPr lang="cs-CZ" dirty="0" smtClean="0"/>
              <a:t>. </a:t>
            </a:r>
            <a:r>
              <a:rPr lang="cs-CZ" i="1" dirty="0" err="1" smtClean="0"/>
              <a:t>wikipedia.cz</a:t>
            </a:r>
            <a:r>
              <a:rPr lang="cs-CZ" dirty="0" smtClean="0"/>
              <a:t> [online]. [cit. 21.5.2013]. Dostupný na WWW: http://cs.wikipedia.org/wiki/Soubor:Web_Biatec.jpg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</TotalTime>
  <Words>166</Words>
  <Application>Microsoft Office PowerPoint</Application>
  <PresentationFormat>Předvádění na obrazovce (4:3)</PresentationFormat>
  <Paragraphs>53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Snímek 2</vt:lpstr>
      <vt:lpstr>Zopakujte si </vt:lpstr>
      <vt:lpstr>Keltové na našem území</vt:lpstr>
      <vt:lpstr>Zakreslete tok řek, jejichž pojmenování má keltský původ</vt:lpstr>
      <vt:lpstr>Snímek 6</vt:lpstr>
      <vt:lpstr>Snímek 7</vt:lpstr>
      <vt:lpstr>Snímek 8</vt:lpstr>
      <vt:lpstr>Oppida</vt:lpstr>
      <vt:lpstr> Najděte keltská oppida</vt:lpstr>
      <vt:lpstr>Oppidum Závist</vt:lpstr>
      <vt:lpstr>Oppidum Závist</vt:lpstr>
      <vt:lpstr>Oppidum Závist</vt:lpstr>
      <vt:lpstr>Oppidum Stradonice</vt:lpstr>
      <vt:lpstr>Zajímavost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Zopakujte si</dc:title>
  <dc:creator>uzivatel</dc:creator>
  <cp:lastModifiedBy>uzivatel</cp:lastModifiedBy>
  <cp:revision>18</cp:revision>
  <dcterms:created xsi:type="dcterms:W3CDTF">2013-05-21T14:43:17Z</dcterms:created>
  <dcterms:modified xsi:type="dcterms:W3CDTF">2013-05-21T21:40:30Z</dcterms:modified>
</cp:coreProperties>
</file>