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80" r:id="rId2"/>
    <p:sldId id="279" r:id="rId3"/>
    <p:sldId id="257" r:id="rId4"/>
    <p:sldId id="258" r:id="rId5"/>
    <p:sldId id="260" r:id="rId6"/>
    <p:sldId id="270" r:id="rId7"/>
    <p:sldId id="272" r:id="rId8"/>
    <p:sldId id="276" r:id="rId9"/>
    <p:sldId id="271" r:id="rId10"/>
    <p:sldId id="273" r:id="rId11"/>
    <p:sldId id="261" r:id="rId12"/>
    <p:sldId id="267" r:id="rId13"/>
    <p:sldId id="281" r:id="rId14"/>
    <p:sldId id="277" r:id="rId15"/>
    <p:sldId id="268" r:id="rId16"/>
    <p:sldId id="275" r:id="rId17"/>
    <p:sldId id="269" r:id="rId18"/>
    <p:sldId id="262" r:id="rId19"/>
    <p:sldId id="263" r:id="rId20"/>
    <p:sldId id="264" r:id="rId21"/>
    <p:sldId id="265" r:id="rId22"/>
    <p:sldId id="266" r:id="rId23"/>
    <p:sldId id="259" r:id="rId24"/>
    <p:sldId id="278" r:id="rId2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0" d="100"/>
          <a:sy n="80" d="100"/>
        </p:scale>
        <p:origin x="-1445" y="-7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2EFDDF3-C38B-4E63-8BFF-C5F18ADDABA9}" type="datetimeFigureOut">
              <a:rPr lang="cs-CZ" smtClean="0"/>
              <a:pPr/>
              <a:t>24.5.2013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E38B908-B3ED-451E-B579-1F50B14DC1CB}"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2EFDDF3-C38B-4E63-8BFF-C5F18ADDABA9}" type="datetimeFigureOut">
              <a:rPr lang="cs-CZ" smtClean="0"/>
              <a:pPr/>
              <a:t>24.5.2013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E38B908-B3ED-451E-B579-1F50B14DC1CB}"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2EFDDF3-C38B-4E63-8BFF-C5F18ADDABA9}" type="datetimeFigureOut">
              <a:rPr lang="cs-CZ" smtClean="0"/>
              <a:pPr/>
              <a:t>24.5.2013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E38B908-B3ED-451E-B579-1F50B14DC1CB}"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2EFDDF3-C38B-4E63-8BFF-C5F18ADDABA9}" type="datetimeFigureOut">
              <a:rPr lang="cs-CZ" smtClean="0"/>
              <a:pPr/>
              <a:t>24.5.2013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E38B908-B3ED-451E-B579-1F50B14DC1CB}"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2EFDDF3-C38B-4E63-8BFF-C5F18ADDABA9}" type="datetimeFigureOut">
              <a:rPr lang="cs-CZ" smtClean="0"/>
              <a:pPr/>
              <a:t>24.5.2013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EE38B908-B3ED-451E-B579-1F50B14DC1CB}"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2EFDDF3-C38B-4E63-8BFF-C5F18ADDABA9}" type="datetimeFigureOut">
              <a:rPr lang="cs-CZ" smtClean="0"/>
              <a:pPr/>
              <a:t>24.5.2013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EE38B908-B3ED-451E-B579-1F50B14DC1CB}"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2EFDDF3-C38B-4E63-8BFF-C5F18ADDABA9}" type="datetimeFigureOut">
              <a:rPr lang="cs-CZ" smtClean="0"/>
              <a:pPr/>
              <a:t>24.5.2013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EE38B908-B3ED-451E-B579-1F50B14DC1CB}"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2EFDDF3-C38B-4E63-8BFF-C5F18ADDABA9}" type="datetimeFigureOut">
              <a:rPr lang="cs-CZ" smtClean="0"/>
              <a:pPr/>
              <a:t>24.5.2013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E38B908-B3ED-451E-B579-1F50B14DC1CB}"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2EFDDF3-C38B-4E63-8BFF-C5F18ADDABA9}" type="datetimeFigureOut">
              <a:rPr lang="cs-CZ" smtClean="0"/>
              <a:pPr/>
              <a:t>24.5.2013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E38B908-B3ED-451E-B579-1F50B14DC1CB}"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2EFDDF3-C38B-4E63-8BFF-C5F18ADDABA9}" type="datetimeFigureOut">
              <a:rPr lang="cs-CZ" smtClean="0"/>
              <a:pPr/>
              <a:t>24.5.2013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E38B908-B3ED-451E-B579-1F50B14DC1CB}"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2EFDDF3-C38B-4E63-8BFF-C5F18ADDABA9}" type="datetimeFigureOut">
              <a:rPr lang="cs-CZ" smtClean="0"/>
              <a:pPr/>
              <a:t>24.5.2013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E38B908-B3ED-451E-B579-1F50B14DC1CB}"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26000"/>
            <a:lum/>
          </a:blip>
          <a:srcRect/>
          <a:tile tx="0" ty="0" sx="100000" sy="100000" flip="none" algn="tl"/>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EFDDF3-C38B-4E63-8BFF-C5F18ADDABA9}" type="datetimeFigureOut">
              <a:rPr lang="cs-CZ" smtClean="0"/>
              <a:pPr/>
              <a:t>24.5.2013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38B908-B3ED-451E-B579-1F50B14DC1CB}"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4" name="Zástupný symbol pro obsah 3" descr="Snímek1.JPG"/>
          <p:cNvPicPr>
            <a:picLocks noGrp="1" noChangeAspect="1"/>
          </p:cNvPicPr>
          <p:nvPr>
            <p:ph idx="1"/>
          </p:nvPr>
        </p:nvPicPr>
        <p:blipFill>
          <a:blip r:embed="rId2" cstate="print"/>
          <a:stretch>
            <a:fillRect/>
          </a:stretch>
        </p:blipFill>
        <p:spPr>
          <a:xfrm>
            <a:off x="467544" y="332656"/>
            <a:ext cx="8235759" cy="6032803"/>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4" name="Zástupný symbol pro obsah 3" descr="Snímek2.JPG"/>
          <p:cNvPicPr>
            <a:picLocks noGrp="1" noChangeAspect="1"/>
          </p:cNvPicPr>
          <p:nvPr>
            <p:ph idx="1"/>
          </p:nvPr>
        </p:nvPicPr>
        <p:blipFill>
          <a:blip r:embed="rId2" cstate="print"/>
          <a:stretch>
            <a:fillRect/>
          </a:stretch>
        </p:blipFill>
        <p:spPr>
          <a:xfrm>
            <a:off x="467544" y="260648"/>
            <a:ext cx="8355772" cy="6266829"/>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26000"/>
            <a:lum/>
          </a:blip>
          <a:srcRect/>
          <a:stretch>
            <a:fillRect t="-25000" b="-25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Keltové v Evropě</a:t>
            </a:r>
            <a:endParaRPr lang="cs-CZ" dirty="0"/>
          </a:p>
        </p:txBody>
      </p:sp>
      <p:sp>
        <p:nvSpPr>
          <p:cNvPr id="3" name="Zástupný symbol pro obsah 2"/>
          <p:cNvSpPr>
            <a:spLocks noGrp="1"/>
          </p:cNvSpPr>
          <p:nvPr>
            <p:ph idx="1"/>
          </p:nvPr>
        </p:nvSpPr>
        <p:spPr/>
        <p:txBody>
          <a:bodyPr>
            <a:normAutofit fontScale="85000" lnSpcReduction="20000"/>
          </a:bodyPr>
          <a:lstStyle/>
          <a:p>
            <a:r>
              <a:rPr lang="cs-CZ" b="1" dirty="0"/>
              <a:t>Keltové</a:t>
            </a:r>
            <a:r>
              <a:rPr lang="cs-CZ" dirty="0"/>
              <a:t> je pojmenování velké skupiny kmenů, které  </a:t>
            </a:r>
            <a:r>
              <a:rPr lang="cs-CZ" dirty="0" smtClean="0"/>
              <a:t>obývaly </a:t>
            </a:r>
            <a:r>
              <a:rPr lang="cs-CZ" dirty="0"/>
              <a:t>západní, střední a částečně i jižní a východní </a:t>
            </a:r>
            <a:r>
              <a:rPr lang="cs-CZ" dirty="0" smtClean="0"/>
              <a:t>Evropu (včetně </a:t>
            </a:r>
            <a:r>
              <a:rPr lang="cs-CZ" dirty="0"/>
              <a:t>území dnešního </a:t>
            </a:r>
            <a:r>
              <a:rPr lang="cs-CZ" dirty="0" smtClean="0"/>
              <a:t>Česka), v těsném sousedství</a:t>
            </a:r>
            <a:r>
              <a:rPr lang="cs-CZ" dirty="0"/>
              <a:t> </a:t>
            </a:r>
            <a:r>
              <a:rPr lang="cs-CZ" dirty="0" smtClean="0"/>
              <a:t>Římanů</a:t>
            </a:r>
            <a:r>
              <a:rPr lang="cs-CZ" dirty="0"/>
              <a:t>, a představovaly tzv. laténskou kulturu</a:t>
            </a:r>
            <a:r>
              <a:rPr lang="cs-CZ" dirty="0" smtClean="0"/>
              <a:t>.</a:t>
            </a:r>
          </a:p>
          <a:p>
            <a:r>
              <a:rPr lang="cs-CZ" dirty="0"/>
              <a:t>Přestože není jisté, zda všechny kmeny měly stejný </a:t>
            </a:r>
            <a:r>
              <a:rPr lang="cs-CZ" dirty="0" smtClean="0"/>
              <a:t>původ</a:t>
            </a:r>
            <a:r>
              <a:rPr lang="cs-CZ" dirty="0"/>
              <a:t>, vyspěly postupně v etnikum s jednotným jazykem, kulturou a náboženstvím, nikdy však nevytvořili jednotný stát. Jejich největší rozkvět nastal mezi 6. a 1. stoletím př. n. l. </a:t>
            </a:r>
            <a:r>
              <a:rPr lang="cs-CZ" dirty="0" smtClean="0"/>
              <a:t>(období laténské kultury). </a:t>
            </a:r>
            <a:r>
              <a:rPr lang="cs-CZ" dirty="0"/>
              <a:t>V 1. století př. n. l. podlehli Římanům a byli postupně asimilováni či vytlačeni do Skotska a </a:t>
            </a:r>
            <a:r>
              <a:rPr lang="cs-CZ" dirty="0" smtClean="0"/>
              <a:t>Irska.</a:t>
            </a:r>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text 3"/>
          <p:cNvSpPr>
            <a:spLocks noGrp="1"/>
          </p:cNvSpPr>
          <p:nvPr>
            <p:ph type="body" sz="half" idx="4294967295"/>
          </p:nvPr>
        </p:nvSpPr>
        <p:spPr>
          <a:xfrm>
            <a:off x="1619672" y="4581128"/>
            <a:ext cx="5486400" cy="804862"/>
          </a:xfrm>
          <a:solidFill>
            <a:schemeClr val="accent2">
              <a:lumMod val="20000"/>
              <a:lumOff val="80000"/>
            </a:schemeClr>
          </a:solidFill>
        </p:spPr>
        <p:txBody>
          <a:bodyPr>
            <a:normAutofit fontScale="25000" lnSpcReduction="20000"/>
          </a:bodyPr>
          <a:lstStyle/>
          <a:p>
            <a:r>
              <a:rPr lang="cs-CZ" dirty="0" smtClean="0"/>
              <a:t>     </a:t>
            </a:r>
            <a:r>
              <a:rPr lang="cs-CZ" sz="8000" dirty="0" smtClean="0"/>
              <a:t>jádro halštatské kultury (800 př. n. l.)   </a:t>
            </a:r>
          </a:p>
          <a:p>
            <a:pPr>
              <a:buNone/>
            </a:pPr>
            <a:r>
              <a:rPr lang="cs-CZ" sz="8000" dirty="0" smtClean="0"/>
              <a:t>        její možný vliv (500 př. n. l.)</a:t>
            </a:r>
          </a:p>
          <a:p>
            <a:pPr>
              <a:buNone/>
            </a:pPr>
            <a:r>
              <a:rPr lang="cs-CZ" sz="8000" dirty="0" smtClean="0"/>
              <a:t>        jádro laténské kultury (450 př. n. l.)     </a:t>
            </a:r>
          </a:p>
          <a:p>
            <a:pPr>
              <a:buNone/>
            </a:pPr>
            <a:r>
              <a:rPr lang="cs-CZ" sz="8000" dirty="0" smtClean="0"/>
              <a:t>        její možný vliv (250 př. n. l.)</a:t>
            </a:r>
          </a:p>
        </p:txBody>
      </p:sp>
      <p:pic>
        <p:nvPicPr>
          <p:cNvPr id="5" name="Zástupný symbol pro obrázek 4" descr="Hallstatt_LaTene.png"/>
          <p:cNvPicPr>
            <a:picLocks noGrp="1" noChangeAspect="1"/>
          </p:cNvPicPr>
          <p:nvPr>
            <p:ph type="pic" idx="4294967295"/>
          </p:nvPr>
        </p:nvPicPr>
        <p:blipFill>
          <a:blip r:embed="rId2" cstate="print"/>
          <a:srcRect l="1333" r="1333"/>
          <a:stretch>
            <a:fillRect/>
          </a:stretch>
        </p:blipFill>
        <p:spPr>
          <a:xfrm>
            <a:off x="1907704" y="188640"/>
            <a:ext cx="5486400" cy="4114800"/>
          </a:xfrm>
        </p:spPr>
      </p:pic>
      <p:sp>
        <p:nvSpPr>
          <p:cNvPr id="6" name="Obdélník 5"/>
          <p:cNvSpPr/>
          <p:nvPr/>
        </p:nvSpPr>
        <p:spPr>
          <a:xfrm>
            <a:off x="1979712" y="4653136"/>
            <a:ext cx="144016" cy="14401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1403648" y="5805264"/>
            <a:ext cx="6120680" cy="400110"/>
          </a:xfrm>
          <a:prstGeom prst="rect">
            <a:avLst/>
          </a:prstGeom>
          <a:noFill/>
        </p:spPr>
        <p:txBody>
          <a:bodyPr wrap="square" rtlCol="0">
            <a:spAutoFit/>
          </a:bodyPr>
          <a:lstStyle/>
          <a:p>
            <a:pPr>
              <a:buNone/>
            </a:pPr>
            <a:r>
              <a:rPr lang="cs-CZ" sz="2000" dirty="0" smtClean="0"/>
              <a:t>Vyznačeny jsou také názvy hlavních keltských kmenů.</a:t>
            </a:r>
            <a:endParaRPr lang="cs-CZ" sz="2000" dirty="0"/>
          </a:p>
        </p:txBody>
      </p:sp>
      <p:sp>
        <p:nvSpPr>
          <p:cNvPr id="10" name="Obdélník 9"/>
          <p:cNvSpPr/>
          <p:nvPr/>
        </p:nvSpPr>
        <p:spPr>
          <a:xfrm>
            <a:off x="1979712" y="4941168"/>
            <a:ext cx="144016" cy="144016"/>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1979712" y="5301208"/>
            <a:ext cx="144016" cy="144016"/>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1979712" y="5589240"/>
            <a:ext cx="144016" cy="144016"/>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TextovéPole 13"/>
          <p:cNvSpPr txBox="1"/>
          <p:nvPr/>
        </p:nvSpPr>
        <p:spPr>
          <a:xfrm>
            <a:off x="7452320" y="4437112"/>
            <a:ext cx="720080" cy="369332"/>
          </a:xfrm>
          <a:prstGeom prst="rect">
            <a:avLst/>
          </a:prstGeom>
          <a:noFill/>
        </p:spPr>
        <p:txBody>
          <a:bodyPr wrap="square" rtlCol="0">
            <a:spAutoFit/>
          </a:bodyPr>
          <a:lstStyle/>
          <a:p>
            <a:r>
              <a:rPr lang="cs-CZ" dirty="0" smtClean="0"/>
              <a:t>1)</a:t>
            </a: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26000"/>
            <a:lum/>
          </a:blip>
          <a:srcRect/>
          <a:stretch>
            <a:fillRect t="-25000" b="-25000"/>
          </a:stretch>
        </a:blipFill>
        <a:effectLst/>
      </p:bgPr>
    </p:bg>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r>
              <a:rPr lang="cs-CZ" dirty="0" smtClean="0"/>
              <a:t>Keltské řemeslo</a:t>
            </a:r>
            <a:endParaRPr lang="cs-CZ" dirty="0"/>
          </a:p>
        </p:txBody>
      </p:sp>
      <p:sp>
        <p:nvSpPr>
          <p:cNvPr id="4" name="Zástupný symbol pro obsah 3"/>
          <p:cNvSpPr>
            <a:spLocks noGrp="1"/>
          </p:cNvSpPr>
          <p:nvPr>
            <p:ph idx="1"/>
          </p:nvPr>
        </p:nvSpPr>
        <p:spPr/>
        <p:txBody>
          <a:bodyPr>
            <a:normAutofit fontScale="70000" lnSpcReduction="20000"/>
          </a:bodyPr>
          <a:lstStyle/>
          <a:p>
            <a:pPr algn="just"/>
            <a:r>
              <a:rPr lang="cs-CZ" dirty="0" smtClean="0"/>
              <a:t>Keltové disponovali znalostí </a:t>
            </a:r>
            <a:r>
              <a:rPr lang="cs-CZ" dirty="0"/>
              <a:t>hrnčířského kruhu, rotačního mlýnku na obilí, </a:t>
            </a:r>
            <a:r>
              <a:rPr lang="cs-CZ" dirty="0" smtClean="0"/>
              <a:t>techniky </a:t>
            </a:r>
            <a:r>
              <a:rPr lang="cs-CZ" dirty="0"/>
              <a:t>smaltování nádob a ozdob, </a:t>
            </a:r>
            <a:r>
              <a:rPr lang="cs-CZ" dirty="0" smtClean="0"/>
              <a:t>taženého </a:t>
            </a:r>
            <a:r>
              <a:rPr lang="cs-CZ" dirty="0"/>
              <a:t>sklo, </a:t>
            </a:r>
            <a:r>
              <a:rPr lang="cs-CZ" dirty="0" err="1" smtClean="0"/>
              <a:t>korálí</a:t>
            </a:r>
            <a:r>
              <a:rPr lang="cs-CZ" dirty="0" smtClean="0"/>
              <a:t>, výroby látek</a:t>
            </a:r>
            <a:r>
              <a:rPr lang="en-US" dirty="0" smtClean="0"/>
              <a:t>;</a:t>
            </a:r>
            <a:r>
              <a:rPr lang="cs-CZ" dirty="0" smtClean="0"/>
              <a:t> </a:t>
            </a:r>
            <a:r>
              <a:rPr lang="cs-CZ" dirty="0" smtClean="0"/>
              <a:t>vynalezli </a:t>
            </a:r>
            <a:r>
              <a:rPr lang="cs-CZ" dirty="0" smtClean="0"/>
              <a:t>pérové nůžky </a:t>
            </a:r>
            <a:r>
              <a:rPr lang="cs-CZ" dirty="0"/>
              <a:t>na stříhání </a:t>
            </a:r>
            <a:r>
              <a:rPr lang="cs-CZ" dirty="0" smtClean="0"/>
              <a:t>vlny, měli  rozvinutou </a:t>
            </a:r>
            <a:r>
              <a:rPr lang="cs-CZ" dirty="0"/>
              <a:t>produkci kovového </a:t>
            </a:r>
            <a:r>
              <a:rPr lang="cs-CZ" dirty="0" smtClean="0"/>
              <a:t>nářadí - </a:t>
            </a:r>
            <a:r>
              <a:rPr lang="cs-CZ" dirty="0"/>
              <a:t>například lopaty, krumpáče, kladiva, pilníky, kleště, srpy, kosy, hrábě, skoby, hřebíky, železné radlice, ale i podkovy, řetězy a dveřní panty. </a:t>
            </a:r>
            <a:endParaRPr lang="cs-CZ" dirty="0" smtClean="0"/>
          </a:p>
          <a:p>
            <a:pPr algn="just"/>
            <a:r>
              <a:rPr lang="cs-CZ" dirty="0" smtClean="0"/>
              <a:t>Velmi </a:t>
            </a:r>
            <a:r>
              <a:rPr lang="cs-CZ" dirty="0"/>
              <a:t>technologicky i umělecky jsou vyspělé keltské šperky vyráběné ze skla, stříbra, zlata, elektronu (slitina zlata a stříbra), bronzu i železa. </a:t>
            </a:r>
            <a:endParaRPr lang="cs-CZ" dirty="0" smtClean="0"/>
          </a:p>
          <a:p>
            <a:pPr algn="just"/>
            <a:r>
              <a:rPr lang="cs-CZ" dirty="0" smtClean="0"/>
              <a:t>Vysoké </a:t>
            </a:r>
            <a:r>
              <a:rPr lang="cs-CZ" dirty="0"/>
              <a:t>úrovně rovněž dosáhla výroby zbraní. </a:t>
            </a:r>
            <a:endParaRPr lang="cs-CZ" dirty="0" smtClean="0"/>
          </a:p>
          <a:p>
            <a:pPr algn="just"/>
            <a:r>
              <a:rPr lang="cs-CZ" dirty="0" smtClean="0"/>
              <a:t>Pozoruhodné </a:t>
            </a:r>
            <a:r>
              <a:rPr lang="cs-CZ" dirty="0"/>
              <a:t>je i užívání kolových vozů a ražení vlastních mincí (ze zlata, stříbra i bronzu). </a:t>
            </a:r>
            <a:endParaRPr lang="cs-CZ" dirty="0" smtClean="0"/>
          </a:p>
          <a:p>
            <a:pPr algn="just"/>
            <a:r>
              <a:rPr lang="cs-CZ" dirty="0" smtClean="0"/>
              <a:t>Keltové </a:t>
            </a:r>
            <a:r>
              <a:rPr lang="cs-CZ" dirty="0"/>
              <a:t>jsou známi propracovaností svých výrobků, i nejběžnější užitkové předměty byly zpracovány s nesmírnou přesností a dokonalostí. </a:t>
            </a:r>
          </a:p>
          <a:p>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idx="4294967295"/>
          </p:nvPr>
        </p:nvSpPr>
        <p:spPr>
          <a:xfrm>
            <a:off x="0" y="274638"/>
            <a:ext cx="8229600" cy="1143000"/>
          </a:xfrm>
        </p:spPr>
        <p:txBody>
          <a:bodyPr/>
          <a:lstStyle/>
          <a:p>
            <a:r>
              <a:rPr lang="cs-CZ" dirty="0" smtClean="0"/>
              <a:t>Keltské mince – duhovky </a:t>
            </a:r>
            <a:endParaRPr lang="cs-CZ" dirty="0"/>
          </a:p>
        </p:txBody>
      </p:sp>
      <p:pic>
        <p:nvPicPr>
          <p:cNvPr id="16386" name="Picture 2" descr="Soubor:KB - Kelten Goldmünzen.jpg"/>
          <p:cNvPicPr>
            <a:picLocks noChangeAspect="1" noChangeArrowheads="1"/>
          </p:cNvPicPr>
          <p:nvPr/>
        </p:nvPicPr>
        <p:blipFill>
          <a:blip r:embed="rId2" cstate="print"/>
          <a:srcRect/>
          <a:stretch>
            <a:fillRect/>
          </a:stretch>
        </p:blipFill>
        <p:spPr bwMode="auto">
          <a:xfrm>
            <a:off x="467544" y="1484784"/>
            <a:ext cx="7620000" cy="5095876"/>
          </a:xfrm>
          <a:prstGeom prst="rect">
            <a:avLst/>
          </a:prstGeom>
          <a:noFill/>
        </p:spPr>
      </p:pic>
      <p:sp>
        <p:nvSpPr>
          <p:cNvPr id="5" name="TextovéPole 4"/>
          <p:cNvSpPr txBox="1"/>
          <p:nvPr/>
        </p:nvSpPr>
        <p:spPr>
          <a:xfrm>
            <a:off x="8244408" y="6309320"/>
            <a:ext cx="432048" cy="369332"/>
          </a:xfrm>
          <a:prstGeom prst="rect">
            <a:avLst/>
          </a:prstGeom>
          <a:noFill/>
        </p:spPr>
        <p:txBody>
          <a:bodyPr wrap="square" rtlCol="0">
            <a:spAutoFit/>
          </a:bodyPr>
          <a:lstStyle/>
          <a:p>
            <a:r>
              <a:rPr lang="cs-CZ" dirty="0" smtClean="0"/>
              <a:t>2)</a:t>
            </a:r>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Hrnčířská pec</a:t>
            </a:r>
            <a:endParaRPr lang="cs-CZ" dirty="0"/>
          </a:p>
        </p:txBody>
      </p:sp>
      <p:pic>
        <p:nvPicPr>
          <p:cNvPr id="5" name="Zástupný symbol pro obsah 4" descr="paleolit12.jpg"/>
          <p:cNvPicPr>
            <a:picLocks noGrp="1" noChangeAspect="1"/>
          </p:cNvPicPr>
          <p:nvPr>
            <p:ph idx="1"/>
          </p:nvPr>
        </p:nvPicPr>
        <p:blipFill>
          <a:blip r:embed="rId2" cstate="print"/>
          <a:stretch>
            <a:fillRect/>
          </a:stretch>
        </p:blipFill>
        <p:spPr>
          <a:xfrm>
            <a:off x="2339752" y="1264836"/>
            <a:ext cx="4608512" cy="5039214"/>
          </a:xfrm>
        </p:spPr>
      </p:pic>
      <p:sp>
        <p:nvSpPr>
          <p:cNvPr id="6" name="TextovéPole 5"/>
          <p:cNvSpPr txBox="1"/>
          <p:nvPr/>
        </p:nvSpPr>
        <p:spPr>
          <a:xfrm>
            <a:off x="7308304" y="6093296"/>
            <a:ext cx="432048" cy="369332"/>
          </a:xfrm>
          <a:prstGeom prst="rect">
            <a:avLst/>
          </a:prstGeom>
          <a:noFill/>
        </p:spPr>
        <p:txBody>
          <a:bodyPr wrap="square" rtlCol="0">
            <a:spAutoFit/>
          </a:bodyPr>
          <a:lstStyle/>
          <a:p>
            <a:r>
              <a:rPr lang="cs-CZ" dirty="0" smtClean="0"/>
              <a:t>3)</a:t>
            </a:r>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Schéma hrnčířské pece</a:t>
            </a:r>
            <a:endParaRPr lang="cs-CZ" dirty="0"/>
          </a:p>
        </p:txBody>
      </p:sp>
      <p:pic>
        <p:nvPicPr>
          <p:cNvPr id="4" name="Zástupný symbol pro obsah 3" descr="paleolit12 (2).jpg"/>
          <p:cNvPicPr>
            <a:picLocks noGrp="1" noChangeAspect="1"/>
          </p:cNvPicPr>
          <p:nvPr>
            <p:ph idx="1"/>
          </p:nvPr>
        </p:nvPicPr>
        <p:blipFill>
          <a:blip r:embed="rId2" cstate="print"/>
          <a:stretch>
            <a:fillRect/>
          </a:stretch>
        </p:blipFill>
        <p:spPr>
          <a:xfrm>
            <a:off x="1331640" y="1556792"/>
            <a:ext cx="6905424" cy="4464496"/>
          </a:xfrm>
        </p:spPr>
      </p:pic>
      <p:sp>
        <p:nvSpPr>
          <p:cNvPr id="5" name="TextovéPole 4"/>
          <p:cNvSpPr txBox="1"/>
          <p:nvPr/>
        </p:nvSpPr>
        <p:spPr>
          <a:xfrm>
            <a:off x="7812360" y="6093296"/>
            <a:ext cx="576064" cy="369332"/>
          </a:xfrm>
          <a:prstGeom prst="rect">
            <a:avLst/>
          </a:prstGeom>
          <a:noFill/>
        </p:spPr>
        <p:txBody>
          <a:bodyPr wrap="square" rtlCol="0">
            <a:spAutoFit/>
          </a:bodyPr>
          <a:lstStyle/>
          <a:p>
            <a:r>
              <a:rPr lang="cs-CZ" dirty="0" smtClean="0"/>
              <a:t>4)</a:t>
            </a:r>
            <a:endParaRPr lang="cs-CZ"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idx="4294967295"/>
          </p:nvPr>
        </p:nvSpPr>
        <p:spPr>
          <a:xfrm>
            <a:off x="0" y="274638"/>
            <a:ext cx="8229600" cy="1143000"/>
          </a:xfrm>
        </p:spPr>
        <p:txBody>
          <a:bodyPr/>
          <a:lstStyle/>
          <a:p>
            <a:r>
              <a:rPr lang="cs-CZ" dirty="0" smtClean="0"/>
              <a:t>Keltská keramika</a:t>
            </a:r>
            <a:endParaRPr lang="cs-CZ" dirty="0"/>
          </a:p>
        </p:txBody>
      </p:sp>
      <p:pic>
        <p:nvPicPr>
          <p:cNvPr id="14338" name="Picture 2" descr="Soubor:Linsenflasche Matzhausen.jpg"/>
          <p:cNvPicPr>
            <a:picLocks noChangeAspect="1" noChangeArrowheads="1"/>
          </p:cNvPicPr>
          <p:nvPr/>
        </p:nvPicPr>
        <p:blipFill>
          <a:blip r:embed="rId2" cstate="print"/>
          <a:srcRect/>
          <a:stretch>
            <a:fillRect/>
          </a:stretch>
        </p:blipFill>
        <p:spPr bwMode="auto">
          <a:xfrm>
            <a:off x="2195736" y="1340768"/>
            <a:ext cx="4163326" cy="5066928"/>
          </a:xfrm>
          <a:prstGeom prst="rect">
            <a:avLst/>
          </a:prstGeom>
          <a:noFill/>
        </p:spPr>
      </p:pic>
      <p:sp>
        <p:nvSpPr>
          <p:cNvPr id="5" name="TextovéPole 4"/>
          <p:cNvSpPr txBox="1"/>
          <p:nvPr/>
        </p:nvSpPr>
        <p:spPr>
          <a:xfrm>
            <a:off x="6588224" y="5805264"/>
            <a:ext cx="504056" cy="369332"/>
          </a:xfrm>
          <a:prstGeom prst="rect">
            <a:avLst/>
          </a:prstGeom>
          <a:noFill/>
        </p:spPr>
        <p:txBody>
          <a:bodyPr wrap="square" rtlCol="0">
            <a:spAutoFit/>
          </a:bodyPr>
          <a:lstStyle/>
          <a:p>
            <a:r>
              <a:rPr lang="cs-CZ" dirty="0" smtClean="0"/>
              <a:t>5)</a:t>
            </a:r>
            <a:endParaRPr lang="cs-CZ"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idx="4294967295"/>
          </p:nvPr>
        </p:nvSpPr>
        <p:spPr>
          <a:xfrm>
            <a:off x="0" y="274638"/>
            <a:ext cx="8229600" cy="1143000"/>
          </a:xfrm>
        </p:spPr>
        <p:txBody>
          <a:bodyPr/>
          <a:lstStyle/>
          <a:p>
            <a:r>
              <a:rPr lang="cs-CZ" dirty="0" smtClean="0"/>
              <a:t>Keltský skleněný náramek</a:t>
            </a:r>
            <a:endParaRPr lang="cs-CZ" dirty="0"/>
          </a:p>
        </p:txBody>
      </p:sp>
      <p:pic>
        <p:nvPicPr>
          <p:cNvPr id="13314" name="Picture 2" descr="Soubor:Bracelet verre 5ème siècle - JC Musée Saint-Remi 130208.jpg"/>
          <p:cNvPicPr>
            <a:picLocks noChangeAspect="1" noChangeArrowheads="1"/>
          </p:cNvPicPr>
          <p:nvPr/>
        </p:nvPicPr>
        <p:blipFill>
          <a:blip r:embed="rId2" cstate="print"/>
          <a:srcRect/>
          <a:stretch>
            <a:fillRect/>
          </a:stretch>
        </p:blipFill>
        <p:spPr bwMode="auto">
          <a:xfrm>
            <a:off x="827584" y="1772816"/>
            <a:ext cx="7620000" cy="4457700"/>
          </a:xfrm>
          <a:prstGeom prst="rect">
            <a:avLst/>
          </a:prstGeom>
          <a:noFill/>
        </p:spPr>
      </p:pic>
      <p:sp>
        <p:nvSpPr>
          <p:cNvPr id="5" name="TextovéPole 4"/>
          <p:cNvSpPr txBox="1"/>
          <p:nvPr/>
        </p:nvSpPr>
        <p:spPr>
          <a:xfrm>
            <a:off x="8532440" y="6309320"/>
            <a:ext cx="504056" cy="369332"/>
          </a:xfrm>
          <a:prstGeom prst="rect">
            <a:avLst/>
          </a:prstGeom>
          <a:noFill/>
        </p:spPr>
        <p:txBody>
          <a:bodyPr wrap="square" rtlCol="0">
            <a:spAutoFit/>
          </a:bodyPr>
          <a:lstStyle/>
          <a:p>
            <a:r>
              <a:rPr lang="cs-CZ" dirty="0" smtClean="0"/>
              <a:t>6)</a:t>
            </a:r>
            <a:endParaRPr lang="cs-CZ"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Oppida</a:t>
            </a:r>
            <a:endParaRPr lang="cs-CZ" dirty="0"/>
          </a:p>
        </p:txBody>
      </p:sp>
      <p:sp>
        <p:nvSpPr>
          <p:cNvPr id="3" name="Zástupný symbol pro obsah 2"/>
          <p:cNvSpPr>
            <a:spLocks noGrp="1"/>
          </p:cNvSpPr>
          <p:nvPr>
            <p:ph idx="1"/>
          </p:nvPr>
        </p:nvSpPr>
        <p:spPr/>
        <p:txBody>
          <a:bodyPr>
            <a:normAutofit fontScale="85000" lnSpcReduction="20000"/>
          </a:bodyPr>
          <a:lstStyle/>
          <a:p>
            <a:pPr algn="just"/>
            <a:r>
              <a:rPr lang="cs-CZ" dirty="0"/>
              <a:t>V některých oblastech (a dobách) si Keltové stavěli na vyvýšených místech opevněná oppida, což byla desítky hektarů velká ohrazená území </a:t>
            </a:r>
            <a:r>
              <a:rPr lang="cs-CZ" dirty="0" smtClean="0"/>
              <a:t>na vyvýšených místech, centra hospodářského a společenského života, kultu  </a:t>
            </a:r>
            <a:r>
              <a:rPr lang="cs-CZ" dirty="0"/>
              <a:t>a </a:t>
            </a:r>
            <a:r>
              <a:rPr lang="cs-CZ" dirty="0" smtClean="0"/>
              <a:t>sídla </a:t>
            </a:r>
            <a:r>
              <a:rPr lang="cs-CZ" dirty="0" smtClean="0"/>
              <a:t>aristokracie.</a:t>
            </a:r>
          </a:p>
          <a:p>
            <a:pPr algn="just"/>
            <a:r>
              <a:rPr lang="cs-CZ" dirty="0" smtClean="0"/>
              <a:t>Tato </a:t>
            </a:r>
            <a:r>
              <a:rPr lang="cs-CZ" dirty="0" smtClean="0"/>
              <a:t>oppida byla rozčleněna na čtvrti (řemeslnické a sídelní), byly zde vytyčeny hlavní cesty (někdy byly dlážděné), dbalo                          se na zásobování vodou a kvalitní opevnění. V jednom oppidu žilo až několik tisíc obyvatel. I </a:t>
            </a:r>
            <a:r>
              <a:rPr lang="cs-CZ" dirty="0"/>
              <a:t>když oppida nebyla města v plném slova smyslu, můžeme je považovat za jejich </a:t>
            </a:r>
            <a:r>
              <a:rPr lang="cs-CZ" dirty="0" smtClean="0"/>
              <a:t>předchůdce. </a:t>
            </a:r>
            <a:endParaRPr lang="cs-CZ" dirty="0"/>
          </a:p>
          <a:p>
            <a:endParaRPr lang="cs-CZ"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Autofit/>
          </a:bodyPr>
          <a:lstStyle/>
          <a:p>
            <a:r>
              <a:rPr lang="cs-CZ" sz="2800" dirty="0" smtClean="0"/>
              <a:t>Všechna </a:t>
            </a:r>
            <a:r>
              <a:rPr lang="cs-CZ" sz="2800" dirty="0"/>
              <a:t>oppida byla obehnána hradbou, vstupy dovnitř tvořily brány. </a:t>
            </a:r>
            <a:endParaRPr lang="cs-CZ" sz="2800" dirty="0" smtClean="0"/>
          </a:p>
          <a:p>
            <a:r>
              <a:rPr lang="cs-CZ" sz="2800" dirty="0" smtClean="0"/>
              <a:t>Vnitřní </a:t>
            </a:r>
            <a:r>
              <a:rPr lang="cs-CZ" sz="2800" dirty="0"/>
              <a:t>prostor opevnění byl mnohdy rozdělen dalšími opevněními na několik (zpravidla </a:t>
            </a:r>
            <a:r>
              <a:rPr lang="cs-CZ" sz="2800" dirty="0" smtClean="0"/>
              <a:t>dvou </a:t>
            </a:r>
            <a:r>
              <a:rPr lang="cs-CZ" sz="2800" dirty="0"/>
              <a:t>až </a:t>
            </a:r>
            <a:r>
              <a:rPr lang="cs-CZ" sz="2800" dirty="0" smtClean="0"/>
              <a:t>tří) </a:t>
            </a:r>
            <a:r>
              <a:rPr lang="cs-CZ" sz="2800" dirty="0"/>
              <a:t>prostor. Na té nejvýše postavené bylo zpravidla centrum oppida – nejhustěji zastavěné a nejlépe opevněné. </a:t>
            </a:r>
            <a:endParaRPr lang="cs-CZ" sz="2800" dirty="0" smtClean="0"/>
          </a:p>
          <a:p>
            <a:r>
              <a:rPr lang="cs-CZ" sz="2800" dirty="0" smtClean="0"/>
              <a:t>Předhradí </a:t>
            </a:r>
            <a:r>
              <a:rPr lang="cs-CZ" sz="2800" dirty="0"/>
              <a:t>(či podhradí) </a:t>
            </a:r>
            <a:r>
              <a:rPr lang="cs-CZ" sz="2800" dirty="0" smtClean="0"/>
              <a:t>možná  sloužila jako </a:t>
            </a:r>
            <a:r>
              <a:rPr lang="cs-CZ" sz="2800" dirty="0"/>
              <a:t>prostor pro výběh či letní ustájení dobytka, mohly zde také probíhat </a:t>
            </a:r>
            <a:r>
              <a:rPr lang="cs-CZ" sz="2800" dirty="0" smtClean="0"/>
              <a:t>trhy. </a:t>
            </a:r>
            <a:endParaRPr lang="cs-CZ" sz="2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fontScale="92500" lnSpcReduction="10000"/>
          </a:bodyPr>
          <a:lstStyle/>
          <a:p>
            <a:r>
              <a:rPr lang="cs-CZ" dirty="0" smtClean="0"/>
              <a:t>Podle dosavadních nálezů se dá soudit, že vnitřní prostora –městská  část oppida - se dále dělila do tzv. dvorců – prostorů zpravidla čtyřúhelníkového půdorysu ohraničeného cestami. </a:t>
            </a:r>
            <a:endParaRPr lang="cs-CZ" dirty="0" smtClean="0"/>
          </a:p>
          <a:p>
            <a:r>
              <a:rPr lang="cs-CZ" dirty="0" smtClean="0"/>
              <a:t>Uvnitř </a:t>
            </a:r>
            <a:r>
              <a:rPr lang="cs-CZ" dirty="0" smtClean="0"/>
              <a:t>se nacházely již zmíněné čtvrti – </a:t>
            </a:r>
          </a:p>
          <a:p>
            <a:pPr>
              <a:buNone/>
            </a:pPr>
            <a:r>
              <a:rPr lang="cs-CZ" dirty="0" smtClean="0"/>
              <a:t> </a:t>
            </a:r>
            <a:r>
              <a:rPr lang="cs-CZ" dirty="0" smtClean="0"/>
              <a:t>    </a:t>
            </a:r>
            <a:r>
              <a:rPr lang="cs-CZ" dirty="0" smtClean="0"/>
              <a:t>– </a:t>
            </a:r>
            <a:r>
              <a:rPr lang="cs-CZ" dirty="0" smtClean="0"/>
              <a:t>s obytnými </a:t>
            </a:r>
            <a:r>
              <a:rPr lang="cs-CZ" dirty="0" smtClean="0"/>
              <a:t>budovami, se stavbami vhodnými  pro řemeslnou výrobu – např. kovárny, hrnčířské pece apod. , dále pak již menší stavby sloužící buď jako chlévy či jiná útočiště pro domácí zvířenu a stavby nejspíše skladovacího charakteru.</a:t>
            </a:r>
            <a:endParaRPr lang="cs-CZ"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endParaRPr lang="cs-CZ" dirty="0"/>
          </a:p>
        </p:txBody>
      </p:sp>
      <p:sp>
        <p:nvSpPr>
          <p:cNvPr id="6" name="Zástupný symbol pro obsah 5"/>
          <p:cNvSpPr>
            <a:spLocks noGrp="1"/>
          </p:cNvSpPr>
          <p:nvPr>
            <p:ph idx="1"/>
          </p:nvPr>
        </p:nvSpPr>
        <p:spPr/>
        <p:txBody>
          <a:bodyPr/>
          <a:lstStyle/>
          <a:p>
            <a:endParaRPr lang="cs-CZ" dirty="0"/>
          </a:p>
        </p:txBody>
      </p:sp>
      <p:sp>
        <p:nvSpPr>
          <p:cNvPr id="7" name="Zástupný symbol pro text 6"/>
          <p:cNvSpPr>
            <a:spLocks noGrp="1"/>
          </p:cNvSpPr>
          <p:nvPr>
            <p:ph type="body" sz="half" idx="2"/>
          </p:nvPr>
        </p:nvSpPr>
        <p:spPr/>
        <p:txBody>
          <a:bodyPr>
            <a:normAutofit/>
          </a:bodyPr>
          <a:lstStyle/>
          <a:p>
            <a:r>
              <a:rPr lang="cs-CZ" sz="2400" dirty="0" smtClean="0"/>
              <a:t>Model osídlení centrální části oppida</a:t>
            </a:r>
            <a:endParaRPr lang="cs-CZ" sz="2400" dirty="0"/>
          </a:p>
        </p:txBody>
      </p:sp>
      <p:pic>
        <p:nvPicPr>
          <p:cNvPr id="33794" name="Picture 2" descr="Soubor:Manching oppidum siedlung.JPG"/>
          <p:cNvPicPr>
            <a:picLocks noChangeAspect="1" noChangeArrowheads="1"/>
          </p:cNvPicPr>
          <p:nvPr/>
        </p:nvPicPr>
        <p:blipFill>
          <a:blip r:embed="rId2" cstate="print"/>
          <a:srcRect/>
          <a:stretch>
            <a:fillRect/>
          </a:stretch>
        </p:blipFill>
        <p:spPr bwMode="auto">
          <a:xfrm>
            <a:off x="3995936" y="548680"/>
            <a:ext cx="4536504" cy="6189901"/>
          </a:xfrm>
          <a:prstGeom prst="rect">
            <a:avLst/>
          </a:prstGeom>
          <a:noFill/>
        </p:spPr>
      </p:pic>
      <p:sp>
        <p:nvSpPr>
          <p:cNvPr id="8" name="TextovéPole 7"/>
          <p:cNvSpPr txBox="1"/>
          <p:nvPr/>
        </p:nvSpPr>
        <p:spPr>
          <a:xfrm>
            <a:off x="3203848" y="5661248"/>
            <a:ext cx="504056" cy="369332"/>
          </a:xfrm>
          <a:prstGeom prst="rect">
            <a:avLst/>
          </a:prstGeom>
          <a:noFill/>
        </p:spPr>
        <p:txBody>
          <a:bodyPr wrap="square" rtlCol="0">
            <a:spAutoFit/>
          </a:bodyPr>
          <a:lstStyle/>
          <a:p>
            <a:r>
              <a:rPr lang="cs-CZ" dirty="0" smtClean="0"/>
              <a:t>7)</a:t>
            </a:r>
            <a:endParaRPr lang="cs-CZ"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Stavební techniky</a:t>
            </a:r>
            <a:endParaRPr lang="cs-CZ" dirty="0"/>
          </a:p>
        </p:txBody>
      </p:sp>
      <p:sp>
        <p:nvSpPr>
          <p:cNvPr id="3" name="Zástupný symbol pro obsah 2"/>
          <p:cNvSpPr>
            <a:spLocks noGrp="1"/>
          </p:cNvSpPr>
          <p:nvPr>
            <p:ph idx="1"/>
          </p:nvPr>
        </p:nvSpPr>
        <p:spPr/>
        <p:txBody>
          <a:bodyPr>
            <a:normAutofit fontScale="85000" lnSpcReduction="20000"/>
          </a:bodyPr>
          <a:lstStyle/>
          <a:p>
            <a:r>
              <a:rPr lang="cs-CZ" dirty="0" smtClean="0"/>
              <a:t>Keltové </a:t>
            </a:r>
            <a:r>
              <a:rPr lang="cs-CZ" dirty="0"/>
              <a:t>znali dva způsoby konstrukce opevnění – jeden se </a:t>
            </a:r>
            <a:r>
              <a:rPr lang="cs-CZ" dirty="0" smtClean="0"/>
              <a:t>nazývá galská zeď. Popsal</a:t>
            </a:r>
            <a:r>
              <a:rPr lang="cs-CZ" dirty="0"/>
              <a:t> </a:t>
            </a:r>
            <a:r>
              <a:rPr lang="cs-CZ" dirty="0" smtClean="0"/>
              <a:t>ji </a:t>
            </a:r>
            <a:r>
              <a:rPr lang="cs-CZ" dirty="0" err="1" smtClean="0"/>
              <a:t>Caesar</a:t>
            </a:r>
            <a:r>
              <a:rPr lang="cs-CZ" dirty="0" smtClean="0"/>
              <a:t> ve </a:t>
            </a:r>
            <a:r>
              <a:rPr lang="cs-CZ" dirty="0"/>
              <a:t>svých Zápiscích o válce galské a </a:t>
            </a:r>
            <a:r>
              <a:rPr lang="cs-CZ" dirty="0" smtClean="0"/>
              <a:t> </a:t>
            </a:r>
            <a:r>
              <a:rPr lang="cs-CZ" dirty="0"/>
              <a:t>byla také odkrytá na mnohých hradištích hlavně ve Francii a Švýcarsku, </a:t>
            </a:r>
            <a:r>
              <a:rPr lang="cs-CZ" dirty="0" smtClean="0"/>
              <a:t>Tato </a:t>
            </a:r>
            <a:r>
              <a:rPr lang="cs-CZ" dirty="0"/>
              <a:t>konstrukce používala dřevěné trámy, jež kladla přes sebe tak, že vytvářela jakési krabice, které pak byly vyplňovány menšími kameny. Vnější strana byla vyzděna z větších kamenů </a:t>
            </a:r>
            <a:r>
              <a:rPr lang="cs-CZ" dirty="0" smtClean="0"/>
              <a:t>a </a:t>
            </a:r>
            <a:r>
              <a:rPr lang="cs-CZ" dirty="0"/>
              <a:t>opřená o krabicovou konstrukci tak, že na líci byla znatelná jen čela příčných trámů. Vnitřní strana hradby byla opatřena hliněným náspem, který umožňoval pohodlný výstup nahoru a mohl tam vyjet i ozbrojenec na koni. </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Galská </a:t>
            </a:r>
            <a:r>
              <a:rPr lang="cs-CZ" dirty="0" smtClean="0"/>
              <a:t>zeď</a:t>
            </a:r>
            <a:endParaRPr lang="cs-CZ" dirty="0"/>
          </a:p>
        </p:txBody>
      </p:sp>
      <p:pic>
        <p:nvPicPr>
          <p:cNvPr id="4" name="Zástupný symbol pro obsah 3" descr="paleolit11.jpg"/>
          <p:cNvPicPr>
            <a:picLocks noGrp="1" noChangeAspect="1"/>
          </p:cNvPicPr>
          <p:nvPr>
            <p:ph idx="1"/>
          </p:nvPr>
        </p:nvPicPr>
        <p:blipFill>
          <a:blip r:embed="rId2" cstate="print"/>
          <a:stretch>
            <a:fillRect/>
          </a:stretch>
        </p:blipFill>
        <p:spPr>
          <a:xfrm>
            <a:off x="899592" y="1628800"/>
            <a:ext cx="7166778" cy="4582603"/>
          </a:xfrm>
        </p:spPr>
      </p:pic>
      <p:sp>
        <p:nvSpPr>
          <p:cNvPr id="5" name="TextovéPole 4"/>
          <p:cNvSpPr txBox="1"/>
          <p:nvPr/>
        </p:nvSpPr>
        <p:spPr>
          <a:xfrm>
            <a:off x="8244408" y="6093296"/>
            <a:ext cx="504056" cy="369332"/>
          </a:xfrm>
          <a:prstGeom prst="rect">
            <a:avLst/>
          </a:prstGeom>
          <a:noFill/>
        </p:spPr>
        <p:txBody>
          <a:bodyPr wrap="square" rtlCol="0">
            <a:spAutoFit/>
          </a:bodyPr>
          <a:lstStyle/>
          <a:p>
            <a:r>
              <a:rPr lang="cs-CZ" dirty="0" smtClean="0"/>
              <a:t>8)</a:t>
            </a:r>
            <a:endParaRPr lang="cs-CZ"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fontScale="77500" lnSpcReduction="20000"/>
          </a:bodyPr>
          <a:lstStyle/>
          <a:p>
            <a:r>
              <a:rPr lang="cs-CZ" dirty="0" smtClean="0"/>
              <a:t>Druhá technika, která je pravděpodobně mladší,  používá trámy svisle zaklíněné do země, s průměrem okolo 30 cm a vzdálené od sebe zhruba metr, mezi něž se pak z kamení vyzdila vnější stěna a tělo hradby a zevnitř byl opět užit hliněný násep. Nahoře trámy hradbu přesahovaly a dá se předpokládat, že se na ně podélně přibíjela další dřeva a tvořila tak vrchol hradby.</a:t>
            </a:r>
          </a:p>
          <a:p>
            <a:r>
              <a:rPr lang="cs-CZ" dirty="0" smtClean="0"/>
              <a:t>U některých hradišť byla opevnění posílena i baštami, které nejspíše zároveň sloužily jako strážnice a úkryt hlídek v době nepřízně počasí.</a:t>
            </a:r>
          </a:p>
          <a:p>
            <a:r>
              <a:rPr lang="cs-CZ" dirty="0" smtClean="0"/>
              <a:t> Z archeologických nálezů vyplývá, že naprosto nejčastějším stavebním materiálem bylo dřevo a nejčastější stavby byly celodřevěné sruby. U větších staveb (však nalezly i kamenné podezdívky. </a:t>
            </a:r>
          </a:p>
          <a:p>
            <a:endParaRPr lang="cs-CZ"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26000"/>
            <a:lum/>
          </a:blip>
          <a:srcRect/>
          <a:stretch>
            <a:fillRect t="-25000" b="-25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Druidové</a:t>
            </a:r>
            <a:endParaRPr lang="cs-CZ" dirty="0"/>
          </a:p>
        </p:txBody>
      </p:sp>
      <p:sp>
        <p:nvSpPr>
          <p:cNvPr id="3" name="Zástupný symbol pro obsah 2"/>
          <p:cNvSpPr>
            <a:spLocks noGrp="1"/>
          </p:cNvSpPr>
          <p:nvPr>
            <p:ph idx="1"/>
          </p:nvPr>
        </p:nvSpPr>
        <p:spPr/>
        <p:txBody>
          <a:bodyPr>
            <a:normAutofit fontScale="92500" lnSpcReduction="10000"/>
          </a:bodyPr>
          <a:lstStyle/>
          <a:p>
            <a:r>
              <a:rPr lang="cs-CZ" dirty="0"/>
              <a:t>Vládnoucí vrstvou byla </a:t>
            </a:r>
            <a:r>
              <a:rPr lang="cs-CZ" dirty="0" smtClean="0"/>
              <a:t>rodová a vojenská aristokracie</a:t>
            </a:r>
            <a:r>
              <a:rPr lang="cs-CZ" dirty="0"/>
              <a:t>. </a:t>
            </a:r>
            <a:r>
              <a:rPr lang="cs-CZ" dirty="0" smtClean="0"/>
              <a:t>Přední  </a:t>
            </a:r>
            <a:r>
              <a:rPr lang="cs-CZ" dirty="0"/>
              <a:t>postavení </a:t>
            </a:r>
            <a:r>
              <a:rPr lang="cs-CZ" dirty="0" smtClean="0"/>
              <a:t>však měli i </a:t>
            </a:r>
            <a:r>
              <a:rPr lang="cs-CZ" dirty="0"/>
              <a:t>kněží – druidové. Byla to </a:t>
            </a:r>
            <a:r>
              <a:rPr lang="cs-CZ" dirty="0" smtClean="0"/>
              <a:t>hierarchicky uspořádaná, </a:t>
            </a:r>
            <a:r>
              <a:rPr lang="cs-CZ" dirty="0"/>
              <a:t>uzavřená vrstva </a:t>
            </a:r>
            <a:r>
              <a:rPr lang="cs-CZ" dirty="0" smtClean="0"/>
              <a:t>vzdělanců, která měla vedle </a:t>
            </a:r>
            <a:r>
              <a:rPr lang="cs-CZ" dirty="0"/>
              <a:t>náboženského významu </a:t>
            </a:r>
            <a:r>
              <a:rPr lang="cs-CZ" dirty="0" smtClean="0"/>
              <a:t>i politický vliv. Vychovávali mládež, působili jako  </a:t>
            </a:r>
            <a:r>
              <a:rPr lang="cs-CZ" dirty="0"/>
              <a:t>soudci, strážci mravů a </a:t>
            </a:r>
            <a:r>
              <a:rPr lang="cs-CZ" dirty="0" smtClean="0"/>
              <a:t>tradice, působili jako léčitelé a věštci. </a:t>
            </a:r>
            <a:r>
              <a:rPr lang="cs-CZ" dirty="0"/>
              <a:t>Druidové převážně nevyužívali písma, neboť věřili, že pravda byla uchovávána ve slově a že slovo je </a:t>
            </a:r>
            <a:r>
              <a:rPr lang="cs-CZ" dirty="0" smtClean="0"/>
              <a:t>tak </a:t>
            </a:r>
            <a:r>
              <a:rPr lang="cs-CZ" dirty="0"/>
              <a:t>posvátné, </a:t>
            </a:r>
            <a:r>
              <a:rPr lang="cs-CZ" dirty="0" smtClean="0"/>
              <a:t> </a:t>
            </a:r>
            <a:r>
              <a:rPr lang="cs-CZ" dirty="0"/>
              <a:t>že nesmí být zapsáno.</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26000"/>
            <a:lum/>
          </a:blip>
          <a:srcRect/>
          <a:stretch>
            <a:fillRect t="-24000" b="-24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Náboženské představy</a:t>
            </a:r>
            <a:endParaRPr lang="cs-CZ" dirty="0"/>
          </a:p>
        </p:txBody>
      </p:sp>
      <p:sp>
        <p:nvSpPr>
          <p:cNvPr id="3" name="Zástupný symbol pro obsah 2"/>
          <p:cNvSpPr>
            <a:spLocks noGrp="1"/>
          </p:cNvSpPr>
          <p:nvPr>
            <p:ph idx="1"/>
          </p:nvPr>
        </p:nvSpPr>
        <p:spPr/>
        <p:txBody>
          <a:bodyPr>
            <a:normAutofit fontScale="92500" lnSpcReduction="10000"/>
          </a:bodyPr>
          <a:lstStyle/>
          <a:p>
            <a:r>
              <a:rPr lang="cs-CZ" sz="2800" dirty="0" smtClean="0"/>
              <a:t>Keltský pantheon je velmi široký. Bohové v keltských představách nežili od lidí odděleně, ale sdíleli s lidmi stejný svět. Žili na místech jako jsou jeskyně</a:t>
            </a:r>
            <a:r>
              <a:rPr lang="cs-CZ" sz="2800" dirty="0"/>
              <a:t>, hory</a:t>
            </a:r>
            <a:r>
              <a:rPr lang="cs-CZ" sz="2800" dirty="0" smtClean="0"/>
              <a:t>,  </a:t>
            </a:r>
            <a:r>
              <a:rPr lang="cs-CZ" sz="2800" dirty="0"/>
              <a:t>vřesoviště, bažiny, vodní prameny, </a:t>
            </a:r>
            <a:r>
              <a:rPr lang="cs-CZ" sz="2800" dirty="0" smtClean="0"/>
              <a:t>pustiny. Tato </a:t>
            </a:r>
            <a:r>
              <a:rPr lang="cs-CZ" sz="2800" dirty="0" err="1" smtClean="0"/>
              <a:t>msíta</a:t>
            </a:r>
            <a:r>
              <a:rPr lang="cs-CZ" sz="2800" dirty="0" smtClean="0"/>
              <a:t> Keltové uctívaly a vznikaly zde posvátné okrsky, nejčastěji posvátné háje.</a:t>
            </a:r>
          </a:p>
          <a:p>
            <a:r>
              <a:rPr lang="cs-CZ" sz="2800" dirty="0" smtClean="0"/>
              <a:t>Keltové uctívali i řadu zvířat a stromů. Často je spojovali jako symboly s některými božstvy. Ze zvířat to byl především jelen (symbol obnovy díky shazování paroží), kanec (symbol síly a odvahy), had (symbol znovuzrození – Keltové věřili ve stěhování duší), kočky ztělesňovaly duchy.</a:t>
            </a:r>
            <a:endParaRPr lang="cs-CZ" sz="2800" dirty="0"/>
          </a:p>
          <a:p>
            <a:endParaRPr lang="cs-CZ" dirty="0"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26000"/>
            <a:lum/>
          </a:blip>
          <a:srcRect/>
          <a:stretch>
            <a:fillRect t="-25000" b="-25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a:bodyPr>
          <a:lstStyle/>
          <a:p>
            <a:r>
              <a:rPr lang="cs-CZ" sz="2400" dirty="0" smtClean="0"/>
              <a:t>Symbol obnovy představovaly i stromy. Velká váha byla připisována tisu, dubu, lísce a jabloni. </a:t>
            </a:r>
          </a:p>
          <a:p>
            <a:r>
              <a:rPr lang="cs-CZ" sz="2400" dirty="0" smtClean="0"/>
              <a:t>Uctíváno bylo jmelí, kterému se připisovaly léčivé účinky. Strom, na němž jmelí rostlo, byl považován za posvátný. Podle legend se jmelí sekalo zlatým srpem, archeologické doklady pro toto tvrzení však nejsou.</a:t>
            </a:r>
            <a:endParaRPr lang="cs-CZ" sz="24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Svátky</a:t>
            </a:r>
            <a:endParaRPr lang="cs-CZ" dirty="0"/>
          </a:p>
        </p:txBody>
      </p:sp>
      <p:sp>
        <p:nvSpPr>
          <p:cNvPr id="3" name="Zástupný symbol pro obsah 2"/>
          <p:cNvSpPr>
            <a:spLocks noGrp="1"/>
          </p:cNvSpPr>
          <p:nvPr>
            <p:ph idx="1"/>
          </p:nvPr>
        </p:nvSpPr>
        <p:spPr/>
        <p:txBody>
          <a:bodyPr>
            <a:normAutofit fontScale="77500" lnSpcReduction="20000"/>
          </a:bodyPr>
          <a:lstStyle/>
          <a:p>
            <a:r>
              <a:rPr lang="cs-CZ" sz="3100" dirty="0" smtClean="0"/>
              <a:t>Keltové slavili oba dva slunovraty i rovnodennosti.</a:t>
            </a:r>
          </a:p>
          <a:p>
            <a:r>
              <a:rPr lang="cs-CZ" sz="3100" dirty="0" smtClean="0"/>
              <a:t>Dalšími významné svátky:</a:t>
            </a:r>
          </a:p>
          <a:p>
            <a:pPr>
              <a:buFont typeface="Wingdings" pitchFamily="2" charset="2"/>
              <a:buChar char="Ø"/>
            </a:pPr>
            <a:r>
              <a:rPr lang="cs-CZ" sz="3100" dirty="0"/>
              <a:t>Rok začínal </a:t>
            </a:r>
            <a:r>
              <a:rPr lang="cs-CZ" sz="3100" dirty="0" smtClean="0"/>
              <a:t>svátkem </a:t>
            </a:r>
            <a:r>
              <a:rPr lang="cs-CZ" sz="3100" dirty="0" err="1" smtClean="0"/>
              <a:t>Samhain</a:t>
            </a:r>
            <a:r>
              <a:rPr lang="cs-CZ" sz="3100" dirty="0" smtClean="0"/>
              <a:t>, a to </a:t>
            </a:r>
            <a:r>
              <a:rPr lang="cs-CZ" sz="3100" dirty="0"/>
              <a:t> 1. listopadu v noci z předešlého dne na den </a:t>
            </a:r>
            <a:r>
              <a:rPr lang="cs-CZ" sz="3100" dirty="0" smtClean="0"/>
              <a:t>sváteční. Jeho </a:t>
            </a:r>
            <a:r>
              <a:rPr lang="cs-CZ" sz="3100" dirty="0"/>
              <a:t>název se skládá ze slov „</a:t>
            </a:r>
            <a:r>
              <a:rPr lang="cs-CZ" sz="3100" dirty="0" err="1"/>
              <a:t>sam</a:t>
            </a:r>
            <a:r>
              <a:rPr lang="cs-CZ" sz="3100" dirty="0"/>
              <a:t>-</a:t>
            </a:r>
            <a:r>
              <a:rPr lang="cs-CZ" sz="3100" dirty="0" err="1"/>
              <a:t>fuin</a:t>
            </a:r>
            <a:r>
              <a:rPr lang="cs-CZ" sz="3100" dirty="0"/>
              <a:t>“ tedy „Konec léta“. </a:t>
            </a:r>
            <a:r>
              <a:rPr lang="cs-CZ" sz="3100" dirty="0" smtClean="0"/>
              <a:t>Byl </a:t>
            </a:r>
            <a:r>
              <a:rPr lang="cs-CZ" sz="3100" dirty="0"/>
              <a:t>vnímán také jako doba, kdy se stírá hranice mezi světem živých a mrtvých. Věřilo se, že se duše zesnulých v tento čas vracejí na zemský povrch, a živí mohou navštívit podsvětí. </a:t>
            </a:r>
            <a:endParaRPr lang="cs-CZ" sz="3100" dirty="0" smtClean="0"/>
          </a:p>
          <a:p>
            <a:pPr>
              <a:buFont typeface="Wingdings" pitchFamily="2" charset="2"/>
              <a:buChar char="Ø"/>
            </a:pPr>
            <a:r>
              <a:rPr lang="cs-CZ" sz="3100" dirty="0" smtClean="0"/>
              <a:t>V </a:t>
            </a:r>
            <a:r>
              <a:rPr lang="cs-CZ" sz="3100" dirty="0"/>
              <a:t>noci z 30. dubna na 1. května se slavil </a:t>
            </a:r>
            <a:r>
              <a:rPr lang="cs-CZ" sz="3100" dirty="0" err="1" smtClean="0"/>
              <a:t>Beltaine</a:t>
            </a:r>
            <a:r>
              <a:rPr lang="cs-CZ" sz="3100" dirty="0" smtClean="0"/>
              <a:t> . Název </a:t>
            </a:r>
            <a:r>
              <a:rPr lang="cs-CZ" sz="3100" dirty="0"/>
              <a:t>je tvořen slovy „Bel-</a:t>
            </a:r>
            <a:r>
              <a:rPr lang="cs-CZ" sz="3100" dirty="0" err="1"/>
              <a:t>tine</a:t>
            </a:r>
            <a:r>
              <a:rPr lang="cs-CZ" sz="3100" dirty="0"/>
              <a:t>“, což znamená </a:t>
            </a:r>
            <a:r>
              <a:rPr lang="cs-CZ" sz="3100" dirty="0" smtClean="0"/>
              <a:t>„jasný(zářící</a:t>
            </a:r>
            <a:r>
              <a:rPr lang="cs-CZ" sz="3100" dirty="0"/>
              <a:t>) oheň“ a </a:t>
            </a:r>
            <a:r>
              <a:rPr lang="cs-CZ" sz="3100" dirty="0" smtClean="0"/>
              <a:t> představoval nástup </a:t>
            </a:r>
            <a:r>
              <a:rPr lang="cs-CZ" sz="3100" dirty="0"/>
              <a:t>k pohostinnému letnímu období. Keltové o tomto svátku zapalovali dva velké ohně a mezi nimi proháněli dobytek, ten měl být takto očištěn po zimě.</a:t>
            </a:r>
          </a:p>
          <a:p>
            <a:endParaRPr lang="cs-CZ"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Keltské svátky dnes</a:t>
            </a:r>
            <a:endParaRPr lang="cs-CZ" dirty="0"/>
          </a:p>
        </p:txBody>
      </p:sp>
      <p:sp>
        <p:nvSpPr>
          <p:cNvPr id="3" name="Zástupný symbol pro obsah 2"/>
          <p:cNvSpPr>
            <a:spLocks noGrp="1"/>
          </p:cNvSpPr>
          <p:nvPr>
            <p:ph idx="1"/>
          </p:nvPr>
        </p:nvSpPr>
        <p:spPr/>
        <p:txBody>
          <a:bodyPr/>
          <a:lstStyle/>
          <a:p>
            <a:r>
              <a:rPr lang="cs-CZ" dirty="0" smtClean="0"/>
              <a:t>Na které dny v roce připadají keltské svátky slunovratu a rovnodennosti?</a:t>
            </a:r>
          </a:p>
          <a:p>
            <a:r>
              <a:rPr lang="cs-CZ" dirty="0" smtClean="0"/>
              <a:t>Kterým křesťanským svátkem církev nahradila keltský pohanský </a:t>
            </a:r>
            <a:r>
              <a:rPr lang="cs-CZ" dirty="0" err="1" smtClean="0"/>
              <a:t>Samhain</a:t>
            </a:r>
            <a:r>
              <a:rPr lang="cs-CZ" dirty="0" smtClean="0"/>
              <a:t>?</a:t>
            </a:r>
          </a:p>
          <a:p>
            <a:r>
              <a:rPr lang="cs-CZ" dirty="0" smtClean="0"/>
              <a:t>Jaké zvyky se dnes váží ke keltskému svátku </a:t>
            </a:r>
            <a:r>
              <a:rPr lang="cs-CZ" dirty="0" err="1" smtClean="0"/>
              <a:t>Beltaine</a:t>
            </a:r>
            <a:r>
              <a:rPr lang="cs-CZ" dirty="0" smtClean="0"/>
              <a:t>?</a:t>
            </a:r>
            <a:endParaRPr lang="cs-CZ"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Nadpis 5"/>
          <p:cNvSpPr>
            <a:spLocks noGrp="1"/>
          </p:cNvSpPr>
          <p:nvPr>
            <p:ph type="title"/>
          </p:nvPr>
        </p:nvSpPr>
        <p:spPr/>
        <p:txBody>
          <a:bodyPr/>
          <a:lstStyle/>
          <a:p>
            <a:r>
              <a:rPr lang="cs-CZ" dirty="0" smtClean="0"/>
              <a:t>Zdroje</a:t>
            </a:r>
            <a:endParaRPr lang="cs-CZ" dirty="0"/>
          </a:p>
        </p:txBody>
      </p:sp>
      <p:sp>
        <p:nvSpPr>
          <p:cNvPr id="7" name="Zástupný symbol pro obsah 6"/>
          <p:cNvSpPr>
            <a:spLocks noGrp="1"/>
          </p:cNvSpPr>
          <p:nvPr>
            <p:ph idx="1"/>
          </p:nvPr>
        </p:nvSpPr>
        <p:spPr/>
        <p:txBody>
          <a:bodyPr>
            <a:normAutofit fontScale="62500" lnSpcReduction="20000"/>
          </a:bodyPr>
          <a:lstStyle/>
          <a:p>
            <a:r>
              <a:rPr lang="cs-CZ" dirty="0"/>
              <a:t>AUTOR NEUVEDEN. </a:t>
            </a:r>
            <a:r>
              <a:rPr lang="cs-CZ" i="1" dirty="0"/>
              <a:t>Keltové</a:t>
            </a:r>
            <a:r>
              <a:rPr lang="cs-CZ" dirty="0"/>
              <a:t> [online]. [cit. </a:t>
            </a:r>
            <a:r>
              <a:rPr lang="cs-CZ" dirty="0" smtClean="0"/>
              <a:t>21.3.2013</a:t>
            </a:r>
            <a:r>
              <a:rPr lang="cs-CZ" dirty="0"/>
              <a:t>]. Dostupný na WWW: http://</a:t>
            </a:r>
            <a:r>
              <a:rPr lang="cs-CZ" dirty="0" smtClean="0"/>
              <a:t>cs.wikipedia.org/wiki/Keltov%C3%A9</a:t>
            </a:r>
          </a:p>
          <a:p>
            <a:r>
              <a:rPr lang="cs-CZ" dirty="0"/>
              <a:t>PODBORSKÝ, Vladimír. </a:t>
            </a:r>
            <a:r>
              <a:rPr lang="cs-CZ" i="1" dirty="0"/>
              <a:t>Náboženství pravěkých Evropanů</a:t>
            </a:r>
            <a:r>
              <a:rPr lang="cs-CZ" dirty="0"/>
              <a:t>. 1. </a:t>
            </a:r>
            <a:r>
              <a:rPr lang="cs-CZ" dirty="0" err="1"/>
              <a:t>vyd</a:t>
            </a:r>
            <a:r>
              <a:rPr lang="cs-CZ" dirty="0"/>
              <a:t>. Brno: Masarykova univerzita, 2006, 607 s. ISBN 80-210-4178-1.</a:t>
            </a:r>
            <a:endParaRPr lang="cs-CZ" dirty="0" smtClean="0"/>
          </a:p>
          <a:p>
            <a:r>
              <a:rPr lang="cs-CZ" dirty="0" smtClean="0"/>
              <a:t>1) </a:t>
            </a:r>
            <a:r>
              <a:rPr lang="cs-CZ" dirty="0"/>
              <a:t>DBACHMANN. </a:t>
            </a:r>
            <a:r>
              <a:rPr lang="cs-CZ" i="1" dirty="0" err="1"/>
              <a:t>wikipedia.cz</a:t>
            </a:r>
            <a:r>
              <a:rPr lang="cs-CZ" dirty="0"/>
              <a:t> [online]. [cit. </a:t>
            </a:r>
            <a:r>
              <a:rPr lang="cs-CZ" dirty="0" smtClean="0"/>
              <a:t>21.3.2013</a:t>
            </a:r>
            <a:r>
              <a:rPr lang="cs-CZ" dirty="0"/>
              <a:t>]. Dostupný na WWW: http://</a:t>
            </a:r>
            <a:r>
              <a:rPr lang="cs-CZ" dirty="0" smtClean="0"/>
              <a:t>cs.wikipedia.org/wiki/Soubor:Hallstatt_LaTene.png</a:t>
            </a:r>
          </a:p>
          <a:p>
            <a:r>
              <a:rPr lang="cs-CZ" dirty="0" smtClean="0"/>
              <a:t>2) SAUBER, Wolfgang. </a:t>
            </a:r>
            <a:r>
              <a:rPr lang="cs-CZ" i="1" dirty="0" err="1" smtClean="0"/>
              <a:t>wikipedia.cz</a:t>
            </a:r>
            <a:r>
              <a:rPr lang="cs-CZ" dirty="0" smtClean="0"/>
              <a:t> [online]. [cit. 24.3.2013]. Dostupný na WWW: http://cs.wikipedia.org/wiki/Soubor:KB_-_Kelten_Goldm%C3%BCnzen.jpg</a:t>
            </a:r>
          </a:p>
          <a:p>
            <a:r>
              <a:rPr lang="cs-CZ" dirty="0" smtClean="0"/>
              <a:t>3) MANGEL, Tomáš; DANIELISOVA, Alžběta; THÉR, Richard a kol. </a:t>
            </a:r>
            <a:r>
              <a:rPr lang="cs-CZ" i="1" dirty="0" smtClean="0"/>
              <a:t>Potraviny, stravování a keramika v mladší době železné</a:t>
            </a:r>
            <a:r>
              <a:rPr lang="cs-CZ" dirty="0" smtClean="0"/>
              <a:t>. Neuvedeno: </a:t>
            </a:r>
            <a:r>
              <a:rPr lang="cs-CZ" dirty="0" err="1" smtClean="0"/>
              <a:t>Boii</a:t>
            </a:r>
            <a:r>
              <a:rPr lang="cs-CZ" dirty="0" smtClean="0"/>
              <a:t> o.s., 2012, ISBN NEUVEDENO, s. 43.</a:t>
            </a:r>
          </a:p>
          <a:p>
            <a:r>
              <a:rPr lang="cs-CZ" dirty="0" smtClean="0"/>
              <a:t>4) MANGEL, Tomáš; DANIELISOVA, Alžběta; THÉR, Richard a kol. </a:t>
            </a:r>
            <a:r>
              <a:rPr lang="cs-CZ" i="1" dirty="0" smtClean="0"/>
              <a:t>Potraviny, stravování a keramika v mladší době železné</a:t>
            </a:r>
            <a:r>
              <a:rPr lang="cs-CZ" dirty="0" smtClean="0"/>
              <a:t>. Neuvedeno: </a:t>
            </a:r>
            <a:r>
              <a:rPr lang="cs-CZ" dirty="0" err="1" smtClean="0"/>
              <a:t>Boii</a:t>
            </a:r>
            <a:r>
              <a:rPr lang="cs-CZ" dirty="0" smtClean="0"/>
              <a:t> o.s., 2012, ISBN NEUVEDENO, s. 42.</a:t>
            </a:r>
          </a:p>
          <a:p>
            <a:endParaRPr lang="cs-CZ" dirty="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fontScale="70000" lnSpcReduction="20000"/>
          </a:bodyPr>
          <a:lstStyle/>
          <a:p>
            <a:r>
              <a:rPr lang="cs-CZ" dirty="0" smtClean="0"/>
              <a:t>5) PRAEFCKE, </a:t>
            </a:r>
            <a:r>
              <a:rPr lang="cs-CZ" dirty="0" err="1" smtClean="0"/>
              <a:t>Andreas</a:t>
            </a:r>
            <a:r>
              <a:rPr lang="cs-CZ" dirty="0" smtClean="0"/>
              <a:t>. </a:t>
            </a:r>
            <a:r>
              <a:rPr lang="cs-CZ" i="1" dirty="0" err="1" smtClean="0"/>
              <a:t>wikipedia.cz</a:t>
            </a:r>
            <a:r>
              <a:rPr lang="cs-CZ" dirty="0" smtClean="0"/>
              <a:t> [online]. [cit. 24.3.2013]. Dostupný na WWW: http://cs.wikipedia.org/wiki/Soubor:Linsenflasche_Matzhausen.jpg</a:t>
            </a:r>
          </a:p>
          <a:p>
            <a:r>
              <a:rPr lang="cs-CZ" dirty="0" smtClean="0"/>
              <a:t>6) </a:t>
            </a:r>
            <a:r>
              <a:rPr lang="pl-PL" dirty="0" smtClean="0"/>
              <a:t>VASSIL. </a:t>
            </a:r>
            <a:r>
              <a:rPr lang="pl-PL" i="1" dirty="0" smtClean="0"/>
              <a:t>w</a:t>
            </a:r>
            <a:r>
              <a:rPr lang="pl-PL" dirty="0" smtClean="0"/>
              <a:t> [online]. [cit. 24.3.2013]. Dostupný na WWW: http://cs.wikipedia.org/wiki/Soubor:Bracelet_verre_5%C3%A8me_si%C3%A8cle_-_JC_Mus%C3%A9e_Saint-Remi_130208.jpg</a:t>
            </a:r>
          </a:p>
          <a:p>
            <a:r>
              <a:rPr lang="pl-PL" dirty="0" smtClean="0"/>
              <a:t>7) </a:t>
            </a:r>
            <a:r>
              <a:rPr lang="cs-CZ" dirty="0" err="1" smtClean="0"/>
              <a:t>MÖßBAUER</a:t>
            </a:r>
            <a:r>
              <a:rPr lang="cs-CZ" dirty="0" smtClean="0"/>
              <a:t>. </a:t>
            </a:r>
            <a:r>
              <a:rPr lang="cs-CZ" i="1" dirty="0" err="1" smtClean="0"/>
              <a:t>wikipedia.cz</a:t>
            </a:r>
            <a:r>
              <a:rPr lang="cs-CZ" dirty="0" smtClean="0"/>
              <a:t> [online]. [cit. 24.3.2013]. Dostupný na WWW: http://cs.wikipedia.org/wiki/Soubor:Manching_oppidum_siedlung.JPG</a:t>
            </a:r>
          </a:p>
          <a:p>
            <a:r>
              <a:rPr lang="cs-CZ" dirty="0" smtClean="0"/>
              <a:t>8) AUGUSTA, Pavel. </a:t>
            </a:r>
            <a:r>
              <a:rPr lang="cs-CZ" i="1" dirty="0" smtClean="0"/>
              <a:t>Dějiny českých zemí v obrazech: od pravěku po současnost</a:t>
            </a:r>
            <a:r>
              <a:rPr lang="cs-CZ" dirty="0" smtClean="0"/>
              <a:t>. 1. souborné </a:t>
            </a:r>
            <a:r>
              <a:rPr lang="cs-CZ" dirty="0" err="1" smtClean="0"/>
              <a:t>vyd</a:t>
            </a:r>
            <a:r>
              <a:rPr lang="cs-CZ" dirty="0" smtClean="0"/>
              <a:t>. Ilustrace Lubomír </a:t>
            </a:r>
            <a:r>
              <a:rPr lang="cs-CZ" dirty="0" err="1" smtClean="0"/>
              <a:t>Anlauf</a:t>
            </a:r>
            <a:r>
              <a:rPr lang="cs-CZ" dirty="0" smtClean="0"/>
              <a:t>. Praha: Albatros, 2006, 970 s. Klub mladých čtenářů (Albatros). ISBN 80-000-1704-0, s. 55.</a:t>
            </a:r>
          </a:p>
          <a:p>
            <a:endParaRPr lang="cs-CZ"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366</TotalTime>
  <Words>792</Words>
  <Application>Microsoft Office PowerPoint</Application>
  <PresentationFormat>Předvádění na obrazovce (4:3)</PresentationFormat>
  <Paragraphs>71</Paragraphs>
  <Slides>24</Slides>
  <Notes>0</Notes>
  <HiddenSlides>0</HiddenSlides>
  <MMClips>0</MMClips>
  <ScaleCrop>false</ScaleCrop>
  <HeadingPairs>
    <vt:vector size="4" baseType="variant">
      <vt:variant>
        <vt:lpstr>Motiv</vt:lpstr>
      </vt:variant>
      <vt:variant>
        <vt:i4>1</vt:i4>
      </vt:variant>
      <vt:variant>
        <vt:lpstr>Nadpisy snímků</vt:lpstr>
      </vt:variant>
      <vt:variant>
        <vt:i4>24</vt:i4>
      </vt:variant>
    </vt:vector>
  </HeadingPairs>
  <TitlesOfParts>
    <vt:vector size="25" baseType="lpstr">
      <vt:lpstr>Motiv sady Office</vt:lpstr>
      <vt:lpstr>Snímek 1</vt:lpstr>
      <vt:lpstr>Snímek 2</vt:lpstr>
      <vt:lpstr>Keltové v Evropě</vt:lpstr>
      <vt:lpstr>Snímek 4</vt:lpstr>
      <vt:lpstr>Keltské řemeslo</vt:lpstr>
      <vt:lpstr>Keltské mince – duhovky </vt:lpstr>
      <vt:lpstr>Hrnčířská pec</vt:lpstr>
      <vt:lpstr>Schéma hrnčířské pece</vt:lpstr>
      <vt:lpstr>Keltská keramika</vt:lpstr>
      <vt:lpstr>Keltský skleněný náramek</vt:lpstr>
      <vt:lpstr>Oppida</vt:lpstr>
      <vt:lpstr>Snímek 12</vt:lpstr>
      <vt:lpstr>Snímek 13</vt:lpstr>
      <vt:lpstr>Snímek 14</vt:lpstr>
      <vt:lpstr>Stavební techniky</vt:lpstr>
      <vt:lpstr>Galská zeď</vt:lpstr>
      <vt:lpstr>Snímek 17</vt:lpstr>
      <vt:lpstr>Druidové</vt:lpstr>
      <vt:lpstr>Náboženské představy</vt:lpstr>
      <vt:lpstr>Snímek 20</vt:lpstr>
      <vt:lpstr>Svátky</vt:lpstr>
      <vt:lpstr>Keltské svátky dnes</vt:lpstr>
      <vt:lpstr>Zdroje</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uzivatel</dc:creator>
  <cp:lastModifiedBy>uzivatel</cp:lastModifiedBy>
  <cp:revision>35</cp:revision>
  <dcterms:created xsi:type="dcterms:W3CDTF">2013-05-21T11:27:14Z</dcterms:created>
  <dcterms:modified xsi:type="dcterms:W3CDTF">2013-05-24T14:56:02Z</dcterms:modified>
</cp:coreProperties>
</file>