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62" r:id="rId5"/>
    <p:sldId id="264" r:id="rId6"/>
    <p:sldId id="284" r:id="rId7"/>
    <p:sldId id="259" r:id="rId8"/>
    <p:sldId id="263" r:id="rId9"/>
    <p:sldId id="261" r:id="rId10"/>
    <p:sldId id="265" r:id="rId11"/>
    <p:sldId id="269" r:id="rId12"/>
    <p:sldId id="266" r:id="rId13"/>
    <p:sldId id="267" r:id="rId14"/>
    <p:sldId id="268" r:id="rId15"/>
    <p:sldId id="285" r:id="rId16"/>
    <p:sldId id="281" r:id="rId17"/>
    <p:sldId id="282" r:id="rId18"/>
    <p:sldId id="273" r:id="rId19"/>
    <p:sldId id="276" r:id="rId20"/>
    <p:sldId id="275" r:id="rId21"/>
    <p:sldId id="271" r:id="rId22"/>
    <p:sldId id="277" r:id="rId23"/>
    <p:sldId id="274" r:id="rId24"/>
    <p:sldId id="272" r:id="rId25"/>
    <p:sldId id="279" r:id="rId26"/>
    <p:sldId id="283" r:id="rId27"/>
    <p:sldId id="280" r:id="rId28"/>
    <p:sldId id="286" r:id="rId29"/>
    <p:sldId id="260" r:id="rId30"/>
    <p:sldId id="270" r:id="rId31"/>
    <p:sldId id="27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31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6BADC1-FB89-4F63-BD33-1ED79E886EC5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EBB68D-AEFA-429D-81C5-43E6D9DF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237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BB68D-AEFA-429D-81C5-43E6D9DF9FE1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91F00-7E82-4289-969A-DFA9E6589F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9B246-1E5F-4FA6-B02C-60A9AF2AA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es" TargetMode="External"/><Relationship Id="rId2" Type="http://schemas.openxmlformats.org/officeDocument/2006/relationships/hyperlink" Target="http://cs.wikipedia.org/wiki/Peru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a%C5%BEbog" TargetMode="External"/><Relationship Id="rId5" Type="http://schemas.openxmlformats.org/officeDocument/2006/relationships/hyperlink" Target="http://cs.wikipedia.org/wiki/Svarog" TargetMode="External"/><Relationship Id="rId4" Type="http://schemas.openxmlformats.org/officeDocument/2006/relationships/hyperlink" Target="http://cs.wikipedia.org/wiki/Moko%C5%A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aro%C5%BEic" TargetMode="External"/><Relationship Id="rId2" Type="http://schemas.openxmlformats.org/officeDocument/2006/relationships/hyperlink" Target="http://cs.wikipedia.org/wiki/Svantov%C3%AD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Jarov%C3%ADt" TargetMode="External"/><Relationship Id="rId4" Type="http://schemas.openxmlformats.org/officeDocument/2006/relationships/hyperlink" Target="http://cs.wikipedia.org/wiki/Trihlav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7530" y="188640"/>
            <a:ext cx="8544949" cy="6408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Snímek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8335952" cy="62519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Původ Slovanů</a:t>
            </a:r>
            <a:endParaRPr lang="cs-CZ" sz="3200" dirty="0"/>
          </a:p>
        </p:txBody>
      </p:sp>
      <p:pic>
        <p:nvPicPr>
          <p:cNvPr id="6" name="Zástupný symbol pro obsah 5" descr="paleolit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45636" y="269971"/>
            <a:ext cx="4542787" cy="589533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800" dirty="0" smtClean="0"/>
              <a:t>Ke které  etnické a jazykové skupině patří  Slované?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Které kmeny jsou jejich nejbližšími příbuznými?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Expanze Slovanů nastala na konci doby stěhování národů. Kdy to bylo?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44408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Slované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Slované</a:t>
            </a:r>
            <a:r>
              <a:rPr lang="cs-CZ" sz="2800" dirty="0" smtClean="0"/>
              <a:t> jsou etnická a jazyková skupina Indoevropanů, žijící především ve střední a východní Evropě. Do historie výrazně poprvé vstoupili na počátku 6. století, kdy počala jejich expanze do velké části Evropy.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Mnoho Slovanů později také osídlilo Sibiř, střední Asii a emigrovalo do různých částí světa. V současnosti mluvčí slovanských jazyků obývají víc než polovinu území Evropy.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Etnogeneze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Problematika vzniku slovanského etnika, tedy jeho etnogeneze, zůstává stále nedořešenou otázkou. Slované se objevili v polovině prvního tisíciletí bez jasné návaznosti na předchozí kultury a ve velkém počtu osídlili rozsáhlé území Evropy. Podle některých teorií se zrodili smíšením různých etnických skupin, tomu však neodpovídá rozsáhlá expanze kmenů s jednotným jazykem a kulturou. Podle tzv. migrační teorie se Slované rozšířili ze své pravlasti, umísťované do Zakarpatí.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Podle svého jazyka jsou Slované děleni na východní,  západní a jižní. </a:t>
            </a:r>
          </a:p>
          <a:p>
            <a:r>
              <a:rPr lang="cs-CZ" sz="2800" dirty="0" smtClean="0"/>
              <a:t>Které národy patří k jednotlivým větvím?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západní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východní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jižní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lavic distribution origi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79299"/>
            <a:ext cx="7488832" cy="5579458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003232" cy="105273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Pravlast Slovanů a rozložení slovanských kmenů po jejich expanzi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16416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Dělení slovanských národů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800" u="sng" dirty="0" smtClean="0"/>
              <a:t>východní </a:t>
            </a:r>
            <a:r>
              <a:rPr lang="cs-CZ" sz="2800" dirty="0" smtClean="0"/>
              <a:t>- Bělorusové, Rusové a Ukrajinci</a:t>
            </a:r>
          </a:p>
          <a:p>
            <a:pPr>
              <a:lnSpc>
                <a:spcPct val="120000"/>
              </a:lnSpc>
            </a:pPr>
            <a:r>
              <a:rPr lang="cs-CZ" sz="2800" u="sng" dirty="0" smtClean="0"/>
              <a:t>západní - </a:t>
            </a:r>
            <a:r>
              <a:rPr lang="cs-CZ" sz="2800" dirty="0" smtClean="0"/>
              <a:t>Češi, Lužičtí Srbové, Poláci, Slováci</a:t>
            </a:r>
          </a:p>
          <a:p>
            <a:pPr>
              <a:lnSpc>
                <a:spcPct val="120000"/>
              </a:lnSpc>
            </a:pPr>
            <a:r>
              <a:rPr lang="cs-CZ" sz="2800" u="sng" dirty="0" smtClean="0"/>
              <a:t>jižní </a:t>
            </a:r>
            <a:r>
              <a:rPr lang="cs-CZ" sz="2800" dirty="0" smtClean="0"/>
              <a:t> - Bulhaři, Chorvati, Makedonci, Slovinci a Srbové</a:t>
            </a:r>
            <a:endParaRPr lang="cs-CZ" sz="2400" dirty="0" smtClean="0"/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2400" dirty="0" smtClean="0"/>
              <a:t> Kromě toho existují uvnitř uvedených etnik skupiny, které jsou někdy považovány za samostatné národy, resp. jejich etnicita je předmětem sporů: </a:t>
            </a:r>
            <a:r>
              <a:rPr lang="cs-CZ" sz="2400" dirty="0" err="1" smtClean="0"/>
              <a:t>Bosňáci</a:t>
            </a:r>
            <a:r>
              <a:rPr lang="cs-CZ" sz="2400" dirty="0" smtClean="0"/>
              <a:t>, Černohorci,  Dalmatinci,  Kašubové, Moravané, Rusíni, Slezané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2400" dirty="0" smtClean="0"/>
              <a:t> V minulosti patřily mezi Slovany i kmeny dnes už vymřelé: Polabští Slované a Pobaltští Slované (a v jejich rámci další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West slavs 9th-10th c.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80728"/>
            <a:ext cx="6915150" cy="5705476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229600" cy="936625"/>
          </a:xfrm>
        </p:spPr>
        <p:txBody>
          <a:bodyPr/>
          <a:lstStyle/>
          <a:p>
            <a:r>
              <a:rPr lang="cs-CZ" dirty="0" smtClean="0"/>
              <a:t>Západní Slované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88424" y="6381328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Prameny poznání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Písemných zpráv o Slovanech máme  do 6. století nesmírně málo. Slované až do 9. století nepoužívali písmo, mohli o nich psát jen historikové pozdní antiky. Ti se však až do 3. století o Slovanech nezmiňují vůbec a ve 4. a 5. století jen výjimečně. </a:t>
            </a:r>
          </a:p>
          <a:p>
            <a:r>
              <a:rPr lang="cs-CZ" sz="2800" dirty="0" smtClean="0"/>
              <a:t>Nejdůležitějšími prameny proto zůstávají archeologické vykopávky.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7968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Obživa</a:t>
            </a:r>
            <a:endParaRPr lang="cs-CZ" sz="3200" dirty="0"/>
          </a:p>
        </p:txBody>
      </p:sp>
      <p:pic>
        <p:nvPicPr>
          <p:cNvPr id="4" name="Zástupný symbol pro obsah 3" descr="paleolit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51920" y="404664"/>
            <a:ext cx="5111750" cy="6048672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800" dirty="0" smtClean="0"/>
              <a:t>Čím se živili?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Jaká řemesla museli ovládat?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432" y="6453336"/>
            <a:ext cx="683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Obživa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Hlavní obživou Slovanů bylo zemědělství (jak prozrazují např. hliněné nádoby a zemědělské nářadí), usazovali se proto v úrodných povodí řek a teprve později osídlili oblasti nad 400 m. n. m. </a:t>
            </a:r>
          </a:p>
          <a:p>
            <a:r>
              <a:rPr lang="cs-CZ" dirty="0" smtClean="0"/>
              <a:t>Půdu obdělávali jednoduchým hákem, taženým dobytkem. </a:t>
            </a:r>
          </a:p>
          <a:p>
            <a:r>
              <a:rPr lang="cs-CZ" dirty="0" smtClean="0"/>
              <a:t>Pěstovali všechny druhy obilí, z luštěním hlavně hrách. Pokrmy sladili medem od lesních včel. Doplňkem stravy bylo mléko (kraví, ovčí i kozí) a maso ryb, drobné zvěře a vepřů.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Kromě zemědělství se věnovali i řemeslu,  neboť rolníci si museli vše, co k životu potřebovali, vyrobit sami.</a:t>
            </a:r>
          </a:p>
          <a:p>
            <a:r>
              <a:rPr lang="cs-CZ" sz="2800" dirty="0" smtClean="0"/>
              <a:t>Vyráběli nářadí (většina byla ze dřeva, protože železo bylo vzácné), předli vlnu a len, tkali látky, pletli košíky, stavěli obydlí. </a:t>
            </a:r>
          </a:p>
          <a:p>
            <a:r>
              <a:rPr lang="cs-CZ" sz="2800" dirty="0" smtClean="0"/>
              <a:t>Výrobky si mohli mezi sebou vyměňovat.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Náboženství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r>
              <a:rPr lang="cs-CZ" sz="2700" dirty="0" smtClean="0"/>
              <a:t>Kult se, kromě božstev, soustředil především na uctívání přírodních objektů jako jsou stromy nebo prameny, nadpřirozených bytostí jako jsou víly, předků a praktikování rituálů.</a:t>
            </a:r>
          </a:p>
          <a:p>
            <a:r>
              <a:rPr lang="cs-CZ" sz="2700" dirty="0" smtClean="0"/>
              <a:t> Vykazuje mnoho shodných rysů s ostatními indoevropskými náboženstvími a bylo ovlivněno i představami různých sousedních etnik.</a:t>
            </a:r>
          </a:p>
          <a:p>
            <a:r>
              <a:rPr lang="cs-CZ" sz="2700" dirty="0" smtClean="0"/>
              <a:t>Písemné zprávy o slovanském pohanství jsou torzovité.  V západoslovanském a jihoslovanském prostředí s výjimkou Polska a polabských kmenů nejsou známa ani jména bohů,  písemné prameny se objevují se totiž objevují až s procesem christianizace.</a:t>
            </a:r>
            <a:endParaRPr lang="cs-CZ" sz="2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Písemné zprávy o slovanském pohanství jsou torzovité.  </a:t>
            </a:r>
          </a:p>
          <a:p>
            <a:r>
              <a:rPr lang="cs-CZ" sz="2800" dirty="0" smtClean="0"/>
              <a:t>V západoslovanském a jihoslovanském prostředí s výjimkou Polska a polabských kmenů nejsou známa ani jména bohů,  písemné prameny se objevují se totiž objevují až s procesem christianizace.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 Slovanů nedošlo, s výjimkou Polabanů a </a:t>
            </a:r>
            <a:r>
              <a:rPr lang="cs-CZ" dirty="0" err="1" smtClean="0"/>
              <a:t>Pomořanů</a:t>
            </a:r>
            <a:r>
              <a:rPr lang="cs-CZ" dirty="0" smtClean="0"/>
              <a:t>, ke vzniku kněžské vrstvy. Jejich funkci zaujímali rodoví a kmenoví vůdci, zatímco nositeli kultu a znalci individuální magie byli čarodějové. Důležitou součástí slovanské duchovní praxe byla magie, která byla praktikována i běžnými lidmi. Soustředila se především na ochranu před zlými silami, zajištění plodnosti a bohatství, věštění, ale také působení zla nepříteli.</a:t>
            </a:r>
          </a:p>
          <a:p>
            <a:r>
              <a:rPr lang="cs-CZ" dirty="0" smtClean="0"/>
              <a:t>Obřady se soustředily především na svátky během roku, jako jsou slunovraty a rovnodennosti, a v životě je jednotlivce, jako je jeho narození, svatba a smrt.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Slované věřili v existenci lidské duše a posmrtný život. Duše byla chápána jako síla oživující tělo, ale také jako bytost. Různé byly představy o tom co se s ní stane po smrti, existovala víra,  že zůstává na místě kde přebývalo její tělo, splývá s přírodou či vesmírem nebo odchází do podsvětí.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Kultovní místa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Slovanské náboženství se praktikovalo především pod širým nebem. Důležitou roli hráli posvátná místa jako háje, hory, prameny a skály. Existovala také uměle vytvořená obětiště , existence  chrámů je doložena pouze u Polabských Slovanů. Na kultovních místech hráli významnou úlohu modly čili idoly bohů, ať už dřevěné, kovové či kamenné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Kultovní místa Slovanů</a:t>
            </a:r>
            <a:endParaRPr lang="cs-CZ" sz="2800" dirty="0"/>
          </a:p>
        </p:txBody>
      </p:sp>
      <p:pic>
        <p:nvPicPr>
          <p:cNvPr id="4" name="Picture 2" descr="Soubor:WalRhad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8319" r="8319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Rekonstrukce slovanského chrámu </a:t>
            </a:r>
          </a:p>
          <a:p>
            <a:r>
              <a:rPr lang="cs-CZ" sz="2400" dirty="0" smtClean="0"/>
              <a:t>v Gross </a:t>
            </a:r>
            <a:r>
              <a:rPr lang="cs-CZ" sz="2400" dirty="0" err="1" smtClean="0"/>
              <a:t>Raden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49411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Soubor:Areal muzea v prirode pohans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60648"/>
            <a:ext cx="6192688" cy="4644516"/>
          </a:xfrm>
          <a:prstGeom prst="rect">
            <a:avLst/>
          </a:prstGeom>
          <a:noFill/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Kultovní místa Slovanů</a:t>
            </a:r>
            <a:endParaRPr lang="cs-CZ" sz="2800" dirty="0"/>
          </a:p>
        </p:txBody>
      </p:sp>
      <p:sp>
        <p:nvSpPr>
          <p:cNvPr id="14" name="Zástupný symbol pro obrázek 13"/>
          <p:cNvSpPr>
            <a:spLocks noGrp="1"/>
          </p:cNvSpPr>
          <p:nvPr>
            <p:ph type="pic" idx="1"/>
          </p:nvPr>
        </p:nvSpPr>
        <p:spPr>
          <a:xfrm>
            <a:off x="1835696" y="620688"/>
            <a:ext cx="5486400" cy="4114800"/>
          </a:xfrm>
        </p:spPr>
      </p:sp>
      <p:sp>
        <p:nvSpPr>
          <p:cNvPr id="15" name="Zástupný symbol pro text 14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Areál muzea v přírodě na </a:t>
            </a:r>
            <a:r>
              <a:rPr lang="cs-CZ" sz="2400" dirty="0" err="1" smtClean="0"/>
              <a:t>Pohansku</a:t>
            </a:r>
            <a:r>
              <a:rPr lang="cs-CZ" sz="2400" dirty="0" smtClean="0"/>
              <a:t> u Břeclavi s rekonstrukcí pohanského božiště (kultovního místa)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Bohové 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57200" y="1556792"/>
            <a:ext cx="8229600" cy="4896544"/>
          </a:xfrm>
          <a:ln>
            <a:solidFill>
              <a:schemeClr val="tx1"/>
            </a:solidFill>
          </a:ln>
        </p:spPr>
        <p:txBody>
          <a:bodyPr>
            <a:normAutofit fontScale="47500" lnSpcReduction="20000"/>
          </a:bodyPr>
          <a:lstStyle/>
          <a:p>
            <a:r>
              <a:rPr lang="cs-CZ" sz="5900" dirty="0" smtClean="0"/>
              <a:t>Slovanské slovo „bůh“ souvisí se sanskrtským </a:t>
            </a:r>
            <a:r>
              <a:rPr lang="cs-CZ" sz="5900" i="1" dirty="0" err="1" smtClean="0"/>
              <a:t>bhaga</a:t>
            </a:r>
            <a:r>
              <a:rPr lang="cs-CZ" sz="5900" dirty="0" smtClean="0"/>
              <a:t>, „rozdělující bohatství“ či „dárce dobra“.</a:t>
            </a:r>
            <a:r>
              <a:rPr lang="cs-CZ" sz="5900" baseline="30000" dirty="0" smtClean="0"/>
              <a:t> </a:t>
            </a:r>
            <a:r>
              <a:rPr lang="cs-CZ" sz="5900" dirty="0" smtClean="0"/>
              <a:t> Archeologické nálezy dokládají že Slované už v době své expanze ctili bohy v lidské podobě.</a:t>
            </a:r>
          </a:p>
          <a:p>
            <a:endParaRPr lang="cs-CZ" sz="5900" dirty="0" smtClean="0"/>
          </a:p>
          <a:p>
            <a:r>
              <a:rPr lang="cs-CZ" sz="5900" dirty="0" smtClean="0"/>
              <a:t>U všech Slovanů je předpokládána víra v </a:t>
            </a:r>
            <a:r>
              <a:rPr lang="cs-CZ" sz="5900" dirty="0" smtClean="0">
                <a:hlinkClick r:id="rId2"/>
              </a:rPr>
              <a:t>Perun</a:t>
            </a:r>
            <a:r>
              <a:rPr lang="cs-CZ" sz="5900" dirty="0" smtClean="0"/>
              <a:t>a, boha hromu a blesku, obecně známý také bůh </a:t>
            </a:r>
            <a:r>
              <a:rPr lang="cs-CZ" sz="5900" dirty="0" err="1" smtClean="0">
                <a:hlinkClick r:id="rId3"/>
              </a:rPr>
              <a:t>Veles</a:t>
            </a:r>
            <a:r>
              <a:rPr lang="cs-CZ" sz="5900" dirty="0" smtClean="0"/>
              <a:t>, spojovaný se stády, bohatstvím a magií a </a:t>
            </a:r>
            <a:r>
              <a:rPr lang="cs-CZ" sz="5900" dirty="0" err="1" smtClean="0">
                <a:hlinkClick r:id="rId4" tooltip="Mokoš"/>
              </a:rPr>
              <a:t>Mokoš</a:t>
            </a:r>
            <a:r>
              <a:rPr lang="cs-CZ" sz="5900" dirty="0" smtClean="0"/>
              <a:t>, bohyně vody a země. Ruské prameny pak uvádí nejvyššího boha-stvořitele  </a:t>
            </a:r>
            <a:r>
              <a:rPr lang="cs-CZ" sz="5900" dirty="0" err="1" smtClean="0">
                <a:hlinkClick r:id="rId5"/>
              </a:rPr>
              <a:t>Svarog</a:t>
            </a:r>
            <a:r>
              <a:rPr lang="cs-CZ" sz="5900" dirty="0" err="1" smtClean="0"/>
              <a:t>a</a:t>
            </a:r>
            <a:r>
              <a:rPr lang="cs-CZ" sz="5900" dirty="0" smtClean="0"/>
              <a:t>, </a:t>
            </a:r>
            <a:r>
              <a:rPr lang="cs-CZ" sz="5900" dirty="0" err="1" smtClean="0"/>
              <a:t>ztotožńovaného</a:t>
            </a:r>
            <a:r>
              <a:rPr lang="cs-CZ" sz="5900" dirty="0" smtClean="0"/>
              <a:t> s bohem-stvořitelem, boha slunce </a:t>
            </a:r>
            <a:r>
              <a:rPr lang="cs-CZ" sz="5900" dirty="0" err="1" smtClean="0">
                <a:hlinkClick r:id="rId6"/>
              </a:rPr>
              <a:t>Dažboga</a:t>
            </a:r>
            <a:r>
              <a:rPr lang="cs-CZ" sz="5900" dirty="0" smtClean="0"/>
              <a:t> a několik dalších božstev s více či méně nejasnou funkcí.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 polabských Slovanů jsou známa jména především hlavních kmenových božstev. Mezi nejznámější patří</a:t>
            </a:r>
            <a:r>
              <a:rPr lang="cs-CZ" dirty="0" smtClean="0">
                <a:hlinkClick r:id="rId2"/>
              </a:rPr>
              <a:t> </a:t>
            </a:r>
            <a:r>
              <a:rPr lang="cs-CZ" dirty="0" err="1" smtClean="0">
                <a:hlinkClick r:id="rId2"/>
              </a:rPr>
              <a:t>Svantovít</a:t>
            </a:r>
            <a:r>
              <a:rPr lang="cs-CZ" dirty="0" smtClean="0"/>
              <a:t>, </a:t>
            </a:r>
            <a:r>
              <a:rPr lang="cs-CZ" dirty="0" err="1" smtClean="0">
                <a:hlinkClick r:id="rId3"/>
              </a:rPr>
              <a:t>Svarožic</a:t>
            </a:r>
            <a:r>
              <a:rPr lang="cs-CZ" dirty="0" smtClean="0">
                <a:hlinkClick r:id="rId3"/>
              </a:rPr>
              <a:t>, </a:t>
            </a:r>
            <a:r>
              <a:rPr lang="cs-CZ" dirty="0" smtClean="0">
                <a:hlinkClick r:id="rId4"/>
              </a:rPr>
              <a:t>Triglav</a:t>
            </a:r>
            <a:r>
              <a:rPr lang="cs-CZ" dirty="0" smtClean="0"/>
              <a:t> a </a:t>
            </a:r>
            <a:r>
              <a:rPr lang="cs-CZ" dirty="0" err="1" smtClean="0">
                <a:hlinkClick r:id="rId5"/>
              </a:rPr>
              <a:t>Jarovít</a:t>
            </a:r>
            <a:r>
              <a:rPr lang="cs-CZ" dirty="0" smtClean="0"/>
              <a:t>. </a:t>
            </a:r>
          </a:p>
          <a:p>
            <a:r>
              <a:rPr lang="cs-CZ" dirty="0" smtClean="0"/>
              <a:t>Uctíván byl rovněž i bůh </a:t>
            </a:r>
            <a:r>
              <a:rPr lang="cs-CZ" dirty="0" err="1" smtClean="0"/>
              <a:t>Radogost</a:t>
            </a:r>
            <a:r>
              <a:rPr lang="cs-CZ" dirty="0" smtClean="0"/>
              <a:t> (Radegast), kterého však můžeme ztotožnit s bohem </a:t>
            </a:r>
            <a:r>
              <a:rPr lang="cs-CZ" dirty="0" err="1" smtClean="0"/>
              <a:t>Svarožicem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Uvádí se další slovanská božstva, jejichž existence je však většinou zpochybňována. Jedná se např.  I o vymyšlené bohy uváděné v kronikách českých jako Vesna nebo </a:t>
            </a:r>
            <a:r>
              <a:rPr lang="cs-CZ" dirty="0" err="1" smtClean="0"/>
              <a:t>Devana</a:t>
            </a:r>
            <a:r>
              <a:rPr lang="cs-CZ" dirty="0" smtClean="0"/>
              <a:t>.  Bývá připouštěna existence bohyň Lady (bohyně krásy, lásky a manželství) a Morany (bohyně smrti).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New granite sculpture of Radeg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32656"/>
            <a:ext cx="3810000" cy="5705476"/>
          </a:xfrm>
          <a:prstGeom prst="rect">
            <a:avLst/>
          </a:prstGeom>
          <a:noFill/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Socha Radegasta, boha slunce, války a hojnosti v Beskydech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60432" y="60932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Další </a:t>
            </a:r>
            <a:r>
              <a:rPr lang="cs-CZ" dirty="0" err="1" smtClean="0">
                <a:solidFill>
                  <a:schemeClr val="accent2"/>
                </a:solidFill>
              </a:rPr>
              <a:t>mýtické</a:t>
            </a:r>
            <a:r>
              <a:rPr lang="cs-CZ" dirty="0" smtClean="0">
                <a:solidFill>
                  <a:schemeClr val="accent2"/>
                </a:solidFill>
              </a:rPr>
              <a:t> bytosti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100" dirty="0" smtClean="0"/>
              <a:t>Kromě bohů znali pohanští Slované i celou řadu nižších bytostí, nazývány byly většinou slovem běs či </a:t>
            </a:r>
            <a:r>
              <a:rPr lang="cs-CZ" sz="3100" i="1" dirty="0" smtClean="0"/>
              <a:t>div</a:t>
            </a:r>
            <a:r>
              <a:rPr lang="cs-CZ" sz="3100" dirty="0" smtClean="0"/>
              <a:t>, které souvisí s indickým  </a:t>
            </a:r>
            <a:r>
              <a:rPr lang="cs-CZ" sz="3100" dirty="0" err="1" smtClean="0"/>
              <a:t>déva</a:t>
            </a:r>
            <a:r>
              <a:rPr lang="cs-CZ" sz="3100" dirty="0" smtClean="0"/>
              <a:t>. Některé z nich též ctili a obětovali jim. Mezi ty patřili například víly – v  různých podáních existují víly lesní, vzdušné, horské a také víly zlé. </a:t>
            </a:r>
          </a:p>
          <a:p>
            <a:r>
              <a:rPr lang="cs-CZ" sz="3100" dirty="0" smtClean="0"/>
              <a:t>Existují další ženské bytosti jim podobné, patří mezi ně především rusalky, divé ženy nebo divoženky doprovázené divými muži. Ženské bytosti byly spojovány také s osudem a časem, patří mezi ně například sudičky nebo polednice. </a:t>
            </a:r>
          </a:p>
          <a:p>
            <a:r>
              <a:rPr lang="cs-CZ" sz="3100" dirty="0" smtClean="0"/>
              <a:t>Známi byli také duchové lesní, zvaní </a:t>
            </a:r>
            <a:r>
              <a:rPr lang="cs-CZ" sz="3100" dirty="0" err="1" smtClean="0"/>
              <a:t>lešijové</a:t>
            </a:r>
            <a:r>
              <a:rPr lang="cs-CZ" sz="3100" dirty="0" smtClean="0"/>
              <a:t>, a polní, jako je </a:t>
            </a:r>
            <a:r>
              <a:rPr lang="cs-CZ" sz="3100" dirty="0" err="1" smtClean="0"/>
              <a:t>žithola</a:t>
            </a:r>
            <a:r>
              <a:rPr lang="cs-CZ" sz="3100" dirty="0" smtClean="0"/>
              <a:t>. Voda byla obývána vodníky, rozsáhlá byla také skupina domácích duchů jako je </a:t>
            </a:r>
            <a:r>
              <a:rPr lang="cs-CZ" sz="3100" dirty="0" err="1" smtClean="0"/>
              <a:t>domovoj</a:t>
            </a:r>
            <a:r>
              <a:rPr lang="cs-CZ" sz="3100" dirty="0" smtClean="0"/>
              <a:t>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100" dirty="0" smtClean="0"/>
              <a:t>Bohatá byla i démonologie: 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Můry obtěžovaly lidi ve spánku, navozovali jim strašné sny, sály krev a ženám i mléko, dokonce lidi dusily. 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Upírem se stal nebožtík, jehož tělo v zemi </a:t>
            </a:r>
            <a:r>
              <a:rPr lang="cs-CZ" sz="3100" dirty="0" err="1" smtClean="0"/>
              <a:t>nesetlelo</a:t>
            </a:r>
            <a:r>
              <a:rPr lang="cs-CZ" sz="3100" dirty="0" smtClean="0"/>
              <a:t>. Upír v noci vychází ze svého hrobu a vysává lidem krev. Do hrobu   se vrací při prvním zakokrhání kohouta. 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Vlkodlak byl v představách živý člověk  – čaroděj, jenž je schopný se jednorázově přeměnit ve vlka a škodit lidem. Podle některých představ se vlkodlak rodí ze spojení ženy s upírem.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Mnoho duchů bylo také spojováno s mrtvými nebo jim byly přisuzovány démonické vlastnosti, patří mezi ně například Baba Jaga, </a:t>
            </a:r>
            <a:r>
              <a:rPr lang="cs-CZ" sz="3100" dirty="0" err="1" smtClean="0"/>
              <a:t>Kostěj</a:t>
            </a:r>
            <a:r>
              <a:rPr lang="cs-CZ" sz="3100" dirty="0" smtClean="0"/>
              <a:t>, vlkodlak.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Rituály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47500" lnSpcReduction="20000"/>
          </a:bodyPr>
          <a:lstStyle/>
          <a:p>
            <a:r>
              <a:rPr lang="cs-CZ" sz="5700" dirty="0" smtClean="0"/>
              <a:t>Sezonní rituály byly založeny na pozorování zdánlivého pohybu slunce a měly především hospodářský význam. Po nástupu křesťanství byly jak zakazovány, tak překrývány svátky církevními, přesto si však až do moderní doby často zachovaly svůj pohanský ráz. </a:t>
            </a:r>
          </a:p>
          <a:p>
            <a:r>
              <a:rPr lang="cs-CZ" sz="5700" dirty="0" smtClean="0"/>
              <a:t>Rok začínal zimním slunovratem, svátkem zvaným Hody. Tato slavnost byla doprovázená maškarní průvody, které probíhaly i později v zimě, během masopustu. </a:t>
            </a:r>
          </a:p>
          <a:p>
            <a:r>
              <a:rPr lang="cs-CZ" sz="5700" dirty="0" smtClean="0"/>
              <a:t>Počátek jara byl spojen se zvykem vynášení smrti. Při slavnosti letního slunovratu se pálily ohně, konaly očistné koupele a probíhaly i erotické hry. Později byl svátek koupání – </a:t>
            </a:r>
            <a:r>
              <a:rPr lang="cs-CZ" sz="5700" dirty="0" err="1" smtClean="0"/>
              <a:t>kupadlný</a:t>
            </a:r>
            <a:r>
              <a:rPr lang="cs-CZ" sz="5700" dirty="0" smtClean="0"/>
              <a:t> – transformován  ve svátek Jana Křtitele. </a:t>
            </a:r>
          </a:p>
          <a:p>
            <a:r>
              <a:rPr lang="cs-CZ" sz="5700" dirty="0" smtClean="0"/>
              <a:t>Počátek podzimu byl ve znamení oslavy dožínek.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Narození člověka bylo spojeny především s praktikami jež ho měli ochránit před zlými duchy a zajištění jeho šťastné budoucnosti. Důležité místo v narození dítěte měli Sudičky. Během dětství chlapce čekal obřad postřižin a dívky předávání pásků, věnců či jiných podobných předmětů. K sňatku docházelo výkupem či únosem nevěsty a byl provázen dalšími praktikami, které měly zajistit plodnost a ochranu.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Slované tradičně pohřbívali žehem, s žádnou nebo minimální posmrtnou výbavou. Společně s Balty patřili k posledním etnikům, která si tento způsob pohřbu zachovali. </a:t>
            </a:r>
          </a:p>
          <a:p>
            <a:r>
              <a:rPr lang="cs-CZ" dirty="0" smtClean="0"/>
              <a:t>Později se začal rozšiřovat pohřeb nespáleného těla - pod nepřímým vlivem křesťanství a kočovných kmenů. Do kostrových hrobů se dávaly dary, které měly být po smrti užitečné nebo zdůrazňovat postavení pohřbeného. Tento zvyk se jistou dobu udržel i po přijetí křesťanství, jelikož se mu církev nebránila.</a:t>
            </a:r>
          </a:p>
          <a:p>
            <a:r>
              <a:rPr lang="cs-CZ" dirty="0" smtClean="0"/>
              <a:t>Smrt měla podobu bíle oděné ženy s kosou, srpem, hráběmi či ratolestí, která přebývá v podzemí kde svíce ukazují délku života lidí.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1) AUGUSTA, Pavel. </a:t>
            </a:r>
            <a:r>
              <a:rPr lang="cs-CZ" sz="2000" i="1" dirty="0" smtClean="0"/>
              <a:t>Dějiny českých zemí v obrazech: od pravěku po současnost</a:t>
            </a:r>
            <a:r>
              <a:rPr lang="cs-CZ" sz="2000" dirty="0" smtClean="0"/>
              <a:t>. 1. souborné </a:t>
            </a:r>
            <a:r>
              <a:rPr lang="cs-CZ" sz="2000" dirty="0" err="1" smtClean="0"/>
              <a:t>vyd</a:t>
            </a:r>
            <a:r>
              <a:rPr lang="cs-CZ" sz="2000" dirty="0" smtClean="0"/>
              <a:t>. Ilustrace Lubomír </a:t>
            </a:r>
            <a:r>
              <a:rPr lang="cs-CZ" sz="2000" dirty="0" err="1" smtClean="0"/>
              <a:t>Anlauf</a:t>
            </a:r>
            <a:r>
              <a:rPr lang="cs-CZ" sz="2000" dirty="0" smtClean="0"/>
              <a:t>. Praha: Albatros, 2006, 970 s. Klub mladých čtenářů (Albatros). ISBN 80-000-1704-0, s. 81.</a:t>
            </a:r>
          </a:p>
          <a:p>
            <a:r>
              <a:rPr lang="cs-CZ" sz="2000" dirty="0" smtClean="0"/>
              <a:t>2) AUTOR NEUVEDEN.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24.5.2013]. Dostupný na WWW: http://cs.wikipedia.org/wiki/Soubor:Slavic_distribution_origin.png</a:t>
            </a:r>
          </a:p>
          <a:p>
            <a:r>
              <a:rPr lang="cs-CZ" sz="2000" dirty="0" smtClean="0"/>
              <a:t>3) PIOTRUS.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24.5.2013]. Dostupný na WWW: http://cs.wikipedia.org/wiki/Soubor:West_slavs_9th-10th_c..png</a:t>
            </a:r>
          </a:p>
          <a:p>
            <a:r>
              <a:rPr lang="cs-CZ" sz="2000" dirty="0" smtClean="0"/>
              <a:t>4) AUGUSTA, Pavel. </a:t>
            </a:r>
            <a:r>
              <a:rPr lang="cs-CZ" sz="2000" i="1" dirty="0" smtClean="0"/>
              <a:t>Dějiny českých zemí v obrazech: od pravěku po současnost</a:t>
            </a:r>
            <a:r>
              <a:rPr lang="cs-CZ" sz="2000" dirty="0" smtClean="0"/>
              <a:t>. 1. souborné </a:t>
            </a:r>
            <a:r>
              <a:rPr lang="cs-CZ" sz="2000" dirty="0" err="1" smtClean="0"/>
              <a:t>vyd</a:t>
            </a:r>
            <a:r>
              <a:rPr lang="cs-CZ" sz="2000" dirty="0" smtClean="0"/>
              <a:t>. Ilustrace Lubomír </a:t>
            </a:r>
            <a:r>
              <a:rPr lang="cs-CZ" sz="2000" dirty="0" err="1" smtClean="0"/>
              <a:t>Anlauf</a:t>
            </a:r>
            <a:r>
              <a:rPr lang="cs-CZ" sz="2000" dirty="0" smtClean="0"/>
              <a:t>. Praha: Albatros, 2006, 970 s. Klub mladých čtenářů (Albatros). ISBN 80-000-1704-0, s. 92.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5) SEMIK; SEVELA.P. </a:t>
            </a:r>
            <a:r>
              <a:rPr lang="cs-CZ" sz="8000" i="1" dirty="0" err="1" smtClean="0"/>
              <a:t>wikipedia.cz</a:t>
            </a:r>
            <a:r>
              <a:rPr lang="cs-CZ" sz="8000" dirty="0" smtClean="0"/>
              <a:t> [online]. [cit. 24.5.2013]. Dostupný na WWW: http://cs.wikipedia.org/wiki/Soubor:New_granite_sculpture_of_Radegast.jpg</a:t>
            </a:r>
          </a:p>
          <a:p>
            <a:r>
              <a:rPr lang="cs-CZ" sz="8000" dirty="0" smtClean="0"/>
              <a:t>6) JEW. </a:t>
            </a:r>
            <a:r>
              <a:rPr lang="cs-CZ" sz="8000" i="1" dirty="0" err="1" smtClean="0"/>
              <a:t>wikipedia.cz</a:t>
            </a:r>
            <a:r>
              <a:rPr lang="cs-CZ" sz="8000" dirty="0" smtClean="0"/>
              <a:t> [online]. [cit. 24.5.2013]. Dostupný na WWW: http://cs.wikipedia.org/wiki/Soubor:WalRhad.jpg</a:t>
            </a:r>
          </a:p>
          <a:p>
            <a:r>
              <a:rPr lang="cs-CZ" sz="8000" dirty="0" smtClean="0"/>
              <a:t>ANDREW, J. </a:t>
            </a:r>
            <a:r>
              <a:rPr lang="cs-CZ" sz="8000" i="1" dirty="0" err="1" smtClean="0"/>
              <a:t>wikipedia.cz</a:t>
            </a:r>
            <a:r>
              <a:rPr lang="cs-CZ" sz="8000" dirty="0" smtClean="0"/>
              <a:t> [online]. [cit. 24.5.2013]. Dostupný na WWW: http://cs.wikipedia.org/wiki/Soubor:Areal_muzea_v_prirode_pohansko.jpg</a:t>
            </a:r>
          </a:p>
          <a:p>
            <a:r>
              <a:rPr lang="cs-CZ" sz="8000" dirty="0" smtClean="0"/>
              <a:t>AUTOR NEUVEDEN. </a:t>
            </a:r>
            <a:r>
              <a:rPr lang="cs-CZ" sz="8000" i="1" dirty="0" smtClean="0"/>
              <a:t>Slované</a:t>
            </a:r>
            <a:r>
              <a:rPr lang="cs-CZ" sz="8000" dirty="0" smtClean="0"/>
              <a:t> [online]. [cit. 24.5.2013]. Dostupný na WWW: http://cs.wikipedia.org/wiki/Slovan%C3%A9</a:t>
            </a:r>
          </a:p>
          <a:p>
            <a:r>
              <a:rPr lang="cs-CZ" sz="8000" dirty="0" smtClean="0"/>
              <a:t>AUTOR NEUVEDEN. </a:t>
            </a:r>
            <a:r>
              <a:rPr lang="cs-CZ" sz="8000" i="1" dirty="0" smtClean="0"/>
              <a:t>Slovanská mytologie</a:t>
            </a:r>
            <a:r>
              <a:rPr lang="cs-CZ" sz="8000" dirty="0" smtClean="0"/>
              <a:t> [online]. [cit. 24.5.2013]. Dostupný na WWW: http://cs.wikipedia.org/wiki/Slovansk%C3%A1_mytologie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err="1" smtClean="0"/>
              <a:t>Podborský</a:t>
            </a:r>
            <a:r>
              <a:rPr lang="cs-CZ" sz="2200" dirty="0" smtClean="0"/>
              <a:t>, Vladimír. </a:t>
            </a:r>
            <a:r>
              <a:rPr lang="cs-CZ" sz="2200" i="1" dirty="0" smtClean="0"/>
              <a:t>Náboženství našich prapředků</a:t>
            </a:r>
            <a:r>
              <a:rPr lang="cs-CZ" sz="2200" dirty="0" smtClean="0"/>
              <a:t>. Brno: Masarykova univerzita v Brně, Filozofická fakulta, 1994. 180 s. ISBN 80-210-0970-5</a:t>
            </a:r>
          </a:p>
          <a:p>
            <a:r>
              <a:rPr lang="cs-CZ" sz="2200" dirty="0" smtClean="0"/>
              <a:t>PITRO, Martin a Petr VOKÁČ. </a:t>
            </a:r>
            <a:r>
              <a:rPr lang="cs-CZ" sz="2200" i="1" dirty="0" smtClean="0"/>
              <a:t>Bohové dávných </a:t>
            </a:r>
            <a:r>
              <a:rPr lang="cs-CZ" sz="2200" i="1" dirty="0"/>
              <a:t>S</a:t>
            </a:r>
            <a:r>
              <a:rPr lang="cs-CZ" sz="2200" i="1" dirty="0" smtClean="0"/>
              <a:t>lovanů</a:t>
            </a:r>
            <a:r>
              <a:rPr lang="cs-CZ" sz="2200" i="1" dirty="0" smtClean="0"/>
              <a:t>: od pravěku po současnost</a:t>
            </a:r>
            <a:r>
              <a:rPr lang="cs-CZ" sz="2200" dirty="0" smtClean="0"/>
              <a:t>. </a:t>
            </a:r>
            <a:r>
              <a:rPr lang="cs-CZ" sz="2200" dirty="0" err="1" smtClean="0"/>
              <a:t>Vyd</a:t>
            </a:r>
            <a:r>
              <a:rPr lang="cs-CZ" sz="2200" dirty="0" smtClean="0"/>
              <a:t>. 1. Ilustrace Lubomír </a:t>
            </a:r>
            <a:r>
              <a:rPr lang="cs-CZ" sz="2200" dirty="0" err="1" smtClean="0"/>
              <a:t>Anlauf</a:t>
            </a:r>
            <a:r>
              <a:rPr lang="cs-CZ" sz="2200" dirty="0" smtClean="0"/>
              <a:t>. Praha: ISV, 2002, 206 p. Klub mladých čtenářů (Albatros). ISBN 80-858-6691-9.</a:t>
            </a:r>
          </a:p>
          <a:p>
            <a:pPr marL="0" indent="0">
              <a:buNone/>
            </a:pPr>
            <a:endParaRPr lang="cs-CZ" sz="9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</TotalTime>
  <Words>570</Words>
  <Application>Microsoft Office PowerPoint</Application>
  <PresentationFormat>Předvádění na obrazovce (4:3)</PresentationFormat>
  <Paragraphs>101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Prezentace aplikace PowerPoint</vt:lpstr>
      <vt:lpstr>Prezentace aplikace PowerPoint</vt:lpstr>
      <vt:lpstr>Původ Slovanů</vt:lpstr>
      <vt:lpstr>Slované</vt:lpstr>
      <vt:lpstr>Etnogeneze</vt:lpstr>
      <vt:lpstr>Prezentace aplikace PowerPoint</vt:lpstr>
      <vt:lpstr>Pravlast Slovanů a rozložení slovanských kmenů po jejich expanzi</vt:lpstr>
      <vt:lpstr>Dělení slovanských národů</vt:lpstr>
      <vt:lpstr>Západní Slované </vt:lpstr>
      <vt:lpstr>Prameny poznání</vt:lpstr>
      <vt:lpstr>Obživa</vt:lpstr>
      <vt:lpstr>Obživa</vt:lpstr>
      <vt:lpstr>Prezentace aplikace PowerPoint</vt:lpstr>
      <vt:lpstr>Náboženství</vt:lpstr>
      <vt:lpstr>Prezentace aplikace PowerPoint</vt:lpstr>
      <vt:lpstr>Prezentace aplikace PowerPoint</vt:lpstr>
      <vt:lpstr>Prezentace aplikace PowerPoint</vt:lpstr>
      <vt:lpstr>Kultovní místa</vt:lpstr>
      <vt:lpstr>Kultovní místa Slovanů</vt:lpstr>
      <vt:lpstr>Kultovní místa Slovanů</vt:lpstr>
      <vt:lpstr>Bohové </vt:lpstr>
      <vt:lpstr>Prezentace aplikace PowerPoint</vt:lpstr>
      <vt:lpstr>Prezentace aplikace PowerPoint</vt:lpstr>
      <vt:lpstr>Další mýtické bytosti</vt:lpstr>
      <vt:lpstr>Prezentace aplikace PowerPoint</vt:lpstr>
      <vt:lpstr>Rituály</vt:lpstr>
      <vt:lpstr>Prezentace aplikace PowerPoint</vt:lpstr>
      <vt:lpstr>Prezentace aplikace PowerPoint</vt:lpstr>
      <vt:lpstr>Zdroje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pa</cp:lastModifiedBy>
  <cp:revision>27</cp:revision>
  <dcterms:created xsi:type="dcterms:W3CDTF">2013-05-21T16:20:37Z</dcterms:created>
  <dcterms:modified xsi:type="dcterms:W3CDTF">2013-06-03T13:29:06Z</dcterms:modified>
</cp:coreProperties>
</file>