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708" r:id="rId1"/>
  </p:sldMasterIdLst>
  <p:notesMasterIdLst>
    <p:notesMasterId r:id="rId14"/>
  </p:notesMasterIdLst>
  <p:sldIdLst>
    <p:sldId id="26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ED9552-476D-4845-8279-D6AE77864F0D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9A5863-79E1-4362-9BC3-015D0EF303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4053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A5863-79E1-4362-9BC3-015D0EF303F4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1680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</a:t>
            </a:r>
            <a:r>
              <a:rPr lang="cs-CZ" baseline="0" dirty="0" smtClean="0"/>
              <a:t> _32_INOVACE_08_30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9A5863-79E1-4362-9BC3-015D0EF303F4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13D7476-314A-4618-8E34-B02F43FFBE8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3FBB9FF-FB28-44C4-A4E8-9E368DF94D9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D7476-314A-4618-8E34-B02F43FFBE8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BB9FF-FB28-44C4-A4E8-9E368DF94D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D7476-314A-4618-8E34-B02F43FFBE8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BB9FF-FB28-44C4-A4E8-9E368DF94D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D7476-314A-4618-8E34-B02F43FFBE8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BB9FF-FB28-44C4-A4E8-9E368DF94D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D7476-314A-4618-8E34-B02F43FFBE8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BB9FF-FB28-44C4-A4E8-9E368DF94D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D7476-314A-4618-8E34-B02F43FFBE8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BB9FF-FB28-44C4-A4E8-9E368DF94D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D7476-314A-4618-8E34-B02F43FFBE8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BB9FF-FB28-44C4-A4E8-9E368DF94D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D7476-314A-4618-8E34-B02F43FFBE8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BB9FF-FB28-44C4-A4E8-9E368DF94D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D7476-314A-4618-8E34-B02F43FFBE8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BB9FF-FB28-44C4-A4E8-9E368DF94D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D7476-314A-4618-8E34-B02F43FFBE8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BB9FF-FB28-44C4-A4E8-9E368DF94D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3D7476-314A-4618-8E34-B02F43FFBE8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FBB9FF-FB28-44C4-A4E8-9E368DF94D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13D7476-314A-4618-8E34-B02F43FFBE81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63FBB9FF-FB28-44C4-A4E8-9E368DF94D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628801"/>
            <a:ext cx="7772400" cy="1080120"/>
          </a:xfrm>
        </p:spPr>
        <p:txBody>
          <a:bodyPr/>
          <a:lstStyle/>
          <a:p>
            <a:r>
              <a:rPr lang="cs-CZ" dirty="0" smtClean="0"/>
              <a:t>MEZOPOTÁMIE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852936"/>
            <a:ext cx="7520880" cy="3456384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cs-CZ" sz="3600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algn="l"/>
            <a:r>
              <a:rPr lang="cs-CZ" sz="3600" dirty="0">
                <a:solidFill>
                  <a:schemeClr val="tx1"/>
                </a:solidFill>
              </a:rPr>
              <a:t>Číslo projektu: CZ.1.07/1.4.00/21.2637</a:t>
            </a:r>
          </a:p>
          <a:p>
            <a:pPr algn="l"/>
            <a:r>
              <a:rPr lang="cs-CZ" sz="3700" dirty="0" smtClean="0">
                <a:solidFill>
                  <a:schemeClr val="tx1"/>
                </a:solidFill>
              </a:rPr>
              <a:t>Název </a:t>
            </a:r>
            <a:r>
              <a:rPr lang="cs-CZ" sz="3700" dirty="0" smtClean="0">
                <a:solidFill>
                  <a:schemeClr val="tx1"/>
                </a:solidFill>
              </a:rPr>
              <a:t>výukového materiálu: MEZOPOTÁMIE</a:t>
            </a:r>
          </a:p>
          <a:p>
            <a:pPr algn="l"/>
            <a:r>
              <a:rPr lang="cs-CZ" sz="3700" dirty="0" smtClean="0">
                <a:solidFill>
                  <a:schemeClr val="tx1"/>
                </a:solidFill>
              </a:rPr>
              <a:t>Autor: Marie </a:t>
            </a:r>
            <a:r>
              <a:rPr lang="cs-CZ" sz="3700" dirty="0" err="1" smtClean="0">
                <a:solidFill>
                  <a:schemeClr val="tx1"/>
                </a:solidFill>
              </a:rPr>
              <a:t>Heryánová</a:t>
            </a:r>
            <a:endParaRPr lang="cs-CZ" sz="3700" dirty="0" smtClean="0">
              <a:solidFill>
                <a:schemeClr val="tx1"/>
              </a:solidFill>
            </a:endParaRPr>
          </a:p>
          <a:p>
            <a:pPr algn="l"/>
            <a:r>
              <a:rPr lang="cs-CZ" sz="3700" dirty="0" smtClean="0">
                <a:solidFill>
                  <a:schemeClr val="tx1"/>
                </a:solidFill>
              </a:rPr>
              <a:t>Vytvořeno: 13. 1. 2012</a:t>
            </a:r>
          </a:p>
          <a:p>
            <a:pPr algn="l"/>
            <a:r>
              <a:rPr lang="cs-CZ" sz="3700" dirty="0" smtClean="0">
                <a:solidFill>
                  <a:schemeClr val="tx1"/>
                </a:solidFill>
              </a:rPr>
              <a:t>Ročník: 6.</a:t>
            </a:r>
          </a:p>
          <a:p>
            <a:pPr algn="l"/>
            <a:r>
              <a:rPr lang="cs-CZ" sz="3700" dirty="0" smtClean="0">
                <a:solidFill>
                  <a:schemeClr val="tx1"/>
                </a:solidFill>
              </a:rPr>
              <a:t>Vzdělávací oblast: Člověk a společnost</a:t>
            </a:r>
          </a:p>
          <a:p>
            <a:pPr algn="l"/>
            <a:r>
              <a:rPr lang="cs-CZ" sz="3700" dirty="0" smtClean="0">
                <a:solidFill>
                  <a:schemeClr val="tx1"/>
                </a:solidFill>
              </a:rPr>
              <a:t>Vzdělávací obor: Dějepis</a:t>
            </a:r>
          </a:p>
          <a:p>
            <a:pPr algn="l"/>
            <a:r>
              <a:rPr lang="cs-CZ" sz="3700" dirty="0" smtClean="0">
                <a:solidFill>
                  <a:schemeClr val="tx1"/>
                </a:solidFill>
              </a:rPr>
              <a:t>Tematický okruh: Starověk</a:t>
            </a:r>
          </a:p>
          <a:p>
            <a:pPr algn="l"/>
            <a:r>
              <a:rPr lang="cs-CZ" sz="3700" dirty="0" smtClean="0">
                <a:solidFill>
                  <a:schemeClr val="tx1"/>
                </a:solidFill>
              </a:rPr>
              <a:t>Téma: Mezopotámie</a:t>
            </a:r>
          </a:p>
          <a:p>
            <a:pPr algn="l"/>
            <a:r>
              <a:rPr lang="cs-CZ" sz="3700" dirty="0" smtClean="0">
                <a:solidFill>
                  <a:schemeClr val="tx1"/>
                </a:solidFill>
              </a:rPr>
              <a:t>Pomůcky: PC, </a:t>
            </a:r>
            <a:r>
              <a:rPr lang="cs-CZ" sz="3700" dirty="0" err="1" smtClean="0">
                <a:solidFill>
                  <a:schemeClr val="tx1"/>
                </a:solidFill>
              </a:rPr>
              <a:t>dataprojektor</a:t>
            </a:r>
            <a:endParaRPr lang="cs-CZ" sz="3700" dirty="0" smtClean="0">
              <a:solidFill>
                <a:schemeClr val="tx1"/>
              </a:solidFill>
            </a:endParaRPr>
          </a:p>
          <a:p>
            <a:pPr algn="l"/>
            <a:r>
              <a:rPr lang="cs-CZ" sz="3700" dirty="0" smtClean="0">
                <a:solidFill>
                  <a:schemeClr val="tx1"/>
                </a:solidFill>
              </a:rPr>
              <a:t>Anotace: Určeno k opakování učiva</a:t>
            </a:r>
          </a:p>
          <a:p>
            <a:pPr algn="l"/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0" y="6488668"/>
            <a:ext cx="251241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VY_32_INOVACE_08_30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Broadway" pitchFamily="82" charset="0"/>
              </a:rPr>
              <a:t>Mezopotámie</a:t>
            </a:r>
            <a:br>
              <a:rPr lang="cs-CZ" dirty="0" smtClean="0">
                <a:latin typeface="Broadway" pitchFamily="82" charset="0"/>
              </a:rPr>
            </a:br>
            <a:endParaRPr lang="cs-CZ" dirty="0">
              <a:latin typeface="Broadway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600" dirty="0" smtClean="0"/>
          </a:p>
          <a:p>
            <a:r>
              <a:rPr lang="cs-CZ" sz="1600" dirty="0" smtClean="0"/>
              <a:t>Tato práce je šířena pod licencí CC BY-SA 3.0. Odkazy a citace jsou platné k datu vytvoření této práce.</a:t>
            </a:r>
          </a:p>
          <a:p>
            <a:r>
              <a:rPr lang="cs-CZ" sz="1600" dirty="0" smtClean="0"/>
              <a:t>Texty </a:t>
            </a:r>
            <a:r>
              <a:rPr lang="cs-CZ" sz="1600" dirty="0" smtClean="0"/>
              <a:t>jsou vlastní originální tvorbou autora.</a:t>
            </a:r>
          </a:p>
          <a:p>
            <a:r>
              <a:rPr lang="cs-CZ" sz="1600" dirty="0" smtClean="0"/>
              <a:t>Všechny objekty použité k vytvoření tohoto materiálu jsou součástí softwaru Microsoft® Office.</a:t>
            </a:r>
          </a:p>
          <a:p>
            <a:r>
              <a:rPr lang="cs-CZ" sz="1600" dirty="0" smtClean="0"/>
              <a:t> </a:t>
            </a:r>
          </a:p>
          <a:p>
            <a:pPr algn="l"/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553492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Mezopotámie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07904" y="404664"/>
            <a:ext cx="5111750" cy="585311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zahrady Semiramis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marL="285750" indent="-285750">
              <a:buFontTx/>
              <a:buChar char="-"/>
            </a:pPr>
            <a:r>
              <a:rPr lang="cs-CZ" dirty="0" smtClean="0"/>
              <a:t>Mezopotámie </a:t>
            </a:r>
            <a:r>
              <a:rPr lang="cs-CZ" dirty="0"/>
              <a:t>(z řečtiny země mezi řekami, meziříčí</a:t>
            </a:r>
            <a:r>
              <a:rPr lang="cs-CZ" dirty="0" smtClean="0"/>
              <a:t>)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/>
              <a:t>O</a:t>
            </a:r>
            <a:r>
              <a:rPr lang="cs-CZ" dirty="0" smtClean="0"/>
              <a:t>blast </a:t>
            </a:r>
            <a:r>
              <a:rPr lang="cs-CZ" dirty="0"/>
              <a:t>mezi řekami Eufrat a </a:t>
            </a:r>
            <a:r>
              <a:rPr lang="cs-CZ" dirty="0" smtClean="0"/>
              <a:t>Tigris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Mezopotámie </a:t>
            </a:r>
            <a:r>
              <a:rPr lang="cs-CZ" dirty="0"/>
              <a:t>je součástí tzv. úrodného </a:t>
            </a:r>
            <a:r>
              <a:rPr lang="cs-CZ" dirty="0" smtClean="0"/>
              <a:t>půlměsíce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Její </a:t>
            </a:r>
            <a:r>
              <a:rPr lang="cs-CZ" dirty="0"/>
              <a:t>území zhruba odpovídá Iráku, severovýchodní Sýrii, jihovýchodnímu Turecku a jihozápadnímu </a:t>
            </a:r>
            <a:r>
              <a:rPr lang="cs-CZ" dirty="0" smtClean="0"/>
              <a:t>Íránu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/>
              <a:t>První sumerské obyvatelstvo se v Mezopotámii objevilo na přelomu 4. a 3. tisíciletí př. n. l.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pic>
        <p:nvPicPr>
          <p:cNvPr id="5122" name="Picture 2" descr="K:\Documents and Settings\Pavel Heryan\Local Settings\Temporary Internet Files\Content.IE5\WRQ5IDOJ\MC9001740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064480"/>
            <a:ext cx="2568538" cy="402070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071261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Klínové písmo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9531" y="1916832"/>
            <a:ext cx="3008313" cy="4691063"/>
          </a:xfrm>
        </p:spPr>
        <p:txBody>
          <a:bodyPr/>
          <a:lstStyle/>
          <a:p>
            <a:pPr marL="285750" indent="-285750">
              <a:buFontTx/>
              <a:buChar char="-"/>
            </a:pPr>
            <a:r>
              <a:rPr lang="cs-CZ" dirty="0" smtClean="0"/>
              <a:t>V </a:t>
            </a:r>
            <a:r>
              <a:rPr lang="cs-CZ" dirty="0"/>
              <a:t>Mezopotámii se nejdříve užívalo obrázkové </a:t>
            </a:r>
            <a:r>
              <a:rPr lang="cs-CZ" dirty="0" smtClean="0"/>
              <a:t>písmo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/>
              <a:t>Obrázek se časem zjednodušoval a vzniklo písmo </a:t>
            </a:r>
            <a:r>
              <a:rPr lang="cs-CZ" dirty="0" smtClean="0"/>
              <a:t>znakové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/>
              <a:t>psali na hliněné </a:t>
            </a:r>
            <a:r>
              <a:rPr lang="cs-CZ" dirty="0" smtClean="0"/>
              <a:t>destičky  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/>
              <a:t>Znaky měly </a:t>
            </a:r>
            <a:r>
              <a:rPr lang="cs-CZ" dirty="0" smtClean="0"/>
              <a:t>připomínat </a:t>
            </a:r>
            <a:r>
              <a:rPr lang="cs-CZ" dirty="0"/>
              <a:t>tvar klínu</a:t>
            </a:r>
            <a:r>
              <a:rPr lang="cs-CZ" dirty="0" smtClean="0"/>
              <a:t>, odtud </a:t>
            </a:r>
            <a:r>
              <a:rPr lang="cs-CZ" dirty="0"/>
              <a:t>jméno tohoto písma - klínové </a:t>
            </a:r>
            <a:r>
              <a:rPr lang="cs-CZ" dirty="0" smtClean="0"/>
              <a:t>písmo     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Např. slovo Mezopotámie :</a:t>
            </a:r>
            <a:endParaRPr lang="cs-CZ" dirty="0"/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 smtClean="0"/>
          </a:p>
        </p:txBody>
      </p:sp>
      <p:sp>
        <p:nvSpPr>
          <p:cNvPr id="5" name="TextovéPole 4"/>
          <p:cNvSpPr txBox="1"/>
          <p:nvPr/>
        </p:nvSpPr>
        <p:spPr>
          <a:xfrm>
            <a:off x="132610" y="5548590"/>
            <a:ext cx="34312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     E    Z   O   P   O    T    A  M I  E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Najdi si na internetu, jak vypadalo klínové písmo. Vysvětli, proč se mu tak říkalo. Vyrob si z vlhké hlíny tabulku a pokus se toto písmo napodobit.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4082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Na co psali ???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9552" y="2204864"/>
            <a:ext cx="3008313" cy="4497363"/>
          </a:xfrm>
        </p:spPr>
        <p:txBody>
          <a:bodyPr/>
          <a:lstStyle/>
          <a:p>
            <a:pPr marL="285750" indent="-285750">
              <a:buFontTx/>
              <a:buChar char="-"/>
            </a:pPr>
            <a:r>
              <a:rPr lang="cs-CZ" dirty="0" smtClean="0"/>
              <a:t>Sumerové </a:t>
            </a:r>
            <a:r>
              <a:rPr lang="cs-CZ" dirty="0"/>
              <a:t>psali na hliněné </a:t>
            </a:r>
            <a:r>
              <a:rPr lang="cs-CZ" dirty="0" smtClean="0"/>
              <a:t>destičky</a:t>
            </a:r>
          </a:p>
          <a:p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/>
              <a:t>Z</a:t>
            </a:r>
            <a:r>
              <a:rPr lang="cs-CZ" dirty="0" smtClean="0"/>
              <a:t>naky </a:t>
            </a:r>
            <a:r>
              <a:rPr lang="cs-CZ" dirty="0"/>
              <a:t>ryli zašpičatělým </a:t>
            </a:r>
            <a:r>
              <a:rPr lang="cs-CZ" dirty="0" smtClean="0"/>
              <a:t>rákosem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Hliněné destičky si zhotovovali sami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Proto se škole říkalo</a:t>
            </a:r>
          </a:p>
          <a:p>
            <a:r>
              <a:rPr lang="cs-CZ" dirty="0" smtClean="0"/>
              <a:t> ‚,Dům tabulek‘‘</a:t>
            </a:r>
          </a:p>
          <a:p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První knihovna </a:t>
            </a:r>
            <a:r>
              <a:rPr lang="cs-CZ" dirty="0" smtClean="0"/>
              <a:t>– v </a:t>
            </a:r>
            <a:r>
              <a:rPr lang="cs-CZ" dirty="0" smtClean="0"/>
              <a:t>Ninive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98964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Jak se žilo …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6" y="1988840"/>
            <a:ext cx="3008313" cy="4691063"/>
          </a:xfrm>
        </p:spPr>
        <p:txBody>
          <a:bodyPr/>
          <a:lstStyle/>
          <a:p>
            <a:pPr marL="285750" indent="-285750" algn="l">
              <a:buFontTx/>
              <a:buChar char="-"/>
            </a:pPr>
            <a:endParaRPr lang="cs-CZ" dirty="0" smtClean="0"/>
          </a:p>
          <a:p>
            <a:pPr marL="285750" indent="-285750" algn="l">
              <a:buFontTx/>
              <a:buChar char="-"/>
            </a:pPr>
            <a:r>
              <a:rPr lang="cs-CZ" dirty="0" smtClean="0"/>
              <a:t>Vařilo se na dvoře </a:t>
            </a:r>
          </a:p>
          <a:p>
            <a:pPr marL="285750" indent="-285750" algn="l">
              <a:buFontTx/>
              <a:buChar char="-"/>
            </a:pPr>
            <a:endParaRPr lang="cs-CZ" dirty="0" smtClean="0"/>
          </a:p>
          <a:p>
            <a:pPr marL="285750" indent="-285750" algn="l">
              <a:buFontTx/>
              <a:buChar char="-"/>
            </a:pPr>
            <a:r>
              <a:rPr lang="cs-CZ" dirty="0" smtClean="0"/>
              <a:t>Některé domy byly patrové</a:t>
            </a:r>
          </a:p>
          <a:p>
            <a:pPr marL="285750" indent="-285750" algn="l">
              <a:buFontTx/>
              <a:buChar char="-"/>
            </a:pPr>
            <a:endParaRPr lang="cs-CZ" dirty="0"/>
          </a:p>
          <a:p>
            <a:pPr marL="285750" indent="-285750" algn="l">
              <a:buFontTx/>
              <a:buChar char="-"/>
            </a:pPr>
            <a:r>
              <a:rPr lang="cs-CZ" dirty="0" smtClean="0"/>
              <a:t>Střecha byla rovná, aby se na ní v létě mohlo spát   </a:t>
            </a:r>
          </a:p>
          <a:p>
            <a:pPr marL="285750" indent="-285750" algn="l">
              <a:buFontTx/>
              <a:buChar char="-"/>
            </a:pPr>
            <a:endParaRPr lang="cs-CZ" dirty="0"/>
          </a:p>
          <a:p>
            <a:pPr marL="285750" indent="-285750" algn="l">
              <a:buFontTx/>
              <a:buChar char="-"/>
            </a:pPr>
            <a:r>
              <a:rPr lang="cs-CZ" dirty="0" smtClean="0"/>
              <a:t>Bohatší domy měly záchod</a:t>
            </a:r>
          </a:p>
          <a:p>
            <a:pPr marL="285750" indent="-285750" algn="l">
              <a:buFontTx/>
              <a:buChar char="-"/>
            </a:pPr>
            <a:endParaRPr lang="cs-CZ" dirty="0"/>
          </a:p>
          <a:p>
            <a:pPr marL="285750" indent="-285750" algn="l">
              <a:buFontTx/>
              <a:buChar char="-"/>
            </a:pPr>
            <a:r>
              <a:rPr lang="cs-CZ" dirty="0" smtClean="0"/>
              <a:t> V přízemí byly dílny a sklady</a:t>
            </a:r>
          </a:p>
          <a:p>
            <a:pPr marL="285750" indent="-285750" algn="l">
              <a:buFontTx/>
              <a:buChar char="-"/>
            </a:pPr>
            <a:endParaRPr lang="cs-CZ" dirty="0" smtClean="0"/>
          </a:p>
          <a:p>
            <a:pPr marL="285750" indent="-285750" algn="l">
              <a:buFontTx/>
              <a:buChar char="-"/>
            </a:pPr>
            <a:r>
              <a:rPr lang="cs-CZ" dirty="0" smtClean="0"/>
              <a:t>Domy  byly bez oken, aby byl chládek</a:t>
            </a:r>
          </a:p>
          <a:p>
            <a:pPr marL="285750" indent="-285750" algn="l">
              <a:buFontTx/>
              <a:buChar char="-"/>
            </a:pPr>
            <a:endParaRPr lang="cs-CZ" dirty="0" smtClean="0"/>
          </a:p>
          <a:p>
            <a:pPr marL="285750" indent="-285750" algn="l">
              <a:buFontTx/>
              <a:buChar char="-"/>
            </a:pPr>
            <a:r>
              <a:rPr lang="cs-CZ" dirty="0" smtClean="0"/>
              <a:t>Nakresli podle předlohy, jak si takový dům představuješ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pic>
        <p:nvPicPr>
          <p:cNvPr id="6146" name="Picture 2" descr="K:\Documents and Settings\Pavel Heryan\Local Settings\Temporary Internet Files\Content.IE5\WRQ5IDOJ\MC9004081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8075" y="2884487"/>
            <a:ext cx="1847850" cy="1089025"/>
          </a:xfrm>
          <a:prstGeom prst="rect">
            <a:avLst/>
          </a:prstGeom>
          <a:noFill/>
        </p:spPr>
      </p:pic>
      <p:pic>
        <p:nvPicPr>
          <p:cNvPr id="6148" name="Picture 4" descr="K:\Documents and Settings\Pavel Heryan\Local Settings\Temporary Internet Files\Content.IE5\QBGRMXCN\MC9004081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51250" y="2924175"/>
            <a:ext cx="1841500" cy="1009650"/>
          </a:xfrm>
          <a:prstGeom prst="rect">
            <a:avLst/>
          </a:prstGeom>
          <a:noFill/>
        </p:spPr>
      </p:pic>
      <p:pic>
        <p:nvPicPr>
          <p:cNvPr id="6150" name="Picture 6" descr="K:\Documents and Settings\Pavel Heryan\Local Settings\Temporary Internet Files\Content.IE5\WRQ5IDOJ\MC9004081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5" y="1268760"/>
            <a:ext cx="4535869" cy="2673201"/>
          </a:xfrm>
          <a:prstGeom prst="rect">
            <a:avLst/>
          </a:prstGeom>
          <a:noFill/>
        </p:spPr>
      </p:pic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O jakou stavbu se jedná ?</a:t>
            </a:r>
            <a:endParaRPr lang="cs-CZ" dirty="0"/>
          </a:p>
        </p:txBody>
      </p:sp>
      <p:pic>
        <p:nvPicPr>
          <p:cNvPr id="6153" name="Picture 9" descr="K:\Documents and Settings\Pavel Heryan\Local Settings\Temporary Internet Files\Content.IE5\ULOXSD29\MC90040813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184000" y="4149080"/>
            <a:ext cx="3236199" cy="22322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71922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4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                    Obydlí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chudí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bohatí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Vyhledej si na internetu, jak vypadal dům chudých lidí v Mezopotámii. Nakresli ho. Spolužákům vysvětli rozdíly mezi životem chudých a bohatých.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Vyhledej na internetu, jak vypadalo bydlení zámožných občanů.  Srovnej s obydlím prostého člověka. Jaké v nich vidíš rozdíly?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6507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Zemědělství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71600" y="1412776"/>
            <a:ext cx="3008313" cy="4691063"/>
          </a:xfrm>
        </p:spPr>
        <p:txBody>
          <a:bodyPr/>
          <a:lstStyle/>
          <a:p>
            <a:r>
              <a:rPr lang="cs-CZ" sz="2800" dirty="0" smtClean="0"/>
              <a:t>PĚSTOVALI</a:t>
            </a:r>
          </a:p>
          <a:p>
            <a:endParaRPr lang="cs-CZ" dirty="0"/>
          </a:p>
          <a:p>
            <a:pPr marL="285750" indent="-285750" algn="l">
              <a:buFontTx/>
              <a:buChar char="-"/>
            </a:pPr>
            <a:endParaRPr lang="cs-CZ" dirty="0" smtClean="0"/>
          </a:p>
          <a:p>
            <a:pPr marL="285750" indent="-285750" algn="l">
              <a:buFontTx/>
              <a:buChar char="-"/>
            </a:pPr>
            <a:r>
              <a:rPr lang="cs-CZ" dirty="0" smtClean="0"/>
              <a:t>Obilí</a:t>
            </a:r>
          </a:p>
          <a:p>
            <a:pPr marL="285750" indent="-285750" algn="l">
              <a:buFontTx/>
              <a:buChar char="-"/>
            </a:pPr>
            <a:endParaRPr lang="cs-CZ" dirty="0" smtClean="0"/>
          </a:p>
          <a:p>
            <a:pPr marL="285750" indent="-285750" algn="l">
              <a:buFontTx/>
              <a:buChar char="-"/>
            </a:pPr>
            <a:r>
              <a:rPr lang="cs-CZ" dirty="0" smtClean="0"/>
              <a:t>Sezam</a:t>
            </a:r>
          </a:p>
          <a:p>
            <a:pPr marL="285750" indent="-285750" algn="l">
              <a:buFontTx/>
              <a:buChar char="-"/>
            </a:pPr>
            <a:endParaRPr lang="cs-CZ" dirty="0" smtClean="0"/>
          </a:p>
          <a:p>
            <a:pPr marL="285750" indent="-285750" algn="l">
              <a:buFontTx/>
              <a:buChar char="-"/>
            </a:pPr>
            <a:r>
              <a:rPr lang="cs-CZ" dirty="0" smtClean="0"/>
              <a:t>Vinnou révu</a:t>
            </a:r>
          </a:p>
          <a:p>
            <a:r>
              <a:rPr lang="cs-CZ" dirty="0" smtClean="0"/>
              <a:t> </a:t>
            </a:r>
          </a:p>
          <a:p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131645">
            <a:off x="5136328" y="1674473"/>
            <a:ext cx="1797064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K:\Documents and Settings\Pavel Heryan\Local Settings\Temporary Internet Files\Content.IE5\WBM78TCT\MC90044174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24536" y="4797152"/>
            <a:ext cx="1872208" cy="1872208"/>
          </a:xfrm>
          <a:prstGeom prst="rect">
            <a:avLst/>
          </a:prstGeom>
          <a:noFill/>
        </p:spPr>
      </p:pic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6876256" y="2276872"/>
            <a:ext cx="1839566" cy="2304256"/>
          </a:xfrm>
        </p:spPr>
        <p:txBody>
          <a:bodyPr/>
          <a:lstStyle/>
          <a:p>
            <a:pPr>
              <a:buNone/>
            </a:pPr>
            <a:endParaRPr lang="cs-CZ" dirty="0"/>
          </a:p>
        </p:txBody>
      </p:sp>
      <p:pic>
        <p:nvPicPr>
          <p:cNvPr id="1030" name="Picture 6" descr="K:\Documents and Settings\Pavel Heryan\Local Settings\Temporary Internet Files\Content.IE5\QBGRMXCN\MP90042310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1124744"/>
            <a:ext cx="4923884" cy="3491123"/>
          </a:xfrm>
          <a:prstGeom prst="rect">
            <a:avLst/>
          </a:prstGeom>
          <a:noFill/>
        </p:spPr>
      </p:pic>
      <p:pic>
        <p:nvPicPr>
          <p:cNvPr id="1031" name="Picture 7" descr="K:\Documents and Settings\Pavel Heryan\Local Settings\Temporary Internet Files\Content.IE5\WRQ5IDOJ\MC900383074[2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3150" y="4660900"/>
            <a:ext cx="1838325" cy="18224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74970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Chovali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8" y="2155174"/>
            <a:ext cx="3008313" cy="4691063"/>
          </a:xfrm>
        </p:spPr>
        <p:txBody>
          <a:bodyPr/>
          <a:lstStyle/>
          <a:p>
            <a:pPr marL="285750" indent="-285750">
              <a:buFontTx/>
              <a:buChar char="-"/>
            </a:pPr>
            <a:r>
              <a:rPr lang="cs-CZ" dirty="0" smtClean="0"/>
              <a:t>Ovce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Kozy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Mezky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Osly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Prasata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pic>
        <p:nvPicPr>
          <p:cNvPr id="2050" name="Picture 2" descr="K:\Documents and Settings\Pavel Heryan\Local Settings\Temporary Internet Files\Content.IE5\QBGRMXCN\MC90042414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692696"/>
            <a:ext cx="1854200" cy="1774825"/>
          </a:xfrm>
          <a:prstGeom prst="rect">
            <a:avLst/>
          </a:prstGeom>
          <a:noFill/>
        </p:spPr>
      </p:pic>
      <p:pic>
        <p:nvPicPr>
          <p:cNvPr id="2052" name="Picture 4" descr="K:\Documents and Settings\Pavel Heryan\Local Settings\Temporary Internet Files\Content.IE5\WBM78TCT\MC90029949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46627" y="2612441"/>
            <a:ext cx="1850746" cy="1633118"/>
          </a:xfrm>
          <a:prstGeom prst="rect">
            <a:avLst/>
          </a:prstGeom>
          <a:noFill/>
        </p:spPr>
      </p:pic>
      <p:pic>
        <p:nvPicPr>
          <p:cNvPr id="2053" name="Picture 5" descr="K:\Documents and Settings\Pavel Heryan\Local Settings\Temporary Internet Files\Content.IE5\WBM78TCT\MC90032445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28184" y="692696"/>
            <a:ext cx="1817827" cy="1833372"/>
          </a:xfrm>
          <a:prstGeom prst="rect">
            <a:avLst/>
          </a:prstGeom>
          <a:noFill/>
        </p:spPr>
      </p:pic>
      <p:pic>
        <p:nvPicPr>
          <p:cNvPr id="2054" name="Picture 6" descr="K:\Documents and Settings\Pavel Heryan\Local Settings\Temporary Internet Files\Content.IE5\WRQ5IDOJ\MC90035984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52120" y="2708920"/>
            <a:ext cx="1529791" cy="1794967"/>
          </a:xfrm>
          <a:prstGeom prst="rect">
            <a:avLst/>
          </a:prstGeom>
          <a:noFill/>
        </p:spPr>
      </p:pic>
      <p:pic>
        <p:nvPicPr>
          <p:cNvPr id="2055" name="Picture 7" descr="K:\Documents and Settings\Pavel Heryan\Local Settings\Temporary Internet Files\Content.IE5\WRQ5IDOJ\MC90032648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60232" y="4365104"/>
            <a:ext cx="1827886" cy="18352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20255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Chovali také koně :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342900" indent="-342900" algn="l">
              <a:buAutoNum type="alphaLcParenR"/>
            </a:pPr>
            <a:endParaRPr lang="cs-CZ" dirty="0"/>
          </a:p>
          <a:p>
            <a:pPr marL="342900" indent="-342900" algn="l">
              <a:buAutoNum type="alphaLcParenR"/>
            </a:pPr>
            <a:r>
              <a:rPr lang="cs-CZ" sz="2400" dirty="0" smtClean="0"/>
              <a:t>K jízdě</a:t>
            </a:r>
          </a:p>
          <a:p>
            <a:pPr marL="342900" indent="-342900" algn="l">
              <a:buAutoNum type="alphaLcParenR"/>
            </a:pPr>
            <a:r>
              <a:rPr lang="cs-CZ" sz="2400" dirty="0" smtClean="0"/>
              <a:t>K zápřahu</a:t>
            </a:r>
          </a:p>
        </p:txBody>
      </p:sp>
      <p:pic>
        <p:nvPicPr>
          <p:cNvPr id="3074" name="Picture 2" descr="K:\Documents and Settings\Pavel Heryan\Local Settings\Temporary Internet Files\Content.IE5\WBM78TCT\MC9003256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4798" y="2836469"/>
            <a:ext cx="1854403" cy="11850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488718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vláda</a:t>
            </a:r>
            <a:endParaRPr lang="cs-CZ" sz="4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536" y="2381651"/>
            <a:ext cx="3008313" cy="4691063"/>
          </a:xfrm>
        </p:spPr>
        <p:txBody>
          <a:bodyPr/>
          <a:lstStyle/>
          <a:p>
            <a:pPr marL="285750" indent="-285750">
              <a:buFontTx/>
              <a:buChar char="-"/>
            </a:pPr>
            <a:r>
              <a:rPr lang="cs-CZ" dirty="0" smtClean="0"/>
              <a:t>Vládli Sumerové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Primitivní demokracie, později despocie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Rada starších řídila město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 </a:t>
            </a:r>
          </a:p>
          <a:p>
            <a:pPr marL="285750" indent="-285750">
              <a:buFontTx/>
              <a:buChar char="-"/>
            </a:pPr>
            <a:r>
              <a:rPr lang="cs-CZ" dirty="0" smtClean="0"/>
              <a:t>Chrámové hospodářství</a:t>
            </a:r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Palácové hospodářství</a:t>
            </a:r>
          </a:p>
          <a:p>
            <a:pPr marL="285750" indent="-285750">
              <a:buFontTx/>
              <a:buChar char="-"/>
            </a:pPr>
            <a:endParaRPr lang="cs-CZ" dirty="0"/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 smtClean="0"/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pic>
        <p:nvPicPr>
          <p:cNvPr id="4099" name="Picture 3" descr="K:\Documents and Settings\Pavel Heryan\Local Settings\Temporary Internet Files\Content.IE5\ULOXSD29\MC9004116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30637" y="2424112"/>
            <a:ext cx="1482725" cy="20097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34749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2000" dirty="0" smtClean="0"/>
              <a:t>Je toto klínové písmo?</a:t>
            </a:r>
            <a:endParaRPr lang="cs-CZ" sz="2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3573016"/>
            <a:ext cx="6400800" cy="1967089"/>
          </a:xfrm>
        </p:spPr>
        <p:txBody>
          <a:bodyPr/>
          <a:lstStyle/>
          <a:p>
            <a:r>
              <a:rPr lang="cs-CZ" dirty="0" smtClean="0"/>
              <a:t>Je toto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5380672"/>
            <a:ext cx="9300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</a:t>
            </a:r>
          </a:p>
          <a:p>
            <a:endParaRPr lang="cs-CZ" dirty="0"/>
          </a:p>
        </p:txBody>
      </p:sp>
      <p:pic>
        <p:nvPicPr>
          <p:cNvPr id="7170" name="Picture 2" descr="K:\Documents and Settings\Pavel Heryan\Local Settings\Temporary Internet Files\Content.IE5\WBM78TCT\MC9002157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03848" y="1052736"/>
            <a:ext cx="4301225" cy="324925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115616" y="5877272"/>
            <a:ext cx="2342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 toto klínové písmo?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7297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235</TotalTime>
  <Words>422</Words>
  <Application>Microsoft Office PowerPoint</Application>
  <PresentationFormat>Předvádění na obrazovce (4:3)</PresentationFormat>
  <Paragraphs>129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Human</vt:lpstr>
      <vt:lpstr>MEZOPOTÁMIE</vt:lpstr>
      <vt:lpstr>Mezopotámie </vt:lpstr>
      <vt:lpstr>Mezopotámie </vt:lpstr>
      <vt:lpstr>Klínové písmo</vt:lpstr>
      <vt:lpstr>Na co psali ???</vt:lpstr>
      <vt:lpstr>Jak se žilo …</vt:lpstr>
      <vt:lpstr>                      Obydlí </vt:lpstr>
      <vt:lpstr>Zemědělství</vt:lpstr>
      <vt:lpstr>Chovali</vt:lpstr>
      <vt:lpstr>Chovali také koně :</vt:lpstr>
      <vt:lpstr>vláda</vt:lpstr>
      <vt:lpstr>Je toto klínové písmo?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Mezopotámie</dc:title>
  <dc:creator>spravce</dc:creator>
  <cp:lastModifiedBy>Málková</cp:lastModifiedBy>
  <cp:revision>58</cp:revision>
  <dcterms:created xsi:type="dcterms:W3CDTF">2012-01-10T13:51:28Z</dcterms:created>
  <dcterms:modified xsi:type="dcterms:W3CDTF">2013-05-23T12:53:54Z</dcterms:modified>
</cp:coreProperties>
</file>