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82" r:id="rId2"/>
    <p:sldId id="28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8" r:id="rId13"/>
    <p:sldId id="270" r:id="rId14"/>
    <p:sldId id="284" r:id="rId15"/>
    <p:sldId id="285" r:id="rId16"/>
    <p:sldId id="286" r:id="rId17"/>
    <p:sldId id="287" r:id="rId18"/>
    <p:sldId id="288" r:id="rId19"/>
    <p:sldId id="289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513" autoAdjust="0"/>
    <p:restoredTop sz="94660"/>
  </p:normalViewPr>
  <p:slideViewPr>
    <p:cSldViewPr>
      <p:cViewPr varScale="1">
        <p:scale>
          <a:sx n="70" d="100"/>
          <a:sy n="70" d="100"/>
        </p:scale>
        <p:origin x="-162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5BBA95-76A3-4BD1-B5AF-2F206DF6F6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2954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CA712-2457-40D9-8204-3227977FC6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254327"/>
      </p:ext>
    </p:extLst>
  </p:cSld>
  <p:clrMapOvr>
    <a:masterClrMapping/>
  </p:clrMapOvr>
  <p:transition spd="med">
    <p:blind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11A73-7659-4305-B8CC-DD0101B18F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2379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16069-E012-4392-BE83-9D6C605425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55789"/>
      </p:ext>
    </p:extLst>
  </p:cSld>
  <p:clrMapOvr>
    <a:masterClrMapping/>
  </p:clrMapOvr>
  <p:transition spd="med">
    <p:blind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8E7AA-3AA6-42E4-BE10-6CA45C7812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525167"/>
      </p:ext>
    </p:extLst>
  </p:cSld>
  <p:clrMapOvr>
    <a:masterClrMapping/>
  </p:clrMapOvr>
  <p:transition spd="med">
    <p:blind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FD007B-802E-4448-98E9-C663F34EA6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892473"/>
      </p:ext>
    </p:extLst>
  </p:cSld>
  <p:clrMapOvr>
    <a:masterClrMapping/>
  </p:clrMapOvr>
  <p:transition spd="med">
    <p:blind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707A5-9A1A-41B7-8060-4CADA8AEB4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403899"/>
      </p:ext>
    </p:extLst>
  </p:cSld>
  <p:clrMapOvr>
    <a:masterClrMapping/>
  </p:clrMapOvr>
  <p:transition spd="med">
    <p:blind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50C5E3-0C15-4165-9F15-07C06C916D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611621"/>
      </p:ext>
    </p:extLst>
  </p:cSld>
  <p:clrMapOvr>
    <a:masterClrMapping/>
  </p:clrMapOvr>
  <p:transition spd="med">
    <p:blind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A2EA13-460A-43E3-B2EB-CA30470423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4142702"/>
      </p:ext>
    </p:extLst>
  </p:cSld>
  <p:clrMapOvr>
    <a:masterClrMapping/>
  </p:clrMapOvr>
  <p:transition spd="med">
    <p:blind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7AFF74-1DCA-4834-9D38-8AAD84677D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191138"/>
      </p:ext>
    </p:extLst>
  </p:cSld>
  <p:clrMapOvr>
    <a:masterClrMapping/>
  </p:clrMapOvr>
  <p:transition spd="med">
    <p:blind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1E2A4-AC96-4B0D-9ED2-A4D7010412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965851"/>
      </p:ext>
    </p:extLst>
  </p:cSld>
  <p:clrMapOvr>
    <a:masterClrMapping/>
  </p:clrMapOvr>
  <p:transition spd="med">
    <p:blinds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48B24B-A6B3-4455-9653-226E349246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287700"/>
      </p:ext>
    </p:extLst>
  </p:cSld>
  <p:clrMapOvr>
    <a:masterClrMapping/>
  </p:clrMapOvr>
  <p:transition spd="med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 smtClean="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A8CC50C7-17D2-4BAA-827F-1877FDD517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5" r:id="rId2"/>
    <p:sldLayoutId id="2147483687" r:id="rId3"/>
    <p:sldLayoutId id="2147483684" r:id="rId4"/>
    <p:sldLayoutId id="2147483683" r:id="rId5"/>
    <p:sldLayoutId id="2147483682" r:id="rId6"/>
    <p:sldLayoutId id="2147483681" r:id="rId7"/>
    <p:sldLayoutId id="2147483680" r:id="rId8"/>
    <p:sldLayoutId id="2147483688" r:id="rId9"/>
    <p:sldLayoutId id="2147483679" r:id="rId10"/>
    <p:sldLayoutId id="2147483678" r:id="rId11"/>
    <p:sldLayoutId id="2147483689" r:id="rId12"/>
  </p:sldLayoutIdLst>
  <p:transition spd="med">
    <p:blinds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3" Type="http://schemas.openxmlformats.org/officeDocument/2006/relationships/image" Target="../media/image20.png"/><Relationship Id="rId7" Type="http://schemas.openxmlformats.org/officeDocument/2006/relationships/audio" Target="../media/audio2.wav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1.wav"/><Relationship Id="rId5" Type="http://schemas.openxmlformats.org/officeDocument/2006/relationships/slide" Target="slide15.xml"/><Relationship Id="rId10" Type="http://schemas.openxmlformats.org/officeDocument/2006/relationships/slide" Target="slide17.xml"/><Relationship Id="rId4" Type="http://schemas.openxmlformats.org/officeDocument/2006/relationships/image" Target="../media/image21.jpeg"/><Relationship Id="rId9" Type="http://schemas.openxmlformats.org/officeDocument/2006/relationships/audio" Target="../media/audio3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slide" Target="slide14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slide" Target="slide14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slide" Target="slide19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Greatwall-SA3.jpg" TargetMode="External"/><Relationship Id="rId2" Type="http://schemas.openxmlformats.org/officeDocument/2006/relationships/hyperlink" Target="http://upload.wikimedia.org/wikipedia/commons/9/99/Hanzi.svg" TargetMode="Externa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0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1" name="Picture 5" descr="LOGO_obdelni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4842" name="Group 26"/>
          <p:cNvGraphicFramePr>
            <a:graphicFrameLocks noGrp="1"/>
          </p:cNvGraphicFramePr>
          <p:nvPr/>
        </p:nvGraphicFramePr>
        <p:xfrm>
          <a:off x="971550" y="1989138"/>
          <a:ext cx="7345363" cy="220440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Mgr. Gertruda Miličková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Kultura starověké Číny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Nejstarší civilizace, kořeny evropské civilizace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" y="612384"/>
            <a:ext cx="3352800" cy="5639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Kultura starověké Číny</a:t>
            </a:r>
            <a:endParaRPr lang="cs-CZ" dirty="0"/>
          </a:p>
        </p:txBody>
      </p:sp>
      <p:sp>
        <p:nvSpPr>
          <p:cNvPr id="6148" name="Podnadpis 4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/>
            <a:r>
              <a:rPr lang="cs-CZ" smtClean="0"/>
              <a:t>6. ročník ZŠ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5" descr="01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7289959" y="1524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2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613012"/>
            <a:ext cx="8234972" cy="556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5" descr="02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923088"/>
          </a:xfrm>
          <a:noFill/>
        </p:spPr>
      </p:pic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7467600" y="6038323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3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118" y="228599"/>
            <a:ext cx="6061881" cy="61022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5" descr="03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4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04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5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 descr="05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12" y="228600"/>
            <a:ext cx="9110480" cy="6058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30707" y="228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6</a:t>
            </a:r>
          </a:p>
        </p:txBody>
      </p:sp>
      <p:sp>
        <p:nvSpPr>
          <p:cNvPr id="2" name="Obdélník 1"/>
          <p:cNvSpPr/>
          <p:nvPr/>
        </p:nvSpPr>
        <p:spPr>
          <a:xfrm>
            <a:off x="6814782" y="6433093"/>
            <a:ext cx="1122423" cy="384721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none">
            <a:spAutoFit/>
          </a:bodyPr>
          <a:lstStyle/>
          <a:p>
            <a:r>
              <a:rPr lang="cs-CZ" sz="1900" dirty="0" smtClean="0">
                <a:solidFill>
                  <a:srgbClr val="FFFF00"/>
                </a:solidFill>
              </a:rPr>
              <a:t>9000 km</a:t>
            </a:r>
            <a:endParaRPr lang="cs-CZ" sz="19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5" descr="06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7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5" descr="07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304800" y="3048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>
                <a:solidFill>
                  <a:schemeClr val="bg1"/>
                </a:solidFill>
              </a:rPr>
              <a:t>8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5" descr="01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9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02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10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5" descr="04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11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5" descr="06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923088"/>
          </a:xfrm>
          <a:noFill/>
        </p:spPr>
      </p:pic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12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Zástupný symbol pro obsah 2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728774032"/>
              </p:ext>
            </p:extLst>
          </p:nvPr>
        </p:nvGraphicFramePr>
        <p:xfrm>
          <a:off x="0" y="28433"/>
          <a:ext cx="9144000" cy="6790134"/>
        </p:xfrm>
        <a:graphic>
          <a:graphicData uri="http://schemas.openxmlformats.org/drawingml/2006/table">
            <a:tbl>
              <a:tblPr firstRow="1" bandRow="1" bandCol="1">
                <a:tableStyleId>{8A107856-5554-42FB-B03E-39F5DBC370BA}</a:tableStyleId>
              </a:tblPr>
              <a:tblGrid>
                <a:gridCol w="3048000"/>
                <a:gridCol w="3048000"/>
                <a:gridCol w="3048000"/>
              </a:tblGrid>
              <a:tr h="522318">
                <a:tc gridSpan="3"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TEST: Klikni na hvězdičku</a:t>
                      </a:r>
                      <a:r>
                        <a:rPr lang="cs-CZ" sz="1800" baseline="0" dirty="0" smtClean="0"/>
                        <a:t> u odpovědi</a:t>
                      </a:r>
                      <a:r>
                        <a:rPr lang="cs-CZ" sz="1800" dirty="0" smtClean="0"/>
                        <a:t>, kterou považuješ</a:t>
                      </a:r>
                      <a:r>
                        <a:rPr lang="cs-CZ" sz="1800" baseline="0" dirty="0" smtClean="0"/>
                        <a:t> za správnou.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 marL="163082" marR="163082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/>
                        <a:t>Který vynález nepatří Číňanům?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Papír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Střelný prach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Hedvábí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Kolo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/>
                        <a:t>Jaký typ písma používá dodnes čínština 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Hláskové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Znakové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Hieroglyfy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Azbuka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/>
                        <a:t>Odhadni,</a:t>
                      </a:r>
                      <a:r>
                        <a:rPr lang="cs-CZ" sz="2400" baseline="0" dirty="0" smtClean="0"/>
                        <a:t> jak je dnes dlouhá Velká čínská zeď.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asi 900 km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asi 9000 km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asi 90 km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asi 90000 km</a:t>
                      </a:r>
                      <a:endParaRPr lang="cs-CZ" b="1" dirty="0"/>
                    </a:p>
                  </a:txBody>
                  <a:tcPr marL="163082" marR="163082"/>
                </a:tc>
              </a:tr>
            </a:tbl>
          </a:graphicData>
        </a:graphic>
      </p:graphicFrame>
      <p:pic>
        <p:nvPicPr>
          <p:cNvPr id="3482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8088" y="896359"/>
            <a:ext cx="1226911" cy="178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821" name="Obrázek 348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088" y="2971800"/>
            <a:ext cx="1524000" cy="1524000"/>
          </a:xfrm>
          <a:prstGeom prst="rect">
            <a:avLst/>
          </a:prstGeom>
        </p:spPr>
      </p:pic>
      <p:pic>
        <p:nvPicPr>
          <p:cNvPr id="34822" name="Obrázek 348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188" y="4953000"/>
            <a:ext cx="2160000" cy="1620000"/>
          </a:xfrm>
          <a:prstGeom prst="rect">
            <a:avLst/>
          </a:prstGeom>
        </p:spPr>
      </p:pic>
      <p:sp>
        <p:nvSpPr>
          <p:cNvPr id="34833" name="7cípá hvězda 34832">
            <a:hlinkClick r:id="rId5" action="ppaction://hlinksldjump">
              <a:snd r:embed="rId6" name="bomb.wav"/>
            </a:hlinkClick>
          </p:cNvPr>
          <p:cNvSpPr/>
          <p:nvPr/>
        </p:nvSpPr>
        <p:spPr>
          <a:xfrm>
            <a:off x="8698706" y="685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0" name="7cípá hvězda 49">
            <a:hlinkClick r:id="rId5" action="ppaction://hlinksldjump">
              <a:snd r:embed="rId7" name="explode.wav"/>
            </a:hlinkClick>
          </p:cNvPr>
          <p:cNvSpPr/>
          <p:nvPr/>
        </p:nvSpPr>
        <p:spPr>
          <a:xfrm>
            <a:off x="8710613" y="1143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>
            <a:hlinkClick r:id="rId5" action="ppaction://hlinksldjump">
              <a:snd r:embed="rId7" name="explode.wav"/>
            </a:hlinkClick>
          </p:cNvPr>
          <p:cNvSpPr/>
          <p:nvPr/>
        </p:nvSpPr>
        <p:spPr>
          <a:xfrm>
            <a:off x="8731618" y="1683536"/>
            <a:ext cx="304800" cy="30480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>
            <a:hlinkClick r:id="rId8" action="ppaction://hlinksldjump">
              <a:snd r:embed="rId9" name="applause.wav"/>
            </a:hlinkClick>
          </p:cNvPr>
          <p:cNvSpPr/>
          <p:nvPr/>
        </p:nvSpPr>
        <p:spPr>
          <a:xfrm>
            <a:off x="8710613" y="2252193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7cípá hvězda 52">
            <a:hlinkClick r:id="rId5" action="ppaction://hlinksldjump">
              <a:snd r:embed="rId7" name="explode.wav"/>
            </a:hlinkClick>
          </p:cNvPr>
          <p:cNvSpPr/>
          <p:nvPr/>
        </p:nvSpPr>
        <p:spPr>
          <a:xfrm>
            <a:off x="8740574" y="6442675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7cípá hvězda 56">
            <a:hlinkClick r:id="rId10" action="ppaction://hlinksldjump">
              <a:snd r:embed="rId9" name="applause.wav"/>
            </a:hlinkClick>
          </p:cNvPr>
          <p:cNvSpPr/>
          <p:nvPr/>
        </p:nvSpPr>
        <p:spPr>
          <a:xfrm>
            <a:off x="8740574" y="5334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7cípá hvězda 57">
            <a:hlinkClick r:id="rId5" action="ppaction://hlinksldjump">
              <a:snd r:embed="rId7" name="explode.wav"/>
            </a:hlinkClick>
          </p:cNvPr>
          <p:cNvSpPr/>
          <p:nvPr/>
        </p:nvSpPr>
        <p:spPr>
          <a:xfrm>
            <a:off x="8740574" y="48006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7cípá hvězda 58">
            <a:hlinkClick r:id="rId5" action="ppaction://hlinksldjump">
              <a:snd r:embed="rId7" name="explode.wav"/>
            </a:hlinkClick>
          </p:cNvPr>
          <p:cNvSpPr/>
          <p:nvPr/>
        </p:nvSpPr>
        <p:spPr>
          <a:xfrm>
            <a:off x="8743523" y="4267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7cípá hvězda 59">
            <a:hlinkClick r:id="rId5" action="ppaction://hlinksldjump">
              <a:snd r:embed="rId7" name="explode.wav"/>
            </a:hlinkClick>
          </p:cNvPr>
          <p:cNvSpPr/>
          <p:nvPr/>
        </p:nvSpPr>
        <p:spPr>
          <a:xfrm>
            <a:off x="8708197" y="5891749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>
            <a:hlinkClick r:id="rId5" action="ppaction://hlinksldjump">
              <a:snd r:embed="rId7" name="explode.wav"/>
            </a:hlinkClick>
          </p:cNvPr>
          <p:cNvSpPr/>
          <p:nvPr/>
        </p:nvSpPr>
        <p:spPr>
          <a:xfrm>
            <a:off x="8698706" y="2743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3" name="7cípá hvězda 62">
            <a:hlinkClick r:id="rId8" action="ppaction://hlinksldjump">
              <a:snd r:embed="rId9" name="applause.wav"/>
            </a:hlinkClick>
          </p:cNvPr>
          <p:cNvSpPr/>
          <p:nvPr/>
        </p:nvSpPr>
        <p:spPr>
          <a:xfrm>
            <a:off x="8731618" y="3316406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4" name="7cípá hvězda 63">
            <a:hlinkClick r:id="rId5" action="ppaction://hlinksldjump">
              <a:snd r:embed="rId7" name="explode.wav"/>
            </a:hlinkClick>
          </p:cNvPr>
          <p:cNvSpPr/>
          <p:nvPr/>
        </p:nvSpPr>
        <p:spPr>
          <a:xfrm>
            <a:off x="8754897" y="3733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4737929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895600" cy="23282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Chybná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Výsledek tvého snažení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není nejlepší!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Přemýšlej znovu, nebo se zkus s někým poradit!!!</a:t>
            </a:r>
            <a:endParaRPr lang="cs-CZ" sz="2000" b="1" dirty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r="5942"/>
          <a:stretch>
            <a:fillRect/>
          </a:stretch>
        </p:blipFill>
        <p:spPr/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k otázkám!!!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37243875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819400" cy="33188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Správná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Můžeš pokračovat v dalších otázkách!!!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51160610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971800" cy="3318804"/>
          </a:xfrm>
        </p:spPr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Konec testu!!!</a:t>
            </a: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Bylo to dobré, ale neuškodí, když se na látku ještě doma podíváš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473122" y="5402070"/>
            <a:ext cx="8534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+mn-lt"/>
              </a:rPr>
              <a:t>Pamatuj si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:   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Paměť je jako medúza – vědomosti se rychle rozplynou!!!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Kliknutím na obrázek se rozloučíme.</a:t>
            </a:r>
            <a:endParaRPr lang="pt-BR" sz="2000" b="1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84151556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>
          <a:xfrm>
            <a:off x="762000" y="152400"/>
            <a:ext cx="7848600" cy="5334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Arial" charset="0"/>
              </a:rPr>
              <a:t>Použitá literatura a zdroje informací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838200"/>
            <a:ext cx="8229600" cy="5486400"/>
          </a:xfrm>
        </p:spPr>
        <p:txBody>
          <a:bodyPr/>
          <a:lstStyle/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Koucká, I.: Dějepis 6, Olomouc, </a:t>
            </a:r>
            <a:r>
              <a:rPr lang="cs-CZ" sz="1400" dirty="0" err="1" smtClean="0">
                <a:solidFill>
                  <a:srgbClr val="FFFF00"/>
                </a:solidFill>
              </a:rPr>
              <a:t>Prodos</a:t>
            </a:r>
            <a:r>
              <a:rPr lang="cs-CZ" sz="1400" dirty="0" smtClean="0">
                <a:solidFill>
                  <a:srgbClr val="FFFF00"/>
                </a:solidFill>
              </a:rPr>
              <a:t> 2002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Kolektiv autorů: Dějepis 6, Plzeň, Fraus 2007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Mandelová, H.: Opakování dějin pravěku a starověku, Olomouc, FIN 1995</a:t>
            </a:r>
          </a:p>
          <a:p>
            <a:pPr eaLnBrk="1" hangingPunct="1"/>
            <a:r>
              <a:rPr lang="cs-CZ" sz="1400" b="1" dirty="0" smtClean="0"/>
              <a:t>Použitý obrazový materiál: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1: </a:t>
            </a:r>
            <a:r>
              <a:rPr lang="cs-CZ" sz="1400" u="sng" dirty="0">
                <a:solidFill>
                  <a:srgbClr val="FFFF00"/>
                </a:solidFill>
              </a:rPr>
              <a:t>http://upload.wikimedia.org/wikipedia/commons/2/27/Qinshihuang.jpg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2: </a:t>
            </a:r>
            <a:r>
              <a:rPr lang="cs-CZ" sz="1400" u="sng" dirty="0">
                <a:solidFill>
                  <a:srgbClr val="FFFF00"/>
                </a:solidFill>
              </a:rPr>
              <a:t>http://upload.wikimedia.org/wikipedia/commons/2/28/Shang_sites.svg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3: </a:t>
            </a:r>
            <a:r>
              <a:rPr lang="cs-CZ" sz="1400" dirty="0">
                <a:solidFill>
                  <a:srgbClr val="FFFF00"/>
                </a:solidFill>
              </a:rPr>
              <a:t>http://upload.wikimedia.org/wikipedia/commons/3/33/Yellow_Emperor.jpg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4: Fotomontáž G. Miličková s použitím </a:t>
            </a:r>
            <a:r>
              <a:rPr lang="cs-CZ" sz="1400" u="sng" dirty="0">
                <a:solidFill>
                  <a:srgbClr val="FFFF00"/>
                </a:solidFill>
              </a:rPr>
              <a:t>http://de.wikipedia.org/wiki/Qin-Dynastie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5: Fotomontáž G. Miličková s použitím </a:t>
            </a:r>
            <a:r>
              <a:rPr lang="cs-CZ" sz="1400" u="sng" dirty="0">
                <a:solidFill>
                  <a:srgbClr val="FFFF00"/>
                </a:solidFill>
              </a:rPr>
              <a:t>http://en.wikipedia.org/wiki/Qin_Dynasty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6: </a:t>
            </a:r>
            <a:r>
              <a:rPr lang="cs-CZ" sz="1400" dirty="0">
                <a:solidFill>
                  <a:srgbClr val="FFFF00"/>
                </a:solidFill>
              </a:rPr>
              <a:t>http://upload.wikimedia.org/wikipedia/commons/1/10/20090529_Great_Wall_8185.jpg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7: Fotomontáž G. Miličková s použitím </a:t>
            </a:r>
            <a:r>
              <a:rPr lang="cs-CZ" sz="1400" u="sng" dirty="0">
                <a:solidFill>
                  <a:srgbClr val="FFFF00"/>
                </a:solidFill>
              </a:rPr>
              <a:t>http://en.wikipedia.org/wiki/Chinese_character</a:t>
            </a:r>
            <a:endParaRPr lang="cs-CZ" sz="1400" dirty="0" smtClean="0">
              <a:solidFill>
                <a:srgbClr val="FFFF00"/>
              </a:solidFill>
            </a:endParaRPr>
          </a:p>
          <a:p>
            <a:r>
              <a:rPr lang="cs-CZ" sz="1400" dirty="0" smtClean="0">
                <a:solidFill>
                  <a:srgbClr val="FFFF00"/>
                </a:solidFill>
              </a:rPr>
              <a:t>Obrázek č. 8: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u="sng" dirty="0">
                <a:solidFill>
                  <a:srgbClr val="FFFF00"/>
                </a:solidFill>
              </a:rPr>
              <a:t>http://en.wikipedia.org/wiki/History_of_paper </a:t>
            </a:r>
            <a:r>
              <a:rPr lang="cs-CZ" sz="1400" dirty="0" smtClean="0">
                <a:solidFill>
                  <a:srgbClr val="FFFF00"/>
                </a:solidFill>
              </a:rPr>
              <a:t>Obrázek č. 9: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u="sng" dirty="0">
                <a:solidFill>
                  <a:srgbClr val="FFFF00"/>
                </a:solidFill>
              </a:rPr>
              <a:t>http://</a:t>
            </a:r>
            <a:r>
              <a:rPr lang="cs-CZ" sz="1400" u="sng" dirty="0" smtClean="0">
                <a:solidFill>
                  <a:srgbClr val="FFFF00"/>
                </a:solidFill>
              </a:rPr>
              <a:t>en.wikipedia.org/wiki/Confucius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10: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u="sng" dirty="0" smtClean="0">
                <a:solidFill>
                  <a:srgbClr val="FFFF00"/>
                </a:solidFill>
              </a:rPr>
              <a:t>http</a:t>
            </a:r>
            <a:r>
              <a:rPr lang="cs-CZ" sz="1400" u="sng" dirty="0">
                <a:solidFill>
                  <a:srgbClr val="FFFF00"/>
                </a:solidFill>
              </a:rPr>
              <a:t>://cs.wikipedia.org/wiki/Konfucius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11: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u="sng" dirty="0" smtClean="0">
                <a:solidFill>
                  <a:srgbClr val="FFFF00"/>
                </a:solidFill>
              </a:rPr>
              <a:t>http</a:t>
            </a:r>
            <a:r>
              <a:rPr lang="cs-CZ" sz="1400" u="sng" dirty="0">
                <a:solidFill>
                  <a:srgbClr val="FFFF00"/>
                </a:solidFill>
              </a:rPr>
              <a:t>://en.wikipedia.org/wiki/Laozi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12: Fotomontáž </a:t>
            </a:r>
            <a:r>
              <a:rPr lang="cs-CZ" sz="1400" dirty="0">
                <a:solidFill>
                  <a:srgbClr val="FFFF00"/>
                </a:solidFill>
              </a:rPr>
              <a:t>G. Miličková s použitím </a:t>
            </a:r>
            <a:r>
              <a:rPr lang="cs-CZ" sz="1400" u="sng" dirty="0" smtClean="0">
                <a:solidFill>
                  <a:srgbClr val="FFFF00"/>
                </a:solidFill>
              </a:rPr>
              <a:t>http</a:t>
            </a:r>
            <a:r>
              <a:rPr lang="cs-CZ" sz="1400" u="sng" dirty="0">
                <a:solidFill>
                  <a:srgbClr val="FFFF00"/>
                </a:solidFill>
              </a:rPr>
              <a:t>://en.wikipedia.org/wiki/Chinese_literature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</a:t>
            </a:r>
            <a:r>
              <a:rPr lang="cs-CZ" sz="1400" dirty="0"/>
              <a:t>testu</a:t>
            </a:r>
            <a:r>
              <a:rPr lang="cs-CZ" sz="1400" dirty="0" smtClean="0"/>
              <a:t>: </a:t>
            </a:r>
          </a:p>
          <a:p>
            <a:pPr eaLnBrk="1" hangingPunct="1"/>
            <a:r>
              <a:rPr lang="cs-CZ" sz="1400" dirty="0">
                <a:solidFill>
                  <a:srgbClr val="FFFF00"/>
                </a:solidFill>
              </a:rPr>
              <a:t>a) http://upload.wikimedia.org/wikipedia/commons/6/68/Making_Paper_3.PNG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b) </a:t>
            </a:r>
            <a:r>
              <a:rPr lang="cs-CZ" sz="1400" dirty="0">
                <a:solidFill>
                  <a:srgbClr val="FFFF00"/>
                </a:solidFill>
                <a:hlinkClick r:id="rId2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2"/>
              </a:rPr>
              <a:t>upload.wikimedia.org/wikipedia/commons/9/99/Hanzi.svg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>
                <a:solidFill>
                  <a:srgbClr val="FFFF00"/>
                </a:solidFill>
                <a:hlinkClick r:id="rId3"/>
              </a:rPr>
              <a:t>c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) http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en.wikipedia.org/wiki/File:Greatwall-SA3.jpg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1527048" lvl="5" indent="0">
              <a:buNone/>
            </a:pPr>
            <a:endParaRPr lang="cs-CZ" sz="6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odpovědích na  otázky</a:t>
            </a:r>
            <a:r>
              <a:rPr lang="cs-CZ" sz="1400" dirty="0" smtClean="0">
                <a:solidFill>
                  <a:srgbClr val="FFFF00"/>
                </a:solidFill>
              </a:rPr>
              <a:t>: © </a:t>
            </a:r>
            <a:r>
              <a:rPr lang="cs-CZ" sz="1400" u="sng" dirty="0">
                <a:solidFill>
                  <a:srgbClr val="FFFF00"/>
                </a:solidFill>
              </a:rPr>
              <a:t>Microsoft </a:t>
            </a:r>
            <a:r>
              <a:rPr lang="cs-CZ" sz="1400" u="sng" dirty="0" err="1">
                <a:solidFill>
                  <a:srgbClr val="FFFF00"/>
                </a:solidFill>
              </a:rPr>
              <a:t>Corporation</a:t>
            </a:r>
            <a:endParaRPr lang="cs-CZ" sz="14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7512968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testu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Hodně štěstí v učení: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124" name="Picture 4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3733800"/>
            <a:ext cx="2067526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8619966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171</TotalTime>
  <Words>304</Words>
  <Application>Microsoft Office PowerPoint</Application>
  <PresentationFormat>Předvádění na obrazovce (4:3)</PresentationFormat>
  <Paragraphs>81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Tok</vt:lpstr>
      <vt:lpstr>Prezentace aplikace PowerPoint</vt:lpstr>
      <vt:lpstr>Kultura starověké Číny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Chybná odpověď!!!   Výsledek tvého snažení není nejlepší!</vt:lpstr>
      <vt:lpstr>Správná odpověď!!!   Můžeš pokračovat v dalších otázkách!!!</vt:lpstr>
      <vt:lpstr>Konec testu!!!     Bylo to dobré, ale neuškodí, když se na látku ještě doma podíváš</vt:lpstr>
      <vt:lpstr>Použitá literatura a zdroje informací</vt:lpstr>
      <vt:lpstr>Konec testu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Miličková</dc:creator>
  <cp:lastModifiedBy>NB</cp:lastModifiedBy>
  <cp:revision>27</cp:revision>
  <cp:lastPrinted>1601-01-01T00:00:00Z</cp:lastPrinted>
  <dcterms:created xsi:type="dcterms:W3CDTF">1601-01-01T00:00:00Z</dcterms:created>
  <dcterms:modified xsi:type="dcterms:W3CDTF">2013-06-02T13:36:35Z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