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7" r:id="rId2"/>
    <p:sldId id="316" r:id="rId3"/>
    <p:sldId id="270" r:id="rId4"/>
    <p:sldId id="271" r:id="rId5"/>
    <p:sldId id="272" r:id="rId6"/>
    <p:sldId id="273" r:id="rId7"/>
    <p:sldId id="284" r:id="rId8"/>
    <p:sldId id="274" r:id="rId9"/>
    <p:sldId id="282" r:id="rId10"/>
    <p:sldId id="275" r:id="rId11"/>
    <p:sldId id="318" r:id="rId12"/>
    <p:sldId id="319" r:id="rId13"/>
    <p:sldId id="320" r:id="rId14"/>
    <p:sldId id="321" r:id="rId15"/>
    <p:sldId id="322" r:id="rId16"/>
    <p:sldId id="32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FFFF"/>
    <a:srgbClr val="663300"/>
    <a:srgbClr val="FFFF00"/>
    <a:srgbClr val="339933"/>
    <a:srgbClr val="333300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7D0D2-66B4-46BB-B1D0-7280D8F71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076333"/>
      </p:ext>
    </p:extLst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5FBF66-0475-4F28-A376-3CD554B9A8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419406"/>
      </p:ext>
    </p:extLst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2E8D4-1273-4AB5-87FD-97CD3515C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402772"/>
      </p:ext>
    </p:extLst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3AC914-4E73-4668-A4EA-5D61D448A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316232"/>
      </p:ext>
    </p:extLst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F4BC1-F0B8-46E7-8628-F78DD386B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30700"/>
      </p:ext>
    </p:extLst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58794E-596F-4520-987A-0832927E6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012219"/>
      </p:ext>
    </p:extLst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A878B-A2B2-42EC-8558-01649A223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868334"/>
      </p:ext>
    </p:extLst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0F4EC-695B-4BEB-903B-A58E16BC1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497667"/>
      </p:ext>
    </p:extLst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896216-B158-4042-824C-8C1FA5FF1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654546"/>
      </p:ext>
    </p:extLst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CFB77D-0573-43C9-B3B6-F8ACE82B3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935604"/>
      </p:ext>
    </p:extLst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B06278-C371-4EE3-BC13-FEC09C6C0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947460"/>
      </p:ext>
    </p:extLst>
  </p:cSld>
  <p:clrMapOvr>
    <a:masterClrMapping/>
  </p:clrMapOvr>
  <p:transition>
    <p:wedg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0D835-81FF-4522-A4A4-D26A61639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286884"/>
      </p:ext>
    </p:extLst>
  </p:cSld>
  <p:clrMapOvr>
    <a:masterClrMapping/>
  </p:clrMapOvr>
  <p:transition>
    <p:wedg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A6A28-7834-4903-A298-B5DBE83BF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802188"/>
      </p:ext>
    </p:extLst>
  </p:cSld>
  <p:clrMapOvr>
    <a:masterClrMapping/>
  </p:clrMapOvr>
  <p:transition>
    <p:wedg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585631-EEE4-401E-9E02-98DA8A91E5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725094"/>
      </p:ext>
    </p:extLst>
  </p:cSld>
  <p:clrMapOvr>
    <a:masterClrMapping/>
  </p:clrMapOvr>
  <p:transition>
    <p:wedg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7E3A8-1C98-4434-B9DE-0A163EE12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539546"/>
      </p:ext>
    </p:extLst>
  </p:cSld>
  <p:clrMapOvr>
    <a:masterClrMapping/>
  </p:clrMapOvr>
  <p:transition>
    <p:wedg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07C32C-64EB-4172-B79D-13459B3AD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290919"/>
      </p:ext>
    </p:extLst>
  </p:cSld>
  <p:clrMapOvr>
    <a:masterClrMapping/>
  </p:clrMapOvr>
  <p:transition>
    <p:wedg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55DC46-40F1-47A4-A298-2626F8929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643347"/>
      </p:ext>
    </p:extLst>
  </p:cSld>
  <p:clrMapOvr>
    <a:masterClrMapping/>
  </p:clrMapOvr>
  <p:transition>
    <p:wedg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647469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70195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F91AA78-CA9C-41CB-9E29-E555D0BE71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" Target="slide12.xml"/><Relationship Id="rId7" Type="http://schemas.openxmlformats.org/officeDocument/2006/relationships/audio" Target="../media/audio3.wav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8.xml"/><Relationship Id="rId6" Type="http://schemas.openxmlformats.org/officeDocument/2006/relationships/slide" Target="slide13.xml"/><Relationship Id="rId5" Type="http://schemas.openxmlformats.org/officeDocument/2006/relationships/audio" Target="../media/audio2.wav"/><Relationship Id="rId10" Type="http://schemas.openxmlformats.org/officeDocument/2006/relationships/image" Target="../media/image18.png"/><Relationship Id="rId4" Type="http://schemas.openxmlformats.org/officeDocument/2006/relationships/audio" Target="../media/audio1.wav"/><Relationship Id="rId9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" Target="slide11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" Target="slide11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16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Juego_de_pelota_chichen_itza.jpg" TargetMode="External"/><Relationship Id="rId13" Type="http://schemas.openxmlformats.org/officeDocument/2006/relationships/hyperlink" Target="http://commons.wikimedia.org/wiki/File:Codex_Tro-Cortesianus.jpg" TargetMode="External"/><Relationship Id="rId3" Type="http://schemas.openxmlformats.org/officeDocument/2006/relationships/hyperlink" Target="http://upload.wikimedia.org/wikipedia/commons/f/fa/Mexico.Tab.OlmecHead.01.jpg" TargetMode="External"/><Relationship Id="rId7" Type="http://schemas.openxmlformats.org/officeDocument/2006/relationships/hyperlink" Target="http://it.wikipedia.org/wiki/File:Mayamap.png" TargetMode="External"/><Relationship Id="rId12" Type="http://schemas.openxmlformats.org/officeDocument/2006/relationships/hyperlink" Target="http://commons.wikimedia.org/wiki/File:Bonampak_painting+contrast.jpg" TargetMode="External"/><Relationship Id="rId2" Type="http://schemas.openxmlformats.org/officeDocument/2006/relationships/hyperlink" Target="http://ca.wikipedia.org/wiki/Fitxer:Aztec_Sun_Stone_Replica_cropped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alenque_Ruins.jpg" TargetMode="External"/><Relationship Id="rId11" Type="http://schemas.openxmlformats.org/officeDocument/2006/relationships/hyperlink" Target="http://en.wikipedia.org/wiki/File:Palenque_glyphs-edit1.jpg" TargetMode="External"/><Relationship Id="rId5" Type="http://schemas.openxmlformats.org/officeDocument/2006/relationships/hyperlink" Target="http://en.wikipedia.org/wiki/File:WLA_metmuseum_Olmec_Jadeite_Mask_3.jpg" TargetMode="External"/><Relationship Id="rId10" Type="http://schemas.openxmlformats.org/officeDocument/2006/relationships/hyperlink" Target="http://commons.wikimedia.org/wiki/File:Maya-Maske.jpg" TargetMode="External"/><Relationship Id="rId4" Type="http://schemas.openxmlformats.org/officeDocument/2006/relationships/hyperlink" Target="http://en.wikipedia.org/wiki/File:Las_Limas_Monument_1_(O_Cadena).jpg" TargetMode="External"/><Relationship Id="rId9" Type="http://schemas.openxmlformats.org/officeDocument/2006/relationships/hyperlink" Target="http://cs.wikipedia.org/wiki/Soubor:Tikal_Temple1_2006_08_11.JPG" TargetMode="External"/><Relationship Id="rId14" Type="http://schemas.openxmlformats.org/officeDocument/2006/relationships/hyperlink" Target="http://en.wikipedia.org/wiki/File:Greatwall-SA3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0747" name="Group 27"/>
          <p:cNvGraphicFramePr>
            <a:graphicFrameLocks noGrp="1"/>
          </p:cNvGraphicFramePr>
          <p:nvPr/>
        </p:nvGraphicFramePr>
        <p:xfrm>
          <a:off x="971550" y="1989138"/>
          <a:ext cx="7345363" cy="2205037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579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marT="45733" marB="4573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marT="45733" marB="4573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marT="45733" marB="4573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marT="45733" marB="4573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marT="45733" marB="4573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Před Kolumbem do Latinské Ameriky</a:t>
                      </a:r>
                    </a:p>
                  </a:txBody>
                  <a:tcPr marT="45733" marB="4573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marT="45733" marB="4573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marT="45733" marB="4573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marT="45733" marB="45733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marT="45733" marB="45733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787900" y="1052513"/>
            <a:ext cx="4356100" cy="3887787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 Kolumbem </a:t>
            </a:r>
            <a:b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</a:t>
            </a:r>
            <a:b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Latinské Ameriky</a:t>
            </a:r>
            <a:b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32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sz="3200" smtClea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100" name="Rectangle 7"/>
          <p:cNvSpPr>
            <a:spLocks noChangeArrowheads="1"/>
          </p:cNvSpPr>
          <p:nvPr/>
        </p:nvSpPr>
        <p:spPr bwMode="auto">
          <a:xfrm>
            <a:off x="468313" y="1484313"/>
            <a:ext cx="173037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>
                <a:solidFill>
                  <a:srgbClr val="FFFF00"/>
                </a:solidFill>
              </a:rPr>
              <a:t>Aztécký kalendář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88840"/>
            <a:ext cx="4392488" cy="4243949"/>
          </a:xfrm>
        </p:spPr>
      </p:pic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706437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Předkolumbovská literatura Latinské Ameriky</a:t>
            </a:r>
          </a:p>
        </p:txBody>
      </p:sp>
      <p:pic>
        <p:nvPicPr>
          <p:cNvPr id="5123" name="Picture 19" descr="Olmec_Heartland_Overview_v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125538"/>
            <a:ext cx="7019925" cy="5003800"/>
          </a:xfrm>
          <a:noFill/>
        </p:spPr>
      </p:pic>
      <p:pic>
        <p:nvPicPr>
          <p:cNvPr id="5124" name="Picture 18" descr="Mexico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56325" y="3860800"/>
            <a:ext cx="2698750" cy="2698750"/>
          </a:xfrm>
          <a:noFill/>
        </p:spPr>
      </p:pic>
      <p:sp>
        <p:nvSpPr>
          <p:cNvPr id="5125" name="Rectangle 21"/>
          <p:cNvSpPr>
            <a:spLocks noChangeArrowheads="1"/>
          </p:cNvSpPr>
          <p:nvPr/>
        </p:nvSpPr>
        <p:spPr bwMode="auto">
          <a:xfrm>
            <a:off x="539750" y="6261100"/>
            <a:ext cx="66944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1600"/>
              <a:t>Nejstarší doložená civilizace – záhadní </a:t>
            </a:r>
            <a:r>
              <a:rPr lang="cs-CZ" sz="1600" b="1"/>
              <a:t>Olmékové</a:t>
            </a:r>
            <a:r>
              <a:rPr lang="cs-CZ" sz="1600"/>
              <a:t> (12. – 3. stol. př. n. l.)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234238" y="350100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  <p:sp>
        <p:nvSpPr>
          <p:cNvPr id="7" name="Zástupný symbol pro zápatí 4"/>
          <p:cNvSpPr txBox="1">
            <a:spLocks/>
          </p:cNvSpPr>
          <p:nvPr/>
        </p:nvSpPr>
        <p:spPr bwMode="auto">
          <a:xfrm>
            <a:off x="683568" y="4221088"/>
            <a:ext cx="1479550" cy="28733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Předkolumbovská literatura Latinské Ameriky</a:t>
            </a:r>
          </a:p>
        </p:txBody>
      </p:sp>
      <p:pic>
        <p:nvPicPr>
          <p:cNvPr id="6147" name="Picture 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9338" y="1988840"/>
            <a:ext cx="3673475" cy="2442860"/>
          </a:xfrm>
          <a:noFill/>
        </p:spPr>
      </p:pic>
      <p:sp>
        <p:nvSpPr>
          <p:cNvPr id="6148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859338" y="4581525"/>
            <a:ext cx="4284662" cy="20335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800" smtClean="0"/>
              <a:t>zemědělci</a:t>
            </a:r>
          </a:p>
          <a:p>
            <a:pPr eaLnBrk="1" hangingPunct="1">
              <a:lnSpc>
                <a:spcPct val="90000"/>
              </a:lnSpc>
            </a:pPr>
            <a:r>
              <a:rPr lang="cs-CZ" sz="1800" smtClean="0"/>
              <a:t>společnost řízená kněžími</a:t>
            </a:r>
          </a:p>
          <a:p>
            <a:pPr eaLnBrk="1" hangingPunct="1">
              <a:lnSpc>
                <a:spcPct val="90000"/>
              </a:lnSpc>
            </a:pPr>
            <a:r>
              <a:rPr lang="cs-CZ" sz="1800" smtClean="0"/>
              <a:t>stavba měst – náboženská centra</a:t>
            </a:r>
          </a:p>
          <a:p>
            <a:pPr eaLnBrk="1" hangingPunct="1">
              <a:lnSpc>
                <a:spcPct val="90000"/>
              </a:lnSpc>
            </a:pPr>
            <a:r>
              <a:rPr lang="cs-CZ" sz="1800" smtClean="0"/>
              <a:t>číselná soustava</a:t>
            </a:r>
          </a:p>
          <a:p>
            <a:pPr eaLnBrk="1" hangingPunct="1">
              <a:lnSpc>
                <a:spcPct val="90000"/>
              </a:lnSpc>
            </a:pPr>
            <a:r>
              <a:rPr lang="cs-CZ" sz="1800" smtClean="0"/>
              <a:t>zárodek hieroglyfického písma</a:t>
            </a:r>
          </a:p>
          <a:p>
            <a:pPr eaLnBrk="1" hangingPunct="1">
              <a:lnSpc>
                <a:spcPct val="90000"/>
              </a:lnSpc>
            </a:pPr>
            <a:r>
              <a:rPr lang="cs-CZ" sz="1800" smtClean="0"/>
              <a:t>tajemné zmizení v pralesích</a:t>
            </a:r>
          </a:p>
          <a:p>
            <a:pPr eaLnBrk="1" hangingPunct="1">
              <a:lnSpc>
                <a:spcPct val="90000"/>
              </a:lnSpc>
            </a:pPr>
            <a:endParaRPr lang="cs-CZ" sz="1800" smtClean="0"/>
          </a:p>
        </p:txBody>
      </p:sp>
      <p:pic>
        <p:nvPicPr>
          <p:cNvPr id="6149" name="Picture 9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59" y="1344900"/>
            <a:ext cx="3416300" cy="4555066"/>
          </a:xfrm>
          <a:noFill/>
        </p:spPr>
      </p:pic>
      <p:sp>
        <p:nvSpPr>
          <p:cNvPr id="6150" name="Rectangle 10"/>
          <p:cNvSpPr>
            <a:spLocks noChangeArrowheads="1"/>
          </p:cNvSpPr>
          <p:nvPr/>
        </p:nvSpPr>
        <p:spPr bwMode="auto">
          <a:xfrm>
            <a:off x="323850" y="6116638"/>
            <a:ext cx="416331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dirty="0"/>
              <a:t>Socha </a:t>
            </a:r>
            <a:r>
              <a:rPr lang="cs-CZ" sz="1600" dirty="0" err="1"/>
              <a:t>olméckého</a:t>
            </a:r>
            <a:r>
              <a:rPr lang="cs-CZ" sz="1600" dirty="0"/>
              <a:t> bůžka zvaná </a:t>
            </a:r>
            <a:r>
              <a:rPr lang="cs-CZ" sz="1600" dirty="0" smtClean="0"/>
              <a:t>„Pán z limy“</a:t>
            </a:r>
            <a:endParaRPr lang="cs-CZ" sz="1600" dirty="0"/>
          </a:p>
        </p:txBody>
      </p:sp>
      <p:sp>
        <p:nvSpPr>
          <p:cNvPr id="6151" name="Rectangle 11"/>
          <p:cNvSpPr>
            <a:spLocks noChangeArrowheads="1"/>
          </p:cNvSpPr>
          <p:nvPr/>
        </p:nvSpPr>
        <p:spPr bwMode="auto">
          <a:xfrm>
            <a:off x="4859338" y="1339851"/>
            <a:ext cx="164660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Obřadní </a:t>
            </a:r>
            <a:r>
              <a:rPr lang="cs-CZ" sz="1600" dirty="0"/>
              <a:t>maska 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98512" y="1020304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b="1" dirty="0">
                <a:solidFill>
                  <a:schemeClr val="bg1"/>
                </a:solidFill>
              </a:rPr>
              <a:t>4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  <p:sp>
        <p:nvSpPr>
          <p:cNvPr id="9" name="Zástupný symbol pro zápatí 4"/>
          <p:cNvSpPr txBox="1">
            <a:spLocks/>
          </p:cNvSpPr>
          <p:nvPr/>
        </p:nvSpPr>
        <p:spPr bwMode="auto">
          <a:xfrm>
            <a:off x="6804248" y="1637288"/>
            <a:ext cx="1479550" cy="28733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  Obrázek č. </a:t>
            </a:r>
            <a:r>
              <a:rPr lang="cs-CZ" b="1" dirty="0">
                <a:solidFill>
                  <a:schemeClr val="bg1"/>
                </a:solidFill>
              </a:rPr>
              <a:t>5</a:t>
            </a:r>
            <a:endParaRPr lang="cs-CZ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706437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Předkolumbovská literatura Latinské Ameriky</a:t>
            </a:r>
          </a:p>
        </p:txBody>
      </p:sp>
      <p:sp>
        <p:nvSpPr>
          <p:cNvPr id="7171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400" smtClean="0"/>
              <a:t>3. – 16. století – vzestup a pád čtyř velkých civilizací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000" smtClean="0"/>
              <a:t>záhadně zmizelí </a:t>
            </a:r>
            <a:r>
              <a:rPr lang="cs-CZ" sz="2000" b="1" smtClean="0">
                <a:solidFill>
                  <a:schemeClr val="hlink"/>
                </a:solidFill>
              </a:rPr>
              <a:t>Toltékové </a:t>
            </a:r>
            <a:r>
              <a:rPr lang="cs-CZ" sz="2000" smtClean="0"/>
              <a:t>(8. – 13. století) - střední Mexiko</a:t>
            </a:r>
          </a:p>
          <a:p>
            <a:pPr eaLnBrk="1" hangingPunct="1">
              <a:buFontTx/>
              <a:buNone/>
            </a:pPr>
            <a:endParaRPr lang="cs-CZ" sz="2000" b="1" smtClean="0">
              <a:solidFill>
                <a:schemeClr val="hlink"/>
              </a:solidFill>
            </a:endParaRPr>
          </a:p>
          <a:p>
            <a:pPr eaLnBrk="1" hangingPunct="1"/>
            <a:r>
              <a:rPr lang="cs-CZ" sz="2000" b="1" smtClean="0">
                <a:solidFill>
                  <a:schemeClr val="hlink"/>
                </a:solidFill>
              </a:rPr>
              <a:t>Mayové</a:t>
            </a:r>
            <a:r>
              <a:rPr lang="cs-CZ" sz="2000" b="1" smtClean="0"/>
              <a:t> </a:t>
            </a:r>
            <a:r>
              <a:rPr lang="cs-CZ" sz="2000" smtClean="0"/>
              <a:t>(4. – 10. století) – Yucatán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b="1" smtClean="0">
                <a:solidFill>
                  <a:schemeClr val="hlink"/>
                </a:solidFill>
              </a:rPr>
              <a:t>Aztékové</a:t>
            </a:r>
            <a:r>
              <a:rPr lang="cs-CZ" sz="2000" smtClean="0"/>
              <a:t> (13. – 16. století) – střední Mexiko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b="1" smtClean="0">
                <a:solidFill>
                  <a:schemeClr val="hlink"/>
                </a:solidFill>
              </a:rPr>
              <a:t>Inkové</a:t>
            </a:r>
            <a:r>
              <a:rPr lang="cs-CZ" sz="2000" smtClean="0"/>
              <a:t> (13. – 16. století) – oblast And</a:t>
            </a:r>
          </a:p>
          <a:p>
            <a:pPr eaLnBrk="1" hangingPunct="1"/>
            <a:endParaRPr lang="cs-CZ" sz="2000" b="1" smtClean="0">
              <a:solidFill>
                <a:schemeClr val="hlink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9" descr="Mayamap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Mayská kultura</a:t>
            </a:r>
          </a:p>
        </p:txBody>
      </p:sp>
      <p:pic>
        <p:nvPicPr>
          <p:cNvPr id="8196" name="Picture 10" descr="Palenque_Ruin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2949575"/>
            <a:ext cx="4321175" cy="3241675"/>
          </a:xfrm>
          <a:noFill/>
        </p:spPr>
      </p:pic>
      <p:sp>
        <p:nvSpPr>
          <p:cNvPr id="8197" name="Rectangle 13"/>
          <p:cNvSpPr>
            <a:spLocks noChangeArrowheads="1"/>
          </p:cNvSpPr>
          <p:nvPr/>
        </p:nvSpPr>
        <p:spPr bwMode="auto">
          <a:xfrm>
            <a:off x="179388" y="6308725"/>
            <a:ext cx="51879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/>
              <a:t>Jedno ze středisek mayské kultury – </a:t>
            </a:r>
            <a:r>
              <a:rPr lang="cs-CZ" sz="1600" b="1"/>
              <a:t>Palenque </a:t>
            </a:r>
            <a:r>
              <a:rPr lang="en-US" sz="1600">
                <a:cs typeface="Arial" charset="0"/>
              </a:rPr>
              <a:t>[</a:t>
            </a:r>
            <a:r>
              <a:rPr lang="cs-CZ" sz="1600">
                <a:cs typeface="Arial" charset="0"/>
              </a:rPr>
              <a:t>palenk</a:t>
            </a:r>
            <a:r>
              <a:rPr lang="en-US" sz="1600">
                <a:cs typeface="Arial" charset="0"/>
              </a:rPr>
              <a:t>]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58000" y="5943600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b="1" dirty="0" smtClean="0">
                <a:solidFill>
                  <a:schemeClr val="bg1"/>
                </a:solidFill>
              </a:rPr>
              <a:t>7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  <p:sp>
        <p:nvSpPr>
          <p:cNvPr id="10" name="Zástupný symbol pro zápatí 4"/>
          <p:cNvSpPr txBox="1">
            <a:spLocks/>
          </p:cNvSpPr>
          <p:nvPr/>
        </p:nvSpPr>
        <p:spPr bwMode="auto">
          <a:xfrm>
            <a:off x="467544" y="2564904"/>
            <a:ext cx="1479550" cy="28733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999501"/>
            <a:ext cx="7861142" cy="5247312"/>
          </a:xfrm>
          <a:noFill/>
        </p:spPr>
      </p:pic>
      <p:sp>
        <p:nvSpPr>
          <p:cNvPr id="83975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Mayská kultura</a:t>
            </a:r>
          </a:p>
        </p:txBody>
      </p:sp>
      <p:sp>
        <p:nvSpPr>
          <p:cNvPr id="9221" name="Rectangle 14"/>
          <p:cNvSpPr>
            <a:spLocks noChangeArrowheads="1"/>
          </p:cNvSpPr>
          <p:nvPr/>
        </p:nvSpPr>
        <p:spPr bwMode="auto">
          <a:xfrm>
            <a:off x="3779838" y="6246813"/>
            <a:ext cx="5967412" cy="61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600" dirty="0">
                <a:solidFill>
                  <a:srgbClr val="FFFF00"/>
                </a:solidFill>
              </a:rPr>
              <a:t>Mayské náboženské centrum v </a:t>
            </a:r>
            <a:r>
              <a:rPr lang="cs-CZ" sz="1600" b="1" dirty="0" err="1">
                <a:solidFill>
                  <a:srgbClr val="FFFF00"/>
                </a:solidFill>
              </a:rPr>
              <a:t>Chitzen</a:t>
            </a:r>
            <a:r>
              <a:rPr lang="cs-CZ" sz="1600" b="1" dirty="0">
                <a:solidFill>
                  <a:srgbClr val="FFFF00"/>
                </a:solidFill>
              </a:rPr>
              <a:t> </a:t>
            </a:r>
            <a:r>
              <a:rPr lang="cs-CZ" sz="1600" b="1" dirty="0" err="1">
                <a:solidFill>
                  <a:srgbClr val="FFFF00"/>
                </a:solidFill>
              </a:rPr>
              <a:t>Itzá</a:t>
            </a:r>
            <a:r>
              <a:rPr lang="cs-CZ" sz="1600" b="1" dirty="0">
                <a:solidFill>
                  <a:srgbClr val="FFFF00"/>
                </a:solidFill>
              </a:rPr>
              <a:t> </a:t>
            </a:r>
            <a:r>
              <a:rPr lang="en-US" dirty="0">
                <a:solidFill>
                  <a:srgbClr val="FFFF00"/>
                </a:solidFill>
              </a:rPr>
              <a:t>[</a:t>
            </a:r>
            <a:r>
              <a:rPr lang="cs-CZ" dirty="0" err="1">
                <a:solidFill>
                  <a:srgbClr val="FFFF00"/>
                </a:solidFill>
              </a:rPr>
              <a:t>čicen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>
                <a:solidFill>
                  <a:srgbClr val="FFFF00"/>
                </a:solidFill>
              </a:rPr>
              <a:t>icá</a:t>
            </a:r>
            <a:r>
              <a:rPr lang="en-US" dirty="0">
                <a:solidFill>
                  <a:srgbClr val="FFFF00"/>
                </a:solidFill>
              </a:rPr>
              <a:t>]</a:t>
            </a:r>
          </a:p>
          <a:p>
            <a:endParaRPr lang="cs-CZ" sz="1600" b="1" dirty="0">
              <a:solidFill>
                <a:srgbClr val="FFFF00"/>
              </a:solidFill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51520" y="1196752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b="1" dirty="0" smtClean="0">
                <a:solidFill>
                  <a:schemeClr val="bg1"/>
                </a:solidFill>
              </a:rPr>
              <a:t>8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Mayská kultura</a:t>
            </a:r>
          </a:p>
        </p:txBody>
      </p:sp>
      <p:pic>
        <p:nvPicPr>
          <p:cNvPr id="10243" name="Picture 6" descr="Tikal_Temple1_2006_08_1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196975"/>
            <a:ext cx="3781425" cy="5040313"/>
          </a:xfrm>
          <a:noFill/>
        </p:spPr>
      </p:pic>
      <p:pic>
        <p:nvPicPr>
          <p:cNvPr id="10244" name="Picture 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8489" y="1274563"/>
            <a:ext cx="3249084" cy="2436813"/>
          </a:xfrm>
          <a:noFill/>
        </p:spPr>
      </p:pic>
      <p:sp>
        <p:nvSpPr>
          <p:cNvPr id="10245" name="Rectangle 8"/>
          <p:cNvSpPr>
            <a:spLocks noChangeArrowheads="1"/>
          </p:cNvSpPr>
          <p:nvPr/>
        </p:nvSpPr>
        <p:spPr bwMode="auto">
          <a:xfrm>
            <a:off x="2268538" y="6237288"/>
            <a:ext cx="17970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/>
              <a:t>Pyramida v Tikalu</a:t>
            </a:r>
          </a:p>
        </p:txBody>
      </p:sp>
      <p:sp>
        <p:nvSpPr>
          <p:cNvPr id="10246" name="Rectangle 9"/>
          <p:cNvSpPr>
            <a:spLocks noChangeArrowheads="1"/>
          </p:cNvSpPr>
          <p:nvPr/>
        </p:nvSpPr>
        <p:spPr bwMode="auto">
          <a:xfrm>
            <a:off x="5435600" y="908050"/>
            <a:ext cx="3028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600">
                <a:solidFill>
                  <a:srgbClr val="FFFF00"/>
                </a:solidFill>
              </a:rPr>
              <a:t>Bůh deště a větru Chac </a:t>
            </a:r>
            <a:r>
              <a:rPr lang="en-US">
                <a:solidFill>
                  <a:srgbClr val="FFFF00"/>
                </a:solidFill>
              </a:rPr>
              <a:t>[</a:t>
            </a:r>
            <a:r>
              <a:rPr lang="cs-CZ">
                <a:solidFill>
                  <a:srgbClr val="FFFF00"/>
                </a:solidFill>
              </a:rPr>
              <a:t>čak</a:t>
            </a:r>
            <a:r>
              <a:rPr lang="en-US">
                <a:solidFill>
                  <a:srgbClr val="FFFF00"/>
                </a:solidFill>
              </a:rPr>
              <a:t>]</a:t>
            </a:r>
            <a:endParaRPr lang="cs-CZ" sz="1600">
              <a:solidFill>
                <a:srgbClr val="FFFF00"/>
              </a:solidFill>
            </a:endParaRPr>
          </a:p>
        </p:txBody>
      </p:sp>
      <p:pic>
        <p:nvPicPr>
          <p:cNvPr id="10247" name="Picture 12" descr="Palenque_hyerogl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3789363"/>
            <a:ext cx="3816350" cy="2657475"/>
          </a:xfrm>
          <a:noFill/>
        </p:spPr>
      </p:pic>
      <p:sp>
        <p:nvSpPr>
          <p:cNvPr id="10248" name="Rectangle 13"/>
          <p:cNvSpPr>
            <a:spLocks noChangeArrowheads="1"/>
          </p:cNvSpPr>
          <p:nvPr/>
        </p:nvSpPr>
        <p:spPr bwMode="auto">
          <a:xfrm>
            <a:off x="6300788" y="6021388"/>
            <a:ext cx="20447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>
                <a:solidFill>
                  <a:srgbClr val="FFFF00"/>
                </a:solidFill>
              </a:rPr>
              <a:t>Hierglyfy z Palenque</a:t>
            </a: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6865938" y="6439128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b="1" dirty="0" smtClean="0">
                <a:solidFill>
                  <a:schemeClr val="bg1"/>
                </a:solidFill>
              </a:rPr>
              <a:t>11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  <p:sp>
        <p:nvSpPr>
          <p:cNvPr id="10" name="Zástupný symbol pro zápatí 4"/>
          <p:cNvSpPr txBox="1">
            <a:spLocks/>
          </p:cNvSpPr>
          <p:nvPr/>
        </p:nvSpPr>
        <p:spPr bwMode="auto">
          <a:xfrm>
            <a:off x="6865938" y="3356992"/>
            <a:ext cx="1479550" cy="28733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  Obrázek č. 10</a:t>
            </a:r>
          </a:p>
        </p:txBody>
      </p:sp>
      <p:sp>
        <p:nvSpPr>
          <p:cNvPr id="11" name="Zástupný symbol pro zápatí 4"/>
          <p:cNvSpPr txBox="1">
            <a:spLocks/>
          </p:cNvSpPr>
          <p:nvPr/>
        </p:nvSpPr>
        <p:spPr bwMode="auto">
          <a:xfrm>
            <a:off x="539552" y="1274763"/>
            <a:ext cx="1479550" cy="28733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cs-CZ" b="1" dirty="0" smtClean="0">
                <a:solidFill>
                  <a:schemeClr val="bg1"/>
                </a:solidFill>
              </a:rPr>
              <a:t>  Obrázek č. 9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Mayská kultura</a:t>
            </a:r>
          </a:p>
        </p:txBody>
      </p:sp>
      <p:pic>
        <p:nvPicPr>
          <p:cNvPr id="11267" name="Picture 7" descr="Majové Bonampak_painting%2Bcontrast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560" y="1124744"/>
            <a:ext cx="8013374" cy="4680297"/>
          </a:xfrm>
          <a:noFill/>
        </p:spPr>
      </p:pic>
      <p:sp>
        <p:nvSpPr>
          <p:cNvPr id="11269" name="Rectangle 11"/>
          <p:cNvSpPr>
            <a:spLocks noChangeArrowheads="1"/>
          </p:cNvSpPr>
          <p:nvPr/>
        </p:nvSpPr>
        <p:spPr bwMode="auto">
          <a:xfrm>
            <a:off x="5724128" y="6021288"/>
            <a:ext cx="19240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srgbClr val="FFFF00"/>
                </a:solidFill>
              </a:rPr>
              <a:t>Mayové  - válečníci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827584" y="6086773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12 -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Mayská kultura</a:t>
            </a:r>
          </a:p>
        </p:txBody>
      </p:sp>
      <p:pic>
        <p:nvPicPr>
          <p:cNvPr id="12291" name="Picture 7" descr="Mdridský Codex_Tro-Cortesianus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124744"/>
            <a:ext cx="7344494" cy="4761726"/>
          </a:xfrm>
          <a:noFill/>
        </p:spPr>
      </p:pic>
      <p:sp>
        <p:nvSpPr>
          <p:cNvPr id="12293" name="Rectangle 9"/>
          <p:cNvSpPr>
            <a:spLocks noChangeArrowheads="1"/>
          </p:cNvSpPr>
          <p:nvPr/>
        </p:nvSpPr>
        <p:spPr bwMode="auto">
          <a:xfrm>
            <a:off x="395288" y="6025634"/>
            <a:ext cx="820916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sz="1600" b="1" dirty="0"/>
              <a:t>Mayské kodexy</a:t>
            </a:r>
            <a:r>
              <a:rPr lang="cs-CZ" sz="1600" dirty="0"/>
              <a:t> – madridský a drážďanský – popsané hieroglyfickým písmem, skládaly se jako leporelo, zůstaly jen 4 zlomky.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395288" y="692696"/>
            <a:ext cx="1479550" cy="287338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13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569161651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3048000"/>
                <a:gridCol w="3048000"/>
                <a:gridCol w="30480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Na obrázku je typická mayská</a:t>
                      </a:r>
                      <a:r>
                        <a:rPr lang="cs-CZ" sz="2400" baseline="0" dirty="0" smtClean="0"/>
                        <a:t> pyramida. K čemu nesloužila?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Náboženská stavba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Sídlo panovníka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Rozhledna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Observatoř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Jaký typ písma používalo</a:t>
                      </a:r>
                      <a:r>
                        <a:rPr lang="cs-CZ" sz="2400" baseline="0" dirty="0" smtClean="0"/>
                        <a:t> staří</a:t>
                      </a:r>
                      <a:r>
                        <a:rPr lang="cs-CZ" sz="2400" dirty="0" smtClean="0"/>
                        <a:t> Mayové 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Hláskové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Znakové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Hieroglyfy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Neměli písmo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/>
                        <a:t>Předkolumbovské</a:t>
                      </a:r>
                      <a:r>
                        <a:rPr lang="cs-CZ" sz="2400" baseline="0" dirty="0" smtClean="0"/>
                        <a:t> civilizace sídlily v Americe. V které části sídlili Inkové?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Střední Amerika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Jižní Amerika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Severní Amerika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Afrika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247" y="2895600"/>
            <a:ext cx="2188869" cy="152400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bomb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6" action="ppaction://hlinksldjump">
              <a:snd r:embed="rId7" name="applaus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bg2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8" action="ppaction://hlinksldjump">
              <a:snd r:embed="rId7" name="applaus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6" action="ppaction://hlinksldjump">
              <a:snd r:embed="rId7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48" y="4799011"/>
            <a:ext cx="2191552" cy="1643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57" y="572618"/>
            <a:ext cx="1487656" cy="198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2665502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20102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86547957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3920328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838200"/>
            <a:ext cx="8435280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u="sng" dirty="0" smtClean="0">
                <a:solidFill>
                  <a:srgbClr val="FFFF00"/>
                </a:solidFill>
                <a:hlinkClick r:id="rId2"/>
              </a:rPr>
              <a:t>ca.wikipedia.org/wiki/Fitxer:Aztec_Sun_Stone_Replica_cropped.jpg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u="sng" dirty="0">
                <a:solidFill>
                  <a:srgbClr val="FFFF00"/>
                </a:solidFill>
              </a:rPr>
              <a:t>http://en.wikipedia.org/wiki/File:Olmec_Heartland_Overview_4.svg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upload.wikimedia.org/wikipedia/commons/f/fa/Mexico.Tab.OlmecHead.01.jpg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http://en.wikipedia.org/wiki/File:Las_Limas_Monument_1_(O_Cadena).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en.wikipedia.org/wiki/File:WLA_metmuseum_Olmec_Jadeite_Mask_3.jpg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</a:t>
            </a:r>
            <a:r>
              <a:rPr lang="cs-CZ" sz="1400" dirty="0">
                <a:solidFill>
                  <a:srgbClr val="FFFF00"/>
                </a:solidFill>
              </a:rPr>
              <a:t>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cs.wikipedia.org/wiki/Soubor:Palenque_Ruins.jpg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it.wikipedia.org/wiki/File:Mayamap.png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8: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en.wikipedia.org/wiki/File:Juego_de_pelota_chichen_itza.jpg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9: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cs.wikipedia.org/wiki/Soubor:Tikal_Temple1_2006_08_11.JPG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10: </a:t>
            </a:r>
            <a:r>
              <a:rPr lang="cs-CZ" sz="1400" dirty="0">
                <a:solidFill>
                  <a:srgbClr val="FFFF00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commons.wikimedia.org/wiki/File:Maya-Maske.jpg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11: </a:t>
            </a:r>
            <a:r>
              <a:rPr lang="cs-CZ" sz="1400" dirty="0">
                <a:solidFill>
                  <a:srgbClr val="FFFF00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1"/>
              </a:rPr>
              <a:t>en.wikipedia.org/wiki/File:Palenque_glyphs-edit1.jpg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12: </a:t>
            </a:r>
            <a:r>
              <a:rPr lang="cs-CZ" sz="1400" dirty="0">
                <a:solidFill>
                  <a:srgbClr val="FFFF00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2"/>
              </a:rPr>
              <a:t>commons.wikimedia.org/wiki/File:Bonampak_painting%2Bcontrast.jpg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13: </a:t>
            </a:r>
            <a:r>
              <a:rPr lang="cs-CZ" sz="1400" dirty="0">
                <a:solidFill>
                  <a:srgbClr val="FFFF00"/>
                </a:solidFill>
                <a:hlinkClick r:id="rId1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3"/>
              </a:rPr>
              <a:t>commons.wikimedia.org/wiki/File:Codex_Tro-Cortesianus.jpg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</a:t>
            </a:r>
            <a:r>
              <a:rPr lang="cs-CZ" sz="1400" dirty="0"/>
              <a:t>testu</a:t>
            </a:r>
            <a:r>
              <a:rPr lang="cs-CZ" sz="1400" dirty="0" smtClean="0"/>
              <a:t>: </a:t>
            </a: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a)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http://cs.wikipedia.org/wiki/Soubor:Tikal_Temple1_2006_08_11.JPG 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  <a:hlinkClick r:id="rId11"/>
              </a:rPr>
              <a:t>http://en.wikipedia.org/wiki/File:Palenque_glyphs-edit1.jpg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  <a:hlinkClick r:id="rId14"/>
              </a:rPr>
              <a:t>c</a:t>
            </a:r>
            <a:r>
              <a:rPr lang="cs-CZ" sz="1400" dirty="0" smtClean="0">
                <a:solidFill>
                  <a:srgbClr val="FFFF00"/>
                </a:solidFill>
                <a:hlinkClick r:id="rId14"/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http://it.wikipedia.org/wiki/File:Mayamap.png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1527048" lvl="5" indent="0">
              <a:buNone/>
            </a:pPr>
            <a:endParaRPr lang="cs-CZ" sz="6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2455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98704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915</TotalTime>
  <Words>605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Prezentace aplikace PowerPoint</vt:lpstr>
      <vt:lpstr>Před Kolumbem  do Latinské Ameriky   </vt:lpstr>
      <vt:lpstr>Předkolumbovská literatura Latinské Ameriky</vt:lpstr>
      <vt:lpstr>Předkolumbovská literatura Latinské Ameriky</vt:lpstr>
      <vt:lpstr>Předkolumbovská literatura Latinské Ameriky</vt:lpstr>
      <vt:lpstr>Mayská kultura</vt:lpstr>
      <vt:lpstr>Mayská kultura</vt:lpstr>
      <vt:lpstr>Mayská kultura</vt:lpstr>
      <vt:lpstr>Mayská kultura</vt:lpstr>
      <vt:lpstr>Mayská kultura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Company>SOŠ a SOU Luhačovice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Výslovnost a transkripce</dc:title>
  <dc:creator>Miličková</dc:creator>
  <cp:lastModifiedBy>NB</cp:lastModifiedBy>
  <cp:revision>34</cp:revision>
  <dcterms:created xsi:type="dcterms:W3CDTF">2007-10-16T07:50:30Z</dcterms:created>
  <dcterms:modified xsi:type="dcterms:W3CDTF">2013-06-02T13:35:25Z</dcterms:modified>
</cp:coreProperties>
</file>