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9" r:id="rId12"/>
    <p:sldId id="270" r:id="rId13"/>
    <p:sldId id="271" r:id="rId14"/>
    <p:sldId id="272" r:id="rId15"/>
    <p:sldId id="273" r:id="rId16"/>
    <p:sldId id="274" r:id="rId1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112" autoAdjust="0"/>
    <p:restoredTop sz="94660"/>
  </p:normalViewPr>
  <p:slideViewPr>
    <p:cSldViewPr>
      <p:cViewPr varScale="1">
        <p:scale>
          <a:sx n="87" d="100"/>
          <a:sy n="87" d="100"/>
        </p:scale>
        <p:origin x="-18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6C641-0B60-4C22-9876-11B5B09321F2}" type="datetimeFigureOut">
              <a:rPr lang="en-US"/>
              <a:pPr>
                <a:defRPr/>
              </a:pPr>
              <a:t>6/2/2013</a:t>
            </a:fld>
            <a:endParaRPr lang="en-US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DA6E1-AA06-4DA3-9EF1-F745ED52C6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4966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01106-5469-4C1A-ACD2-8BB3C61BE527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6CB85-E08C-4E62-B3EA-01DA63274FD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315031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878B-241A-4528-AE1E-CFF0A991A853}" type="datetimeFigureOut">
              <a:rPr lang="en-US"/>
              <a:pPr>
                <a:defRPr/>
              </a:pPr>
              <a:t>6/2/2013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D5AB2-70FE-4ED2-B10F-A9B73246B8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7382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B7C47-2CD9-450D-AE3E-0E8B5D0EBF09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33CC1-AA36-4AF9-B339-DB088EEEEB4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195670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6223F-1FF4-4888-BC91-7448FE0994FB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071AE-B0F4-4B8A-8137-FEA711D5155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373237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432A3-5902-4990-B543-EF3799D88C1E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EFEC1-D51E-4AE3-8A4A-5D009AC7BD7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631375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4DA64-F2B7-4386-8D32-3F26B02E9B3F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242D5-6361-4353-B6A7-6D475FB2DF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973935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BDA33-4827-4EDC-BF82-539925172E63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61F4C-C6F2-49A0-9903-5CB0AB4AEDB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765869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F8A05-711D-4029-9E75-FB3CFA9E988E}" type="datetimeFigureOut">
              <a:rPr lang="en-US"/>
              <a:pPr>
                <a:defRPr/>
              </a:pPr>
              <a:t>6/2/2013</a:t>
            </a:fld>
            <a:endParaRPr lang="en-US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01F21F-3A7B-4260-9BFD-2751D807759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793211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680F1-1CA2-47DF-801F-5D0C3677BF7B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0247E2-3A31-4748-B106-268E2DF3FC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229352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89D7D-2A55-4778-AD61-CB29E5A6FFC6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F876A-D420-4928-9269-C03DE2FBE0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430960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474380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52F694-91B2-45B3-AA62-F1725B52BFD9}" type="datetimeFigureOut">
              <a:rPr lang="en-US"/>
              <a:pPr>
                <a:defRPr/>
              </a:pPr>
              <a:t>6/2/2013</a:t>
            </a:fld>
            <a:endParaRPr lang="en-US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46C614-2848-4B58-8BC2-76D52010E22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03" r:id="rId2"/>
    <p:sldLayoutId id="2147483712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13" r:id="rId9"/>
    <p:sldLayoutId id="2147483709" r:id="rId10"/>
    <p:sldLayoutId id="2147483710" r:id="rId11"/>
    <p:sldLayoutId id="2147483714" r:id="rId12"/>
  </p:sldLayoutIdLst>
  <p:transition>
    <p:wipe dir="d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12.xml"/><Relationship Id="rId7" Type="http://schemas.openxmlformats.org/officeDocument/2006/relationships/audio" Target="../media/audio3.wav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6" Type="http://schemas.openxmlformats.org/officeDocument/2006/relationships/slide" Target="slide13.xml"/><Relationship Id="rId5" Type="http://schemas.openxmlformats.org/officeDocument/2006/relationships/audio" Target="../media/audio2.wav"/><Relationship Id="rId10" Type="http://schemas.openxmlformats.org/officeDocument/2006/relationships/image" Target="../media/image14.jpeg"/><Relationship Id="rId4" Type="http://schemas.openxmlformats.org/officeDocument/2006/relationships/audio" Target="../media/audio1.wav"/><Relationship Id="rId9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slide" Target="slide11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" Target="slide11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" Target="slide16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Greatwall-SA3.jpg" TargetMode="External"/><Relationship Id="rId3" Type="http://schemas.openxmlformats.org/officeDocument/2006/relationships/hyperlink" Target="http://en.wikipedia.org/wiki/Ancient_Greek" TargetMode="External"/><Relationship Id="rId7" Type="http://schemas.openxmlformats.org/officeDocument/2006/relationships/hyperlink" Target="http://en.wikipedia.org/wiki/File:Phoenician_alphabet.svg" TargetMode="External"/><Relationship Id="rId2" Type="http://schemas.openxmlformats.org/officeDocument/2006/relationships/hyperlink" Target="http://en.wikipedia.org/wiki/File:2007-05-10_Epidauros,_Greece_5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Trojan_War" TargetMode="External"/><Relationship Id="rId5" Type="http://schemas.openxmlformats.org/officeDocument/2006/relationships/hyperlink" Target="http://en.wikipedia.org/wiki/File:Homer_British_Museum.jpg" TargetMode="External"/><Relationship Id="rId4" Type="http://schemas.openxmlformats.org/officeDocument/2006/relationships/hyperlink" Target="http://en.wikipedia.org/wiki/Pergamon" TargetMode="External"/><Relationship Id="rId9" Type="http://schemas.openxmlformats.org/officeDocument/2006/relationships/hyperlink" Target="http://en.wikipedia.org/wiki/File:NAMA_Alphabet_grec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675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214689"/>
              </p:ext>
            </p:extLst>
          </p:nvPr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Starověké Řecko – Kultura a literatura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Zástupný symbol pro obsah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3" y="572321"/>
            <a:ext cx="4679950" cy="5899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7851648" cy="1828800"/>
          </a:xfrm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Kultura a literatura</a:t>
            </a:r>
            <a:endParaRPr lang="cs-CZ" dirty="0"/>
          </a:p>
        </p:txBody>
      </p:sp>
      <p:sp>
        <p:nvSpPr>
          <p:cNvPr id="512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/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4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2674938" cy="4433888"/>
          </a:xfrm>
        </p:spPr>
        <p:txBody>
          <a:bodyPr/>
          <a:lstStyle/>
          <a:p>
            <a:pPr eaLnBrk="1" hangingPunct="1"/>
            <a:r>
              <a:rPr lang="cs-CZ" sz="2000" b="1" smtClean="0"/>
              <a:t>Písmo</a:t>
            </a:r>
            <a:r>
              <a:rPr lang="cs-CZ" sz="2000" smtClean="0"/>
              <a:t>: </a:t>
            </a:r>
          </a:p>
          <a:p>
            <a:pPr eaLnBrk="1" hangingPunct="1"/>
            <a:r>
              <a:rPr lang="cs-CZ" sz="2000" smtClean="0"/>
              <a:t>převzatá abeceda od Féničanů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Řekové přidali samohlásky.</a:t>
            </a:r>
          </a:p>
          <a:p>
            <a:pPr eaLnBrk="1" hangingPunct="1"/>
            <a:endParaRPr lang="cs-CZ" sz="2000" smtClean="0"/>
          </a:p>
        </p:txBody>
      </p:sp>
      <p:sp>
        <p:nvSpPr>
          <p:cNvPr id="6148" name="Obdélník 10"/>
          <p:cNvSpPr>
            <a:spLocks noChangeArrowheads="1"/>
          </p:cNvSpPr>
          <p:nvPr/>
        </p:nvSpPr>
        <p:spPr bwMode="auto">
          <a:xfrm>
            <a:off x="5508625" y="6237288"/>
            <a:ext cx="34210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Srovnání fénické a řecké abecedy</a:t>
            </a:r>
          </a:p>
        </p:txBody>
      </p:sp>
      <p:pic>
        <p:nvPicPr>
          <p:cNvPr id="6149" name="Zástupný symbol pro obsah 12" descr="Obrázek25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775" y="2060575"/>
            <a:ext cx="6132513" cy="4017963"/>
          </a:xfrm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76256" y="126876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4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2674938" cy="4433888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Brzy bylo písmo využíváno: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r>
              <a:rPr lang="cs-CZ" sz="2000" smtClean="0"/>
              <a:t>pro hospodářské účely a vědecké práce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r>
              <a:rPr lang="cs-CZ" sz="2000" smtClean="0"/>
              <a:t>zaznamenávání literární tvorby</a:t>
            </a:r>
          </a:p>
        </p:txBody>
      </p:sp>
      <p:pic>
        <p:nvPicPr>
          <p:cNvPr id="8196" name="Zástupný symbol pro obsah 7" descr="Obrázek6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775" y="1916113"/>
            <a:ext cx="5800725" cy="4016375"/>
          </a:xfrm>
        </p:spPr>
      </p:pic>
      <p:sp>
        <p:nvSpPr>
          <p:cNvPr id="8197" name="Obdélník 8"/>
          <p:cNvSpPr>
            <a:spLocks noChangeArrowheads="1"/>
          </p:cNvSpPr>
          <p:nvPr/>
        </p:nvSpPr>
        <p:spPr bwMode="auto">
          <a:xfrm>
            <a:off x="2627313" y="6021388"/>
            <a:ext cx="62293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Vzdělání a umění se brzy stalo součástí života – rozšířilo se i mezi řemeslníky, obchodníky, vojáky, úředníky…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948264" y="1340768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3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4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pic>
        <p:nvPicPr>
          <p:cNvPr id="9219" name="Zástupný symbol pro obsah 8" descr="Obrázek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196975"/>
            <a:ext cx="6713537" cy="5040313"/>
          </a:xfrm>
        </p:spPr>
      </p:pic>
      <p:sp>
        <p:nvSpPr>
          <p:cNvPr id="9220" name="Obdélník 10"/>
          <p:cNvSpPr>
            <a:spLocks noChangeArrowheads="1"/>
          </p:cNvSpPr>
          <p:nvPr/>
        </p:nvSpPr>
        <p:spPr bwMode="auto">
          <a:xfrm>
            <a:off x="6300788" y="630872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9221" name="Obdélník 11"/>
          <p:cNvSpPr>
            <a:spLocks noChangeArrowheads="1"/>
          </p:cNvSpPr>
          <p:nvPr/>
        </p:nvSpPr>
        <p:spPr bwMode="auto">
          <a:xfrm>
            <a:off x="611188" y="6257925"/>
            <a:ext cx="828198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>
                <a:latin typeface="Constantia" pitchFamily="18" charset="0"/>
              </a:rPr>
              <a:t>Řekové položili základy dramatu, dějepisectví, řečnictví a konali náboženské slavnosti spojené se sportovními </a:t>
            </a:r>
            <a:r>
              <a:rPr lang="cs-CZ" dirty="0" smtClean="0">
                <a:latin typeface="Constantia" pitchFamily="18" charset="0"/>
              </a:rPr>
              <a:t>hrami.</a:t>
            </a:r>
            <a:endParaRPr lang="cs-CZ" dirty="0">
              <a:latin typeface="Constantia" pitchFamily="18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948264" y="5661248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4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4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pic>
        <p:nvPicPr>
          <p:cNvPr id="10243" name="Zástupný symbol pro obsah 12" descr="Obrázek1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341438"/>
            <a:ext cx="7273925" cy="5083175"/>
          </a:xfrm>
        </p:spPr>
      </p:pic>
      <p:sp>
        <p:nvSpPr>
          <p:cNvPr id="10244" name="Obdélník 8"/>
          <p:cNvSpPr>
            <a:spLocks noChangeArrowheads="1"/>
          </p:cNvSpPr>
          <p:nvPr/>
        </p:nvSpPr>
        <p:spPr bwMode="auto">
          <a:xfrm>
            <a:off x="611188" y="6488113"/>
            <a:ext cx="85328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Středisky kultury se stala města v Malé Asii – knihovna v městě Pergamos 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732240" y="836712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4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sp>
        <p:nvSpPr>
          <p:cNvPr id="1126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2890838" cy="4433888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b="1" smtClean="0"/>
              <a:t>Homér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 </a:t>
            </a:r>
          </a:p>
          <a:p>
            <a:pPr eaLnBrk="1" hangingPunct="1"/>
            <a:r>
              <a:rPr lang="cs-CZ" sz="2000" smtClean="0"/>
              <a:t>Hrdinské eposy 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Ilias a Odyssea tvoří základ evropské a světové literatury</a:t>
            </a:r>
          </a:p>
        </p:txBody>
      </p:sp>
      <p:sp>
        <p:nvSpPr>
          <p:cNvPr id="11269" name="Obdélník 8"/>
          <p:cNvSpPr>
            <a:spLocks noChangeArrowheads="1"/>
          </p:cNvSpPr>
          <p:nvPr/>
        </p:nvSpPr>
        <p:spPr bwMode="auto">
          <a:xfrm>
            <a:off x="611188" y="6488113"/>
            <a:ext cx="7848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>
                <a:latin typeface="Constantia" pitchFamily="18" charset="0"/>
              </a:rPr>
              <a:t>Homérova fiktivní podoba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997" y="1844824"/>
            <a:ext cx="3517551" cy="4433888"/>
          </a:xfrm>
        </p:spPr>
      </p:pic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3055938" y="6021288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6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4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pic>
        <p:nvPicPr>
          <p:cNvPr id="12291" name="Zástupný symbol pro obsah 7" descr="Obrázek2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268413"/>
            <a:ext cx="8001000" cy="5040312"/>
          </a:xfrm>
        </p:spPr>
      </p:pic>
      <p:sp>
        <p:nvSpPr>
          <p:cNvPr id="12292" name="Obdélník 8"/>
          <p:cNvSpPr>
            <a:spLocks noChangeArrowheads="1"/>
          </p:cNvSpPr>
          <p:nvPr/>
        </p:nvSpPr>
        <p:spPr bwMode="auto">
          <a:xfrm>
            <a:off x="611188" y="6488113"/>
            <a:ext cx="7848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>
                <a:latin typeface="Constantia" pitchFamily="18" charset="0"/>
              </a:rPr>
              <a:t>Homérovy eposy čerpají </a:t>
            </a:r>
            <a:r>
              <a:rPr lang="cs-CZ" dirty="0" smtClean="0">
                <a:latin typeface="Constantia" pitchFamily="18" charset="0"/>
              </a:rPr>
              <a:t>z </a:t>
            </a:r>
            <a:r>
              <a:rPr lang="cs-CZ" dirty="0">
                <a:latin typeface="Constantia" pitchFamily="18" charset="0"/>
              </a:rPr>
              <a:t>událostí kolem trojské války.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7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4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pic>
        <p:nvPicPr>
          <p:cNvPr id="13315" name="Zástupný symbol pro obsah 11" descr="Obrázek17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196975"/>
            <a:ext cx="7489825" cy="5173663"/>
          </a:xfrm>
        </p:spPr>
      </p:pic>
      <p:sp>
        <p:nvSpPr>
          <p:cNvPr id="13316" name="Obdélník 8"/>
          <p:cNvSpPr>
            <a:spLocks noChangeArrowheads="1"/>
          </p:cNvSpPr>
          <p:nvPr/>
        </p:nvSpPr>
        <p:spPr bwMode="auto">
          <a:xfrm>
            <a:off x="395288" y="6488113"/>
            <a:ext cx="80645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>
                <a:latin typeface="Constantia" pitchFamily="18" charset="0"/>
              </a:rPr>
              <a:t>Bohatství a tajemství zničené Tróje lákalo vědce, spisovatele i výtvarné umělce.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8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4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Kultura a literatura</a:t>
            </a:r>
          </a:p>
        </p:txBody>
      </p:sp>
      <p:sp>
        <p:nvSpPr>
          <p:cNvPr id="14339" name="Obdélník 8"/>
          <p:cNvSpPr>
            <a:spLocks noChangeArrowheads="1"/>
          </p:cNvSpPr>
          <p:nvPr/>
        </p:nvSpPr>
        <p:spPr bwMode="auto">
          <a:xfrm>
            <a:off x="395288" y="6488113"/>
            <a:ext cx="80645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dirty="0" smtClean="0">
                <a:latin typeface="Constantia" pitchFamily="18" charset="0"/>
              </a:rPr>
              <a:t>Troja  </a:t>
            </a:r>
            <a:r>
              <a:rPr lang="cs-CZ" dirty="0">
                <a:latin typeface="Constantia" pitchFamily="18" charset="0"/>
              </a:rPr>
              <a:t>byla nalezena v Malé Asii. P</a:t>
            </a:r>
            <a:r>
              <a:rPr lang="cs-CZ" dirty="0" smtClean="0">
                <a:latin typeface="Constantia" pitchFamily="18" charset="0"/>
              </a:rPr>
              <a:t>řesně </a:t>
            </a:r>
            <a:r>
              <a:rPr lang="cs-CZ" dirty="0">
                <a:latin typeface="Constantia" pitchFamily="18" charset="0"/>
              </a:rPr>
              <a:t>tam, kde ji umístil básník Homér. </a:t>
            </a:r>
          </a:p>
        </p:txBody>
      </p:sp>
      <p:pic>
        <p:nvPicPr>
          <p:cNvPr id="14340" name="Zástupný symbol pro obsah 17" descr="Obrázek3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1268413"/>
            <a:ext cx="7416800" cy="5097462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9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783095512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048000"/>
                <a:gridCol w="30480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Homér byl</a:t>
                      </a:r>
                      <a:r>
                        <a:rPr lang="cs-CZ" sz="2400" baseline="0" dirty="0" smtClean="0"/>
                        <a:t> prý antický pěvec, který ve svých eposech ztvárnil: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Řecko-perskou válku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Válku Athén</a:t>
                      </a:r>
                      <a:r>
                        <a:rPr lang="cs-CZ" baseline="0" dirty="0" smtClean="0"/>
                        <a:t> a Sparty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Trojskou válku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Punské</a:t>
                      </a:r>
                      <a:r>
                        <a:rPr lang="cs-CZ" b="0" baseline="0" dirty="0" smtClean="0"/>
                        <a:t> války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Od kterého národa pravděpodobně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Řekové převzali hláskové písmo</a:t>
                      </a:r>
                      <a:r>
                        <a:rPr lang="cs-CZ" sz="2400" baseline="0" dirty="0" smtClean="0"/>
                        <a:t> (</a:t>
                      </a:r>
                      <a:r>
                        <a:rPr lang="cs-CZ" sz="2400" baseline="0" smtClean="0"/>
                        <a:t>abecedu)?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Římané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Arabové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Peršané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Féničané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Řekové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prvně začali užívat písmo z důvodů: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hospodářských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vědeckých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uměleckých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náboženských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80" y="2895600"/>
            <a:ext cx="1697008" cy="152400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bomb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6" action="ppaction://hlinksldjump">
              <a:snd r:embed="rId7" name="applaus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8" action="ppaction://hlinksldjump">
              <a:snd r:embed="rId7" name="applaus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6" action="ppaction://hlinksldjump">
              <a:snd r:embed="rId7" name="applaus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505" y="858998"/>
            <a:ext cx="1378058" cy="173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99" y="4824400"/>
            <a:ext cx="1865370" cy="16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31650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5955606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8219099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2633583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  <a:hlinkClick r:id="rId2"/>
              </a:rPr>
              <a:t>http://en.wikipedia.org/wiki/File:2007-05-10_Epidauros,_</a:t>
            </a:r>
            <a:r>
              <a:rPr lang="cs-CZ" sz="1400" u="sng" dirty="0" smtClean="0">
                <a:solidFill>
                  <a:srgbClr val="FFFF00"/>
                </a:solidFill>
                <a:hlinkClick r:id="rId2"/>
              </a:rPr>
              <a:t>Greece_5.jpg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en.wikipedia.org/wiki/Ancient_Greek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http://en.wikipedia.org/wiki/Greek_literature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http://en.wikipedia.org/wiki/Greek_literature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en.wikipedia.org/wiki/Pergamon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en.wikipedia.org/wiki/File:Homer_British_Museum.jpg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http://en.wikipedia.org/wiki/Trojan_War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en.wikipedia.org/wiki/Trojan_War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http://en.wikipedia.org/wiki/Trojan_War</a:t>
            </a:r>
            <a:endParaRPr lang="cs-CZ" sz="1400" dirty="0">
              <a:solidFill>
                <a:srgbClr val="FFFF00"/>
              </a:solidFill>
            </a:endParaRPr>
          </a:p>
          <a:p>
            <a:pPr marL="0" indent="0" eaLnBrk="1" hangingPunct="1">
              <a:buNone/>
            </a:pP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http://en.wikipedia.org/wiki/File:Homer_British_Museum.jpg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en.wikipedia.org/wiki/File:Phoenician_alphabet.svg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8"/>
              </a:rPr>
              <a:t>c)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en.wikipedia.org/wiki/File:NAMA_Alphabet_grec.jpg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6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8093218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131518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178</TotalTime>
  <Words>448</Words>
  <Application>Microsoft Office PowerPoint</Application>
  <PresentationFormat>Předvádění na obrazovce (4:3)</PresentationFormat>
  <Paragraphs>109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Flow</vt:lpstr>
      <vt:lpstr>Prezentace aplikace PowerPoint</vt:lpstr>
      <vt:lpstr>Kultura a literatura</vt:lpstr>
      <vt:lpstr>Kultura a literatura</vt:lpstr>
      <vt:lpstr>Kultura a literatura</vt:lpstr>
      <vt:lpstr>Kultura a literatura</vt:lpstr>
      <vt:lpstr>Kultura a literatura</vt:lpstr>
      <vt:lpstr>Kultura a literatura</vt:lpstr>
      <vt:lpstr>Kultura a literatura</vt:lpstr>
      <vt:lpstr>Kultura a literatura</vt:lpstr>
      <vt:lpstr>Kultura a literatura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Náboženství a literatura</dc:title>
  <dc:creator>Miličková</dc:creator>
  <cp:lastModifiedBy>Milickova</cp:lastModifiedBy>
  <cp:revision>21</cp:revision>
  <dcterms:created xsi:type="dcterms:W3CDTF">2011-03-19T13:02:46Z</dcterms:created>
  <dcterms:modified xsi:type="dcterms:W3CDTF">2013-06-02T21:27:00Z</dcterms:modified>
</cp:coreProperties>
</file>