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90" r:id="rId2"/>
    <p:sldId id="289" r:id="rId3"/>
    <p:sldId id="287" r:id="rId4"/>
    <p:sldId id="288" r:id="rId5"/>
    <p:sldId id="259" r:id="rId6"/>
    <p:sldId id="260" r:id="rId7"/>
    <p:sldId id="261" r:id="rId8"/>
    <p:sldId id="267" r:id="rId9"/>
    <p:sldId id="268" r:id="rId10"/>
    <p:sldId id="269" r:id="rId11"/>
    <p:sldId id="264" r:id="rId12"/>
    <p:sldId id="291" r:id="rId13"/>
    <p:sldId id="292" r:id="rId14"/>
    <p:sldId id="293" r:id="rId15"/>
    <p:sldId id="294" r:id="rId16"/>
    <p:sldId id="295" r:id="rId17"/>
    <p:sldId id="296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6AB7"/>
    <a:srgbClr val="006699"/>
    <a:srgbClr val="2B2575"/>
    <a:srgbClr val="003366"/>
    <a:srgbClr val="336699"/>
    <a:srgbClr val="666699"/>
    <a:srgbClr val="333399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A419D0-CFE3-45FE-9F04-2BAD939D55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2697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FB9CB-82D8-4D22-A923-BCFD75BB19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59489"/>
      </p:ext>
    </p:extLst>
  </p:cSld>
  <p:clrMapOvr>
    <a:masterClrMapping/>
  </p:clrMapOvr>
  <p:transition spd="med">
    <p:blind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0F162-4FC5-4BF0-90EA-3C043B10F0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5714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blind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3D993-19FA-4F4A-A6BF-8CAE9A0987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353806"/>
      </p:ext>
    </p:extLst>
  </p:cSld>
  <p:clrMapOvr>
    <a:masterClrMapping/>
  </p:clrMapOvr>
  <p:transition spd="med">
    <p:blind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74D19-A854-418C-9DEC-B4660686B8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543792"/>
      </p:ext>
    </p:extLst>
  </p:cSld>
  <p:clrMapOvr>
    <a:masterClrMapping/>
  </p:clrMapOvr>
  <p:transition spd="med">
    <p:blind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9BBC4F-D20C-4F7F-9F92-6B0B001521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7874532"/>
      </p:ext>
    </p:extLst>
  </p:cSld>
  <p:clrMapOvr>
    <a:masterClrMapping/>
  </p:clrMapOvr>
  <p:transition spd="med">
    <p:blind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47A6FE-1C1D-4E5A-80CC-EC95379ECC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062426"/>
      </p:ext>
    </p:extLst>
  </p:cSld>
  <p:clrMapOvr>
    <a:masterClrMapping/>
  </p:clrMapOvr>
  <p:transition spd="med">
    <p:blind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2A7ECC-A2EE-460D-895E-DF6405A668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043667"/>
      </p:ext>
    </p:extLst>
  </p:cSld>
  <p:clrMapOvr>
    <a:masterClrMapping/>
  </p:clrMapOvr>
  <p:transition spd="med">
    <p:blind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815BE5-62AA-456F-95E1-94A545604D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78810"/>
      </p:ext>
    </p:extLst>
  </p:cSld>
  <p:clrMapOvr>
    <a:masterClrMapping/>
  </p:clrMapOvr>
  <p:transition spd="med">
    <p:blind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725AB2-A33B-417A-B3B9-4CEDDA6281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867986"/>
      </p:ext>
    </p:extLst>
  </p:cSld>
  <p:clrMapOvr>
    <a:masterClrMapping/>
  </p:clrMapOvr>
  <p:transition spd="med">
    <p:blind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E1724-1FFA-47D1-AB0D-713327E26E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516694"/>
      </p:ext>
    </p:extLst>
  </p:cSld>
  <p:clrMapOvr>
    <a:masterClrMapping/>
  </p:clrMapOvr>
  <p:transition spd="med">
    <p:blinds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192FFD-3F75-45BC-A55D-EA2A53B35E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953491"/>
      </p:ext>
    </p:extLst>
  </p:cSld>
  <p:clrMapOvr>
    <a:masterClrMapping/>
  </p:clrMapOvr>
  <p:transition spd="med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2410EA7E-4D45-4943-A2FB-525E4CF9E7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694" r:id="rId2"/>
    <p:sldLayoutId id="2147483703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4" r:id="rId9"/>
    <p:sldLayoutId id="2147483700" r:id="rId10"/>
    <p:sldLayoutId id="2147483701" r:id="rId11"/>
    <p:sldLayoutId id="2147483705" r:id="rId12"/>
  </p:sldLayoutIdLst>
  <p:transition/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slide" Target="slide13.xml"/><Relationship Id="rId7" Type="http://schemas.openxmlformats.org/officeDocument/2006/relationships/audio" Target="../media/audio3.wav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2.wav"/><Relationship Id="rId5" Type="http://schemas.openxmlformats.org/officeDocument/2006/relationships/slide" Target="slide14.xml"/><Relationship Id="rId10" Type="http://schemas.openxmlformats.org/officeDocument/2006/relationships/image" Target="../media/image15.jpg"/><Relationship Id="rId4" Type="http://schemas.openxmlformats.org/officeDocument/2006/relationships/audio" Target="../media/audio1.wav"/><Relationship Id="rId9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slide" Target="slide12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slide" Target="slide12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slide" Target="slide17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Euripides_Pio-Clementino_Inv302.jpg" TargetMode="External"/><Relationship Id="rId3" Type="http://schemas.openxmlformats.org/officeDocument/2006/relationships/hyperlink" Target="http://en.wikipedia.org/wiki/File:TragicComicMasksHadriansVillamosaic.jpg" TargetMode="External"/><Relationship Id="rId7" Type="http://schemas.openxmlformats.org/officeDocument/2006/relationships/hyperlink" Target="http://en.wikipedia.org/wiki/File:Sophocles_pushkin.jpg" TargetMode="External"/><Relationship Id="rId2" Type="http://schemas.openxmlformats.org/officeDocument/2006/relationships/hyperlink" Target="http://en.wikipedia.org/wiki/File:GriechTheater2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Aischylos_B%C3%BCste.jpg" TargetMode="External"/><Relationship Id="rId5" Type="http://schemas.openxmlformats.org/officeDocument/2006/relationships/hyperlink" Target="http://en.wikipedia.org/wiki/Aischylos" TargetMode="External"/><Relationship Id="rId10" Type="http://schemas.openxmlformats.org/officeDocument/2006/relationships/hyperlink" Target="http://en.wikipedia.org/wiki/File:Greatwall-SA3.jpg" TargetMode="External"/><Relationship Id="rId4" Type="http://schemas.openxmlformats.org/officeDocument/2006/relationships/hyperlink" Target="http://en.wikipedia.org/wiki/Aristotele" TargetMode="External"/><Relationship Id="rId9" Type="http://schemas.openxmlformats.org/officeDocument/2006/relationships/hyperlink" Target="http://en.wikipedia.org/wiki/Aristophanes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9" name="Picture 5" descr="LOGO_obdeln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1770" name="Group 26"/>
          <p:cNvGraphicFramePr>
            <a:graphicFrameLocks noGrp="1"/>
          </p:cNvGraphicFramePr>
          <p:nvPr/>
        </p:nvGraphicFramePr>
        <p:xfrm>
          <a:off x="971550" y="1989138"/>
          <a:ext cx="7345363" cy="220440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Mgr. Gertruda Miličková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Řecké divadlo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Nejstarší civilizace, kořeny evropské civilizace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533400" y="1371600"/>
            <a:ext cx="7851648" cy="685800"/>
          </a:xfrm>
          <a:ln>
            <a:miter lim="800000"/>
            <a:headEnd/>
            <a:tailEnd/>
          </a:ln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Řecké divadlo</a:t>
            </a:r>
            <a:endParaRPr lang="cs-CZ" dirty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147" name="Podnadpis 6"/>
          <p:cNvSpPr>
            <a:spLocks noGrp="1"/>
          </p:cNvSpPr>
          <p:nvPr>
            <p:ph type="subTitle" idx="1"/>
          </p:nvPr>
        </p:nvSpPr>
        <p:spPr>
          <a:xfrm>
            <a:off x="609600" y="2057400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dirty="0" smtClean="0"/>
              <a:t>6. ročník ZŠ</a:t>
            </a:r>
          </a:p>
        </p:txBody>
      </p:sp>
      <p:pic>
        <p:nvPicPr>
          <p:cNvPr id="6148" name="Picture 9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054" y="3124200"/>
            <a:ext cx="8324936" cy="2590800"/>
          </a:xfrm>
          <a:noFill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Divadlo</a:t>
            </a:r>
          </a:p>
        </p:txBody>
      </p:sp>
      <p:sp>
        <p:nvSpPr>
          <p:cNvPr id="7171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4040188" cy="658813"/>
          </a:xfrm>
        </p:spPr>
        <p:txBody>
          <a:bodyPr/>
          <a:lstStyle/>
          <a:p>
            <a:pPr eaLnBrk="1" hangingPunct="1"/>
            <a:r>
              <a:rPr lang="cs-CZ" smtClean="0"/>
              <a:t>Posvátné umění</a:t>
            </a:r>
          </a:p>
        </p:txBody>
      </p:sp>
      <p:sp>
        <p:nvSpPr>
          <p:cNvPr id="7172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645025" y="1860550"/>
            <a:ext cx="4041775" cy="65405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3" name="Zástupný symbol pro obsah 6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6513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4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6513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7175" name="Picture 5" descr="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981200"/>
            <a:ext cx="80660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934200" y="1371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2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Divadlo</a:t>
            </a:r>
          </a:p>
        </p:txBody>
      </p:sp>
      <p:sp>
        <p:nvSpPr>
          <p:cNvPr id="8195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4040188" cy="658813"/>
          </a:xfrm>
        </p:spPr>
        <p:txBody>
          <a:bodyPr/>
          <a:lstStyle/>
          <a:p>
            <a:pPr eaLnBrk="1" hangingPunct="1"/>
            <a:r>
              <a:rPr lang="cs-CZ" smtClean="0"/>
              <a:t>Stavby amfiteatrů</a:t>
            </a:r>
          </a:p>
        </p:txBody>
      </p:sp>
      <p:sp>
        <p:nvSpPr>
          <p:cNvPr id="8196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645025" y="1860550"/>
            <a:ext cx="4041775" cy="65405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8198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6513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819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28800" y="1752600"/>
            <a:ext cx="6781800" cy="4950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7086600" y="12954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3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5" descr="1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457200" y="3048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4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Aristotelova Poetika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381000" y="228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5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7" descr="1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7010400" y="3048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6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7" descr="Aischylos (525 - 456 př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81000" y="457200"/>
            <a:ext cx="4387850" cy="5334000"/>
          </a:xfrm>
          <a:noFill/>
        </p:spPr>
      </p:pic>
      <p:sp>
        <p:nvSpPr>
          <p:cNvPr id="12291" name="Rectangle 8"/>
          <p:cNvSpPr>
            <a:spLocks noChangeArrowheads="1"/>
          </p:cNvSpPr>
          <p:nvPr/>
        </p:nvSpPr>
        <p:spPr bwMode="auto">
          <a:xfrm>
            <a:off x="1524000" y="5943600"/>
            <a:ext cx="321468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cs-CZ" sz="1600" b="1">
                <a:solidFill>
                  <a:srgbClr val="FFFF00"/>
                </a:solidFill>
              </a:rPr>
              <a:t>AISCHYLOS </a:t>
            </a:r>
            <a:r>
              <a:rPr lang="cs-CZ" sz="1600">
                <a:solidFill>
                  <a:srgbClr val="FFFF00"/>
                </a:solidFill>
              </a:rPr>
              <a:t>( 525 - 456 př. n. l.) </a:t>
            </a:r>
          </a:p>
        </p:txBody>
      </p:sp>
      <p:sp>
        <p:nvSpPr>
          <p:cNvPr id="12292" name="Rectangle 9"/>
          <p:cNvSpPr>
            <a:spLocks noChangeArrowheads="1"/>
          </p:cNvSpPr>
          <p:nvPr/>
        </p:nvSpPr>
        <p:spPr bwMode="auto">
          <a:xfrm>
            <a:off x="4867275" y="655638"/>
            <a:ext cx="4276725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r>
              <a:rPr lang="cs-CZ" sz="1600">
                <a:solidFill>
                  <a:srgbClr val="FFFF00"/>
                </a:solidFill>
              </a:rPr>
              <a:t>V tragédii </a:t>
            </a:r>
            <a:r>
              <a:rPr lang="cs-CZ" sz="1600" i="1">
                <a:solidFill>
                  <a:srgbClr val="FFFF00"/>
                </a:solidFill>
              </a:rPr>
              <a:t>ORESTEIA </a:t>
            </a:r>
            <a:r>
              <a:rPr lang="cs-CZ" sz="1600">
                <a:solidFill>
                  <a:srgbClr val="FFFF00"/>
                </a:solidFill>
              </a:rPr>
              <a:t>Aischylos s velkou dávkou hrdosti naznačuje, že nová doba na zastaralé zvyky přináší lék. Krevní msta</a:t>
            </a:r>
            <a:r>
              <a:rPr lang="cs-CZ" sz="1600" i="1">
                <a:solidFill>
                  <a:srgbClr val="FFFF00"/>
                </a:solidFill>
              </a:rPr>
              <a:t>, </a:t>
            </a:r>
            <a:r>
              <a:rPr lang="cs-CZ" sz="1600">
                <a:solidFill>
                  <a:srgbClr val="FFFF00"/>
                </a:solidFill>
              </a:rPr>
              <a:t>vycházející z prastarého principu "oko za oko, zub za zub", do níž se zapletou znesvářené božské síly, může být zastavena jen moderně pojatou spravedlností: bohové si na pomoc přizvou soudní sbor:</a:t>
            </a:r>
          </a:p>
        </p:txBody>
      </p:sp>
      <p:sp>
        <p:nvSpPr>
          <p:cNvPr id="12293" name="Rectangle 10"/>
          <p:cNvSpPr>
            <a:spLocks noChangeArrowheads="1"/>
          </p:cNvSpPr>
          <p:nvPr/>
        </p:nvSpPr>
        <p:spPr bwMode="auto">
          <a:xfrm>
            <a:off x="4684817" y="3270568"/>
            <a:ext cx="4224233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r"/>
            <a:r>
              <a:rPr lang="cs-CZ" dirty="0"/>
              <a:t> </a:t>
            </a:r>
            <a:r>
              <a:rPr lang="cs-CZ" i="1" dirty="0" smtClean="0">
                <a:solidFill>
                  <a:schemeClr val="accent1"/>
                </a:solidFill>
              </a:rPr>
              <a:t>......</a:t>
            </a:r>
            <a:r>
              <a:rPr lang="cs-CZ" i="1" dirty="0" smtClean="0">
                <a:solidFill>
                  <a:schemeClr val="bg1"/>
                </a:solidFill>
              </a:rPr>
              <a:t>...neb </a:t>
            </a:r>
            <a:r>
              <a:rPr lang="cs-CZ" i="1" dirty="0">
                <a:solidFill>
                  <a:schemeClr val="bg1"/>
                </a:solidFill>
              </a:rPr>
              <a:t>je-li někdo z rodu zavražděn,</a:t>
            </a:r>
            <a:endParaRPr lang="cs-CZ" dirty="0">
              <a:solidFill>
                <a:schemeClr val="bg1"/>
              </a:solidFill>
            </a:endParaRPr>
          </a:p>
          <a:p>
            <a:pPr algn="r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i="1" dirty="0">
                <a:solidFill>
                  <a:schemeClr val="bg1"/>
                </a:solidFill>
              </a:rPr>
              <a:t>a není pomstěn, tajný, skrytý šíp</a:t>
            </a:r>
            <a:endParaRPr lang="cs-CZ" dirty="0">
              <a:solidFill>
                <a:schemeClr val="bg1"/>
              </a:solidFill>
            </a:endParaRPr>
          </a:p>
          <a:p>
            <a:pPr algn="r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i="1" dirty="0">
                <a:solidFill>
                  <a:schemeClr val="bg1"/>
                </a:solidFill>
              </a:rPr>
              <a:t>tam z podsvětí, a k tomu šílenství</a:t>
            </a:r>
            <a:endParaRPr lang="cs-CZ" dirty="0">
              <a:solidFill>
                <a:schemeClr val="bg1"/>
              </a:solidFill>
            </a:endParaRPr>
          </a:p>
          <a:p>
            <a:pPr algn="r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i="1" dirty="0">
                <a:solidFill>
                  <a:schemeClr val="bg1"/>
                </a:solidFill>
              </a:rPr>
              <a:t>a strach a hrůza planá za nocí</a:t>
            </a:r>
            <a:endParaRPr lang="cs-CZ" dirty="0">
              <a:solidFill>
                <a:schemeClr val="bg1"/>
              </a:solidFill>
            </a:endParaRPr>
          </a:p>
          <a:p>
            <a:pPr algn="r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i="1" dirty="0">
                <a:solidFill>
                  <a:schemeClr val="bg1"/>
                </a:solidFill>
              </a:rPr>
              <a:t>štve viníka a děsí!</a:t>
            </a: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7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5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851881"/>
            <a:ext cx="3570288" cy="4849438"/>
          </a:xfrm>
          <a:noFill/>
        </p:spPr>
      </p:pic>
      <p:sp>
        <p:nvSpPr>
          <p:cNvPr id="13315" name="Rectangle 6"/>
          <p:cNvSpPr>
            <a:spLocks noChangeArrowheads="1"/>
          </p:cNvSpPr>
          <p:nvPr/>
        </p:nvSpPr>
        <p:spPr bwMode="auto">
          <a:xfrm>
            <a:off x="838200" y="6248400"/>
            <a:ext cx="33734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cs-CZ" sz="1600" b="1">
                <a:solidFill>
                  <a:srgbClr val="FFFF00"/>
                </a:solidFill>
              </a:rPr>
              <a:t>SOFOKLÉS </a:t>
            </a:r>
            <a:r>
              <a:rPr lang="cs-CZ" sz="1600">
                <a:solidFill>
                  <a:srgbClr val="FFFF00"/>
                </a:solidFill>
              </a:rPr>
              <a:t>(497/6 - 406/5 př. n. l.)</a:t>
            </a:r>
          </a:p>
        </p:txBody>
      </p:sp>
      <p:sp>
        <p:nvSpPr>
          <p:cNvPr id="13316" name="Rectangle 7"/>
          <p:cNvSpPr>
            <a:spLocks noChangeArrowheads="1"/>
          </p:cNvSpPr>
          <p:nvPr/>
        </p:nvSpPr>
        <p:spPr bwMode="auto">
          <a:xfrm>
            <a:off x="4419600" y="1182688"/>
            <a:ext cx="4724400" cy="449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600" dirty="0">
                <a:solidFill>
                  <a:schemeClr val="bg1"/>
                </a:solidFill>
              </a:rPr>
              <a:t>Titulní hrdinka tragédie </a:t>
            </a:r>
            <a:r>
              <a:rPr lang="cs-CZ" sz="1600" b="1" i="1" dirty="0" err="1">
                <a:solidFill>
                  <a:schemeClr val="bg1"/>
                </a:solidFill>
              </a:rPr>
              <a:t>Antigóna</a:t>
            </a:r>
            <a:r>
              <a:rPr lang="cs-CZ" sz="1600" dirty="0">
                <a:solidFill>
                  <a:schemeClr val="bg1"/>
                </a:solidFill>
              </a:rPr>
              <a:t> se rozhodne překročit zákaz a pohřbí symbolicky bratra – musí mu přece umožnit podle starých zvyků cestu do říše zemřelých. Činu nelituje, naopak se k němu hrdě přihlásí, přestože jí hrozí přísný trest:</a:t>
            </a:r>
          </a:p>
          <a:p>
            <a:pPr algn="ctr"/>
            <a:endParaRPr lang="cs-CZ" sz="1600" dirty="0">
              <a:solidFill>
                <a:schemeClr val="bg1"/>
              </a:solidFill>
            </a:endParaRPr>
          </a:p>
          <a:p>
            <a:pPr algn="ctr"/>
            <a:endParaRPr lang="cs-CZ" sz="1600" dirty="0">
              <a:solidFill>
                <a:schemeClr val="bg1"/>
              </a:solidFill>
            </a:endParaRPr>
          </a:p>
          <a:p>
            <a:pPr algn="ctr"/>
            <a:endParaRPr lang="cs-CZ" sz="1600" dirty="0">
              <a:solidFill>
                <a:schemeClr val="accent1"/>
              </a:solidFill>
            </a:endParaRPr>
          </a:p>
          <a:p>
            <a:pPr algn="ctr"/>
            <a:endParaRPr lang="cs-CZ" sz="1600" dirty="0">
              <a:solidFill>
                <a:schemeClr val="accent1"/>
              </a:solidFill>
            </a:endParaRPr>
          </a:p>
          <a:p>
            <a:pPr algn="ctr"/>
            <a:endParaRPr lang="cs-CZ" sz="1600" dirty="0">
              <a:solidFill>
                <a:schemeClr val="accent1"/>
              </a:solidFill>
            </a:endParaRPr>
          </a:p>
          <a:p>
            <a:pPr algn="ctr"/>
            <a:endParaRPr lang="cs-CZ" sz="1600" dirty="0">
              <a:solidFill>
                <a:schemeClr val="accent1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Já nepřipouštím, že by zákon, ten či ten,</a:t>
            </a:r>
            <a:endParaRPr lang="cs-CZ" sz="1600" dirty="0">
              <a:solidFill>
                <a:srgbClr val="FFFF00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vydaný tebou , člověkem, směl platit víc</a:t>
            </a:r>
            <a:endParaRPr lang="cs-CZ" sz="1600" dirty="0">
              <a:solidFill>
                <a:srgbClr val="FFFF00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než nepsaný a nevývratný věčný řád.</a:t>
            </a:r>
            <a:endParaRPr lang="cs-CZ" sz="1600" dirty="0">
              <a:solidFill>
                <a:srgbClr val="FFFF00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Jen to jsou totiž pro mne platné zákony</a:t>
            </a:r>
            <a:endParaRPr lang="cs-CZ" sz="1600" dirty="0">
              <a:solidFill>
                <a:srgbClr val="FFFF00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a ty se nezrodily včera nebo dnes -</a:t>
            </a:r>
            <a:endParaRPr lang="cs-CZ" sz="1600" dirty="0">
              <a:solidFill>
                <a:srgbClr val="FFFF00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jsou z hlubin času, do nichž nikdo nedozří.</a:t>
            </a:r>
            <a:endParaRPr lang="cs-CZ" sz="1600" dirty="0">
              <a:solidFill>
                <a:srgbClr val="FFFF00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Ty nikdy nepřestoupím pro strach z člověka.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4648200" y="6297612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8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5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990311"/>
            <a:ext cx="3549650" cy="4724978"/>
          </a:xfrm>
          <a:noFill/>
        </p:spPr>
      </p:pic>
      <p:sp>
        <p:nvSpPr>
          <p:cNvPr id="14339" name="Rectangle 6"/>
          <p:cNvSpPr>
            <a:spLocks noChangeArrowheads="1"/>
          </p:cNvSpPr>
          <p:nvPr/>
        </p:nvSpPr>
        <p:spPr bwMode="auto">
          <a:xfrm>
            <a:off x="838200" y="6324600"/>
            <a:ext cx="332581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cs-CZ" sz="1600" b="1">
                <a:solidFill>
                  <a:srgbClr val="FFFF00"/>
                </a:solidFill>
              </a:rPr>
              <a:t>EURÍPIDÉS </a:t>
            </a:r>
            <a:r>
              <a:rPr lang="cs-CZ" sz="1600">
                <a:solidFill>
                  <a:srgbClr val="FFFF00"/>
                </a:solidFill>
              </a:rPr>
              <a:t>(asi 485 - 406 př. n. l.)</a:t>
            </a:r>
          </a:p>
        </p:txBody>
      </p:sp>
      <p:sp>
        <p:nvSpPr>
          <p:cNvPr id="14340" name="Rectangle 7"/>
          <p:cNvSpPr>
            <a:spLocks noChangeArrowheads="1"/>
          </p:cNvSpPr>
          <p:nvPr/>
        </p:nvSpPr>
        <p:spPr bwMode="auto">
          <a:xfrm>
            <a:off x="4419600" y="1719263"/>
            <a:ext cx="4419600" cy="400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600" dirty="0">
                <a:solidFill>
                  <a:schemeClr val="bg1"/>
                </a:solidFill>
              </a:rPr>
              <a:t>Pomsta v tragédii </a:t>
            </a:r>
            <a:r>
              <a:rPr lang="cs-CZ" sz="1600" b="1" i="1" dirty="0">
                <a:solidFill>
                  <a:schemeClr val="bg1"/>
                </a:solidFill>
              </a:rPr>
              <a:t>Médea</a:t>
            </a:r>
            <a:r>
              <a:rPr lang="cs-CZ" sz="1600" dirty="0">
                <a:solidFill>
                  <a:schemeClr val="bg1"/>
                </a:solidFill>
              </a:rPr>
              <a:t> vyznívá zcela v řeckém duchu. </a:t>
            </a:r>
            <a:r>
              <a:rPr lang="cs-CZ" sz="1600" dirty="0" err="1">
                <a:solidFill>
                  <a:schemeClr val="bg1"/>
                </a:solidFill>
              </a:rPr>
              <a:t>Medea</a:t>
            </a:r>
            <a:r>
              <a:rPr lang="cs-CZ" sz="1600" dirty="0">
                <a:solidFill>
                  <a:schemeClr val="bg1"/>
                </a:solidFill>
              </a:rPr>
              <a:t> vraždí </a:t>
            </a:r>
            <a:r>
              <a:rPr lang="cs-CZ" sz="1600" dirty="0" err="1">
                <a:solidFill>
                  <a:schemeClr val="bg1"/>
                </a:solidFill>
              </a:rPr>
              <a:t>Iásonovu</a:t>
            </a:r>
            <a:r>
              <a:rPr lang="cs-CZ" sz="1600" dirty="0">
                <a:solidFill>
                  <a:schemeClr val="bg1"/>
                </a:solidFill>
              </a:rPr>
              <a:t> nevěstu, jejího otce a nakonec s bolestí v srdci rozhoduje také o smrti svých dětí:</a:t>
            </a:r>
          </a:p>
          <a:p>
            <a:pPr algn="ctr"/>
            <a:endParaRPr lang="cs-CZ" sz="1600" dirty="0">
              <a:solidFill>
                <a:schemeClr val="accent1"/>
              </a:solidFill>
            </a:endParaRPr>
          </a:p>
          <a:p>
            <a:pPr algn="ctr"/>
            <a:endParaRPr lang="cs-CZ" sz="1600" dirty="0">
              <a:solidFill>
                <a:srgbClr val="FFFF00"/>
              </a:solidFill>
            </a:endParaRPr>
          </a:p>
          <a:p>
            <a:pPr algn="ctr"/>
            <a:endParaRPr lang="cs-CZ" sz="1600" dirty="0">
              <a:solidFill>
                <a:srgbClr val="FFFF00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Ach, děti, děti, proč se na mne díváte</a:t>
            </a:r>
            <a:endParaRPr lang="cs-CZ" sz="1600" dirty="0">
              <a:solidFill>
                <a:srgbClr val="FFFF00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a usmíváte něžně, proč - ach, naposled?!</a:t>
            </a:r>
            <a:endParaRPr lang="cs-CZ" sz="1600" dirty="0">
              <a:solidFill>
                <a:srgbClr val="FFFF00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Ó, hrůza! Co mám činit? Prchla odvaha,</a:t>
            </a:r>
            <a:endParaRPr lang="cs-CZ" sz="1600" dirty="0">
              <a:solidFill>
                <a:srgbClr val="FFFF00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jak v jasné oči dětí svých jsem pohlédla.</a:t>
            </a:r>
            <a:endParaRPr lang="cs-CZ" sz="1600" dirty="0">
              <a:solidFill>
                <a:srgbClr val="FFFF00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Ó ne, já nemohu! - Pryč hrozné myšlenky!</a:t>
            </a:r>
            <a:endParaRPr lang="cs-CZ" sz="1600" dirty="0">
              <a:solidFill>
                <a:srgbClr val="FFFF00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Já odvedu své děti s sebou ze země.</a:t>
            </a:r>
            <a:endParaRPr lang="cs-CZ" sz="1600" dirty="0">
              <a:solidFill>
                <a:srgbClr val="FFFF00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Což musím sama sebe trestat dvojnásob,</a:t>
            </a:r>
            <a:endParaRPr lang="cs-CZ" sz="1600" dirty="0">
              <a:solidFill>
                <a:srgbClr val="FFFF00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bych zkázou dětí jejich otce ranila?</a:t>
            </a:r>
            <a:endParaRPr lang="cs-CZ" sz="1600" dirty="0">
              <a:solidFill>
                <a:srgbClr val="FFFF00"/>
              </a:solidFill>
            </a:endParaRPr>
          </a:p>
          <a:p>
            <a:pPr algn="ctr"/>
            <a:r>
              <a:rPr lang="cs-CZ" sz="1600" dirty="0">
                <a:solidFill>
                  <a:srgbClr val="FFFF00"/>
                </a:solidFill>
              </a:rPr>
              <a:t> </a:t>
            </a:r>
            <a:r>
              <a:rPr lang="cs-CZ" sz="1600" i="1" dirty="0">
                <a:solidFill>
                  <a:srgbClr val="FFFF00"/>
                </a:solidFill>
              </a:rPr>
              <a:t>Och nikdy, nikdy! ...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7086600" y="6324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9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1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63575" y="274638"/>
            <a:ext cx="7816850" cy="5851525"/>
          </a:xfrm>
          <a:noFill/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762000" y="6324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10</a:t>
            </a:r>
          </a:p>
        </p:txBody>
      </p:sp>
    </p:spTree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Zástupný symbol pro obsah 2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4183353494"/>
              </p:ext>
            </p:extLst>
          </p:nvPr>
        </p:nvGraphicFramePr>
        <p:xfrm>
          <a:off x="0" y="28433"/>
          <a:ext cx="9144000" cy="679013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048000"/>
                <a:gridCol w="2819400"/>
                <a:gridCol w="3276600"/>
              </a:tblGrid>
              <a:tr h="5223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TEST: Klikni na hvězdičku</a:t>
                      </a:r>
                      <a:r>
                        <a:rPr lang="cs-CZ" sz="1800" baseline="0" dirty="0" smtClean="0"/>
                        <a:t> u odpovědi</a:t>
                      </a:r>
                      <a:r>
                        <a:rPr lang="cs-CZ" sz="1800" dirty="0" smtClean="0"/>
                        <a:t>, kterou považuješ</a:t>
                      </a:r>
                      <a:r>
                        <a:rPr lang="cs-CZ" sz="1800" baseline="0" dirty="0" smtClean="0"/>
                        <a:t> za správnou.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/>
                        <a:t>K čemu sloužily</a:t>
                      </a:r>
                      <a:r>
                        <a:rPr lang="cs-CZ" sz="2400" baseline="0" dirty="0" smtClean="0"/>
                        <a:t> v řeckých dramatech herecké masky?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utajení podoby</a:t>
                      </a:r>
                      <a:r>
                        <a:rPr lang="cs-CZ" baseline="0" dirty="0" smtClean="0"/>
                        <a:t>  herců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znázornění charakterů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rozeznání mužských rolí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Z náboženských důvodů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/>
                        <a:t>Který autor nepatřil mezi tvůrce antické tragédie?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err="1" smtClean="0"/>
                        <a:t>Aischylos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Aristofanes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Sofokles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/>
                        <a:t>Euripidés</a:t>
                      </a:r>
                      <a:endParaRPr lang="cs-CZ" dirty="0" smtClean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Prvním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 teoretikem řeckého dramatu byl muž na fotografii. Kdo to byl?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Homér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/>
                        <a:t>Hesiódos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Aristoteles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Archimedes</a:t>
                      </a:r>
                      <a:endParaRPr lang="cs-CZ" b="1" dirty="0"/>
                    </a:p>
                  </a:txBody>
                  <a:tcPr marL="163082" marR="163082"/>
                </a:tc>
              </a:tr>
            </a:tbl>
          </a:graphicData>
        </a:graphic>
      </p:graphicFrame>
      <p:pic>
        <p:nvPicPr>
          <p:cNvPr id="34821" name="Obrázek 348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69" y="2736375"/>
            <a:ext cx="1436147" cy="1950685"/>
          </a:xfrm>
          <a:prstGeom prst="rect">
            <a:avLst/>
          </a:prstGeom>
        </p:spPr>
      </p:pic>
      <p:sp>
        <p:nvSpPr>
          <p:cNvPr id="34833" name="7cípá hvězda 34832">
            <a:hlinkClick r:id="rId3" action="ppaction://hlinksldjump">
              <a:snd r:embed="rId4" name="bomb.wav"/>
            </a:hlinkClick>
          </p:cNvPr>
          <p:cNvSpPr/>
          <p:nvPr/>
        </p:nvSpPr>
        <p:spPr>
          <a:xfrm>
            <a:off x="8698706" y="685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0" name="7cípá hvězda 49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710613" y="1143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>
            <a:hlinkClick r:id="rId3" action="ppaction://hlinksldjump">
              <a:snd r:embed="rId7" name="explode.wav"/>
            </a:hlinkClick>
          </p:cNvPr>
          <p:cNvSpPr/>
          <p:nvPr/>
        </p:nvSpPr>
        <p:spPr>
          <a:xfrm>
            <a:off x="8731618" y="1683536"/>
            <a:ext cx="304800" cy="3048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>
            <a:hlinkClick r:id="rId3" action="ppaction://hlinksldjump">
              <a:snd r:embed="rId7" name="explode.wav"/>
            </a:hlinkClick>
          </p:cNvPr>
          <p:cNvSpPr/>
          <p:nvPr/>
        </p:nvSpPr>
        <p:spPr>
          <a:xfrm>
            <a:off x="8710613" y="2252193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>
            <a:hlinkClick r:id="rId3" action="ppaction://hlinksldjump">
              <a:snd r:embed="rId7" name="explode.wav"/>
            </a:hlinkClick>
          </p:cNvPr>
          <p:cNvSpPr/>
          <p:nvPr/>
        </p:nvSpPr>
        <p:spPr>
          <a:xfrm>
            <a:off x="8740574" y="6442675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>
            <a:hlinkClick r:id="rId3" action="ppaction://hlinksldjump">
              <a:snd r:embed="rId7" name="explode.wav"/>
            </a:hlinkClick>
          </p:cNvPr>
          <p:cNvSpPr/>
          <p:nvPr/>
        </p:nvSpPr>
        <p:spPr>
          <a:xfrm>
            <a:off x="8740574" y="5334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>
            <a:hlinkClick r:id="rId3" action="ppaction://hlinksldjump">
              <a:snd r:embed="rId7" name="explode.wav"/>
            </a:hlinkClick>
          </p:cNvPr>
          <p:cNvSpPr/>
          <p:nvPr/>
        </p:nvSpPr>
        <p:spPr>
          <a:xfrm>
            <a:off x="8740574" y="48006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>
            <a:hlinkClick r:id="rId3" action="ppaction://hlinksldjump">
              <a:snd r:embed="rId7" name="explode.wav"/>
            </a:hlinkClick>
          </p:cNvPr>
          <p:cNvSpPr/>
          <p:nvPr/>
        </p:nvSpPr>
        <p:spPr>
          <a:xfrm>
            <a:off x="8743523" y="4267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>
            <a:hlinkClick r:id="rId8" action="ppaction://hlinksldjump">
              <a:snd r:embed="rId6" name="applause.wav"/>
            </a:hlinkClick>
          </p:cNvPr>
          <p:cNvSpPr/>
          <p:nvPr/>
        </p:nvSpPr>
        <p:spPr>
          <a:xfrm>
            <a:off x="8708197" y="5891749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>
            <a:hlinkClick r:id="rId3" action="ppaction://hlinksldjump">
              <a:snd r:embed="rId7" name="explode.wav"/>
            </a:hlinkClick>
          </p:cNvPr>
          <p:cNvSpPr/>
          <p:nvPr/>
        </p:nvSpPr>
        <p:spPr>
          <a:xfrm>
            <a:off x="8698706" y="2743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3" name="7cípá hvězda 62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731618" y="3316406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7cípá hvězda 63">
            <a:hlinkClick r:id="rId3" action="ppaction://hlinksldjump">
              <a:snd r:embed="rId7" name="explode.wav"/>
            </a:hlinkClick>
          </p:cNvPr>
          <p:cNvSpPr/>
          <p:nvPr/>
        </p:nvSpPr>
        <p:spPr>
          <a:xfrm>
            <a:off x="8754897" y="3733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3662" y="685800"/>
            <a:ext cx="1696763" cy="17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958" y="4800599"/>
            <a:ext cx="1453666" cy="194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007274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895600" cy="23282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Chybná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Výsledek tvého snažení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není nejlepší!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Přemýšlej znovu, nebo se zkus s někým poradit!!!</a:t>
            </a:r>
            <a:endParaRPr lang="cs-CZ" sz="2000" b="1" dirty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>
            <a:off x="3276600" y="1052736"/>
            <a:ext cx="5486400" cy="4114800"/>
          </a:xfrm>
          <a:scene3d>
            <a:camera prst="orthographicFront">
              <a:rot lat="0" lon="0" rev="20699999"/>
            </a:camera>
            <a:lightRig rig="threePt" dir="t"/>
          </a:scene3d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k otázkám!!!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95389711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819400" cy="33188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Správná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Můžeš pokračovat v dalších otázkách!!!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59856552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971800" cy="3318804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Konec testu!!!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Bylo to dobré, ale neuškodí, když se na látku ještě doma podíváš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473122" y="5402070"/>
            <a:ext cx="8534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Pamatuj si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:  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Paměť je jako medúza – vědomosti se rychle rozplynou!!!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Kliknutím na obrázek se rozloučíme.</a:t>
            </a:r>
            <a:endParaRPr lang="pt-BR" sz="20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8591933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62000" y="152400"/>
            <a:ext cx="7848600" cy="5334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Arial" charset="0"/>
              </a:rPr>
              <a:t>Použitá literatura a zdroje informací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179512" y="838200"/>
            <a:ext cx="8856984" cy="54864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Koucká, I.: Dějepis 6, Olomouc, </a:t>
            </a:r>
            <a:r>
              <a:rPr lang="cs-CZ" sz="1400" dirty="0" err="1" smtClean="0">
                <a:solidFill>
                  <a:srgbClr val="FFFF00"/>
                </a:solidFill>
              </a:rPr>
              <a:t>Prodos</a:t>
            </a:r>
            <a:r>
              <a:rPr lang="cs-CZ" sz="1400" dirty="0" smtClean="0">
                <a:solidFill>
                  <a:srgbClr val="FFFF00"/>
                </a:solidFill>
              </a:rPr>
              <a:t> 2002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Kolektiv autorů: Dějepis 6, Plzeň, Fraus 2007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Mandelová, H.: Opakování dějin pravěku a starověku, Olomouc, FIN 1995</a:t>
            </a:r>
          </a:p>
          <a:p>
            <a:pPr eaLnBrk="1" hangingPunct="1"/>
            <a:r>
              <a:rPr lang="cs-CZ" sz="1400" b="1" dirty="0" smtClean="0"/>
              <a:t>Použitý obrazový materiál: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1: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http://en.wikipedia.org/wiki/File:2007-05-10_Epidauros,_Greece_5.jpg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2: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 smtClean="0">
                <a:solidFill>
                  <a:srgbClr val="FFFF00"/>
                </a:solidFill>
              </a:rPr>
              <a:t>http</a:t>
            </a:r>
            <a:r>
              <a:rPr lang="cs-CZ" sz="1400" dirty="0">
                <a:solidFill>
                  <a:srgbClr val="FFFF00"/>
                </a:solidFill>
              </a:rPr>
              <a:t>://en.wikipedia.org/wiki/Theatre_of_ancient_Greece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3: </a:t>
            </a:r>
            <a:r>
              <a:rPr lang="cs-CZ" sz="1400" dirty="0" smtClean="0">
                <a:solidFill>
                  <a:srgbClr val="FFFF00"/>
                </a:solidFill>
                <a:hlinkClick r:id="rId2"/>
              </a:rPr>
              <a:t>http</a:t>
            </a:r>
            <a:r>
              <a:rPr lang="cs-CZ" sz="1400" dirty="0">
                <a:solidFill>
                  <a:srgbClr val="FFFF00"/>
                </a:solidFill>
                <a:hlinkClick r:id="rId2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2"/>
              </a:rPr>
              <a:t>en.wikipedia.org/wiki/File:GriechTheater2.PNG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4: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en.wikipedia.org/wiki/File:TragicComicMasksHadriansVillamosaic.jpg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5: Fotomontáž G. Miličková s </a:t>
            </a:r>
            <a:r>
              <a:rPr lang="cs-CZ" sz="1400" dirty="0">
                <a:solidFill>
                  <a:srgbClr val="FFFF00"/>
                </a:solidFill>
              </a:rPr>
              <a:t>použitím </a:t>
            </a:r>
            <a:r>
              <a:rPr lang="cs-CZ" sz="1400" dirty="0">
                <a:solidFill>
                  <a:srgbClr val="FFFF00"/>
                </a:solidFill>
                <a:hlinkClick r:id="rId4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4"/>
              </a:rPr>
              <a:t>en.wikipedia.org/wiki/Aristotele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6: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 smtClean="0">
                <a:solidFill>
                  <a:srgbClr val="FFFF00"/>
                </a:solidFill>
                <a:hlinkClick r:id="rId5"/>
              </a:rPr>
              <a:t>http</a:t>
            </a:r>
            <a:r>
              <a:rPr lang="cs-CZ" sz="1400" dirty="0">
                <a:solidFill>
                  <a:srgbClr val="FFFF00"/>
                </a:solidFill>
                <a:hlinkClick r:id="rId5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5"/>
              </a:rPr>
              <a:t>en.wikipedia.org/wiki/Aischylos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Obrázek č. 7: </a:t>
            </a:r>
            <a:r>
              <a:rPr lang="cs-CZ" sz="1400" dirty="0">
                <a:solidFill>
                  <a:srgbClr val="FFFF00"/>
                </a:solidFill>
                <a:hlinkClick r:id="rId6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6"/>
              </a:rPr>
              <a:t>cs.wikipedia.org/wiki/Soubor:Aischylos_B%C3%BCste.jpg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8: </a:t>
            </a:r>
            <a:r>
              <a:rPr lang="cs-CZ" sz="1400" dirty="0">
                <a:solidFill>
                  <a:srgbClr val="FFFF00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7"/>
              </a:rPr>
              <a:t>en.wikipedia.org/wiki/File:Sophocles_pushkin.jpg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</a:t>
            </a:r>
            <a:r>
              <a:rPr lang="cs-CZ" sz="1400" dirty="0">
                <a:solidFill>
                  <a:srgbClr val="FFFF00"/>
                </a:solidFill>
              </a:rPr>
              <a:t>č. </a:t>
            </a:r>
            <a:r>
              <a:rPr lang="cs-CZ" sz="1400" dirty="0" smtClean="0">
                <a:solidFill>
                  <a:srgbClr val="FFFF00"/>
                </a:solidFill>
              </a:rPr>
              <a:t>9: </a:t>
            </a:r>
            <a:r>
              <a:rPr lang="cs-CZ" sz="1400" dirty="0">
                <a:solidFill>
                  <a:srgbClr val="FFFF00"/>
                </a:solidFill>
                <a:hlinkClick r:id="rId8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8"/>
              </a:rPr>
              <a:t>en.wikipedia.org/wiki/File:Euripides_Pio-Clementino_Inv302.jpg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Obrázek č. </a:t>
            </a:r>
            <a:r>
              <a:rPr lang="cs-CZ" sz="1400" dirty="0" smtClean="0">
                <a:solidFill>
                  <a:srgbClr val="FFFF00"/>
                </a:solidFill>
              </a:rPr>
              <a:t>10: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9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9"/>
              </a:rPr>
              <a:t>en.wikipedia.org/wiki/Aristophanes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testu: 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a</a:t>
            </a:r>
            <a:r>
              <a:rPr lang="cs-CZ" sz="1400" dirty="0">
                <a:solidFill>
                  <a:srgbClr val="FFFF00"/>
                </a:solidFill>
              </a:rPr>
              <a:t>)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http://en.wikipedia.org/wiki/File:Mask_youngster_Louvre_S3044.jpg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b) </a:t>
            </a:r>
            <a:r>
              <a:rPr lang="cs-CZ" sz="1400" dirty="0">
                <a:solidFill>
                  <a:srgbClr val="FFFF00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7"/>
              </a:rPr>
              <a:t>en.wikipedia.org/wiki/File:Sophocles_pushkin.jpg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  <a:hlinkClick r:id="rId10"/>
              </a:rPr>
              <a:t>c) </a:t>
            </a:r>
            <a:r>
              <a:rPr lang="cs-CZ" sz="1400" dirty="0">
                <a:solidFill>
                  <a:srgbClr val="FFFF00"/>
                </a:solidFill>
                <a:hlinkClick r:id="rId9"/>
              </a:rPr>
              <a:t>http://en.wikipedia.org/wiki/Aristophanes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endParaRPr lang="cs-CZ" sz="6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odpovědích na  otázky</a:t>
            </a:r>
            <a:r>
              <a:rPr lang="cs-CZ" sz="1400" dirty="0" smtClean="0">
                <a:solidFill>
                  <a:srgbClr val="FFFF00"/>
                </a:solidFill>
              </a:rPr>
              <a:t>: © </a:t>
            </a:r>
            <a:r>
              <a:rPr lang="cs-CZ" sz="1400" u="sng" dirty="0">
                <a:solidFill>
                  <a:srgbClr val="FFFF00"/>
                </a:solidFill>
              </a:rPr>
              <a:t>Microsoft </a:t>
            </a:r>
            <a:r>
              <a:rPr lang="cs-CZ" sz="1400" u="sng" dirty="0" err="1">
                <a:solidFill>
                  <a:srgbClr val="FFFF00"/>
                </a:solidFill>
              </a:rPr>
              <a:t>Corporation</a:t>
            </a:r>
            <a:endParaRPr lang="cs-CZ" sz="14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5460009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testu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Hodně štěstí v učení: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4" name="Picture 4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3733800"/>
            <a:ext cx="206752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0595172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157</TotalTime>
  <Words>648</Words>
  <Application>Microsoft Office PowerPoint</Application>
  <PresentationFormat>Předvádění na obrazovce (4:3)</PresentationFormat>
  <Paragraphs>118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Prezentace aplikace PowerPoint</vt:lpstr>
      <vt:lpstr>   Řecké divadlo</vt:lpstr>
      <vt:lpstr>Divadlo</vt:lpstr>
      <vt:lpstr>Divadlo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Chybná odpověď!!!   Výsledek tvého snažení není nejlepší!</vt:lpstr>
      <vt:lpstr>Správná odpověď!!!   Můžeš pokračovat v dalších otázkách!!!</vt:lpstr>
      <vt:lpstr>Konec testu!!!     Bylo to dobré, ale neuškodí, když se na látku ještě doma podíváš</vt:lpstr>
      <vt:lpstr>Použitá literatura a zdroje informací</vt:lpstr>
      <vt:lpstr>Konec testu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Miličková</dc:creator>
  <cp:lastModifiedBy>Milickova</cp:lastModifiedBy>
  <cp:revision>26</cp:revision>
  <cp:lastPrinted>1601-01-01T00:00:00Z</cp:lastPrinted>
  <dcterms:created xsi:type="dcterms:W3CDTF">1601-01-01T00:00:00Z</dcterms:created>
  <dcterms:modified xsi:type="dcterms:W3CDTF">2013-06-03T18:40:58Z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