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sldIdLst>
    <p:sldId id="287" r:id="rId2"/>
    <p:sldId id="256" r:id="rId3"/>
    <p:sldId id="272" r:id="rId4"/>
    <p:sldId id="273" r:id="rId5"/>
    <p:sldId id="275" r:id="rId6"/>
    <p:sldId id="274" r:id="rId7"/>
    <p:sldId id="277" r:id="rId8"/>
    <p:sldId id="285" r:id="rId9"/>
    <p:sldId id="281" r:id="rId10"/>
    <p:sldId id="282" r:id="rId11"/>
    <p:sldId id="286" r:id="rId12"/>
    <p:sldId id="288" r:id="rId13"/>
    <p:sldId id="289" r:id="rId14"/>
    <p:sldId id="290" r:id="rId15"/>
    <p:sldId id="291" r:id="rId16"/>
    <p:sldId id="292" r:id="rId17"/>
    <p:sldId id="293" r:id="rId1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B6AB7"/>
    <a:srgbClr val="006699"/>
    <a:srgbClr val="2B2575"/>
    <a:srgbClr val="003366"/>
    <a:srgbClr val="336699"/>
    <a:srgbClr val="666699"/>
    <a:srgbClr val="333399"/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7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99B740-44C5-4B5F-A6AE-BDD84F0465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5788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blinds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523D18-EB7A-476E-9807-B397878271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8860659"/>
      </p:ext>
    </p:extLst>
  </p:cSld>
  <p:clrMapOvr>
    <a:masterClrMapping/>
  </p:clrMapOvr>
  <p:transition spd="med">
    <p:blinds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90E152-908A-44FC-9824-6F6908D966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968471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blinds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AAB97E-1127-4A60-9DCD-E15C3F72E9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3966572"/>
      </p:ext>
    </p:extLst>
  </p:cSld>
  <p:clrMapOvr>
    <a:masterClrMapping/>
  </p:clrMapOvr>
  <p:transition spd="med">
    <p:blinds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D543D7-212F-4413-AFEB-F23DC68034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3017662"/>
      </p:ext>
    </p:extLst>
  </p:cSld>
  <p:clrMapOvr>
    <a:masterClrMapping/>
  </p:clrMapOvr>
  <p:transition spd="med">
    <p:blinds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4FD9EF-43D4-4D08-8C9B-7F17301D1A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6362075"/>
      </p:ext>
    </p:extLst>
  </p:cSld>
  <p:clrMapOvr>
    <a:masterClrMapping/>
  </p:clrMapOvr>
  <p:transition spd="med">
    <p:blinds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7D6216-E307-4C81-9176-AB493296C8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0317484"/>
      </p:ext>
    </p:extLst>
  </p:cSld>
  <p:clrMapOvr>
    <a:masterClrMapping/>
  </p:clrMapOvr>
  <p:transition spd="med">
    <p:blinds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A8AF29-9A18-4D87-B550-EE0B02DA91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4123277"/>
      </p:ext>
    </p:extLst>
  </p:cSld>
  <p:clrMapOvr>
    <a:masterClrMapping/>
  </p:clrMapOvr>
  <p:transition spd="med">
    <p:blinds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s odříznutým a zakulaceným jedním rohem 4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Pravoúhlý trojúhelník 5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Volný tvar 6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9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0E7ADAE-8648-4840-AF10-467639117A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2498153"/>
      </p:ext>
    </p:extLst>
  </p:cSld>
  <p:clrMapOvr>
    <a:masterClrMapping/>
  </p:clrMapOvr>
  <p:transition spd="med">
    <p:blinds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F82EFA-E919-43C9-BEA4-35C40A16FC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0636620"/>
      </p:ext>
    </p:extLst>
  </p:cSld>
  <p:clrMapOvr>
    <a:masterClrMapping/>
  </p:clrMapOvr>
  <p:transition spd="med">
    <p:blinds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8553B5-D45E-40C5-9BD6-3EAAA47ADC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2211380"/>
      </p:ext>
    </p:extLst>
  </p:cSld>
  <p:clrMapOvr>
    <a:masterClrMapping/>
  </p:clrMapOvr>
  <p:transition spd="med">
    <p:blinds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48B24B-A6B3-4455-9653-226E349246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4616573"/>
      </p:ext>
    </p:extLst>
  </p:cSld>
  <p:clrMapOvr>
    <a:masterClrMapping/>
  </p:clrMapOvr>
  <p:transition spd="med">
    <p:blinds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</a:endParaRPr>
          </a:p>
        </p:txBody>
      </p:sp>
      <p:sp>
        <p:nvSpPr>
          <p:cNvPr id="1028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fld id="{7D9082C3-3353-4513-B2E9-8E8F7D861E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33" name="Skupina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8" r:id="rId1"/>
    <p:sldLayoutId id="2147483720" r:id="rId2"/>
    <p:sldLayoutId id="2147483729" r:id="rId3"/>
    <p:sldLayoutId id="2147483721" r:id="rId4"/>
    <p:sldLayoutId id="2147483722" r:id="rId5"/>
    <p:sldLayoutId id="2147483723" r:id="rId6"/>
    <p:sldLayoutId id="2147483724" r:id="rId7"/>
    <p:sldLayoutId id="2147483725" r:id="rId8"/>
    <p:sldLayoutId id="2147483730" r:id="rId9"/>
    <p:sldLayoutId id="2147483726" r:id="rId10"/>
    <p:sldLayoutId id="2147483727" r:id="rId11"/>
    <p:sldLayoutId id="2147483731" r:id="rId12"/>
  </p:sldLayoutIdLst>
  <p:transition/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rgbClr val="0BD0D9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eaLnBrk="0" fontAlgn="base" hangingPunct="0">
        <a:spcBef>
          <a:spcPct val="20000"/>
        </a:spcBef>
        <a:spcAft>
          <a:spcPct val="0"/>
        </a:spcAft>
        <a:buClr>
          <a:srgbClr val="0BD0D9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eaLnBrk="0" fontAlgn="base" hangingPunct="0">
        <a:spcBef>
          <a:spcPct val="20000"/>
        </a:spcBef>
        <a:spcAft>
          <a:spcPct val="0"/>
        </a:spcAft>
        <a:buClr>
          <a:srgbClr val="10CF9B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slide" Target="slide14.xml"/><Relationship Id="rId7" Type="http://schemas.openxmlformats.org/officeDocument/2006/relationships/slide" Target="slide15.xml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12.xml"/><Relationship Id="rId6" Type="http://schemas.openxmlformats.org/officeDocument/2006/relationships/audio" Target="../media/audio2.wav"/><Relationship Id="rId5" Type="http://schemas.openxmlformats.org/officeDocument/2006/relationships/slide" Target="slide13.xml"/><Relationship Id="rId4" Type="http://schemas.openxmlformats.org/officeDocument/2006/relationships/audio" Target="../media/audio1.wav"/><Relationship Id="rId9" Type="http://schemas.openxmlformats.org/officeDocument/2006/relationships/image" Target="../media/image17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slide" Target="slide12.xml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slide" Target="slide12.xml"/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slide" Target="slide17.xml"/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en.wikipedia.org/wiki/File:Columns_of_the_Temple_of_Apollo_at_Delphi,_Greece.jpeg" TargetMode="External"/><Relationship Id="rId13" Type="http://schemas.openxmlformats.org/officeDocument/2006/relationships/hyperlink" Target="http://en.wikipedia.org/wiki/File:Achilles_Penthesileia_BM_B209.jpg" TargetMode="External"/><Relationship Id="rId3" Type="http://schemas.openxmlformats.org/officeDocument/2006/relationships/hyperlink" Target="http://cs.wikipedia.org/wiki/Soubor:Doric.JPG" TargetMode="External"/><Relationship Id="rId7" Type="http://schemas.openxmlformats.org/officeDocument/2006/relationships/hyperlink" Target="http://en.wikipedia.org/wiki/File:Temple_of_Apollo28.jpg" TargetMode="External"/><Relationship Id="rId12" Type="http://schemas.openxmlformats.org/officeDocument/2006/relationships/hyperlink" Target="http://en.wikipedia.org/wiki/File:Netuno19b.jpg" TargetMode="External"/><Relationship Id="rId2" Type="http://schemas.openxmlformats.org/officeDocument/2006/relationships/hyperlink" Target="http://cs.wikipedia.org/wiki/Soubor:Schema_Saeulenordnungen.jp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en.wikipedia.org/wiki/File:Scythopolis7_by_Yukatan.jpg" TargetMode="External"/><Relationship Id="rId11" Type="http://schemas.openxmlformats.org/officeDocument/2006/relationships/hyperlink" Target="http://en.wikipedia.org/wiki/File:Herakles_Olympos_Louvre_F30_full.jpg" TargetMode="External"/><Relationship Id="rId5" Type="http://schemas.openxmlformats.org/officeDocument/2006/relationships/hyperlink" Target="http://cs.wikipedia.org/wiki/Soubor:Jonisk1.png" TargetMode="External"/><Relationship Id="rId10" Type="http://schemas.openxmlformats.org/officeDocument/2006/relationships/hyperlink" Target="http://cs.wikipedia.org/wiki/Soubor:Statue_of_Zeus.jpg" TargetMode="External"/><Relationship Id="rId4" Type="http://schemas.openxmlformats.org/officeDocument/2006/relationships/hyperlink" Target="http://cs.wikipedia.org/wiki/Soubor:Hephaistos.temple.AC.02.jpg" TargetMode="External"/><Relationship Id="rId9" Type="http://schemas.openxmlformats.org/officeDocument/2006/relationships/hyperlink" Target="http://en.wikipedia.org/wiki/File:0025MAN-Relief2.jpg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2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2773" name="Picture 5" descr="LOGO_obdelnik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8175" y="534988"/>
            <a:ext cx="3094038" cy="806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2795" name="Group 27"/>
          <p:cNvGraphicFramePr>
            <a:graphicFrameLocks noGrp="1"/>
          </p:cNvGraphicFramePr>
          <p:nvPr/>
        </p:nvGraphicFramePr>
        <p:xfrm>
          <a:off x="971550" y="1989138"/>
          <a:ext cx="7345363" cy="2204403"/>
        </p:xfrm>
        <a:graphic>
          <a:graphicData uri="http://schemas.openxmlformats.org/drawingml/2006/table">
            <a:tbl>
              <a:tblPr/>
              <a:tblGrid>
                <a:gridCol w="3673475"/>
                <a:gridCol w="3671888"/>
              </a:tblGrid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NÁZEV ŠKOLY: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Základní škola T. G. Masaryka, Bojkovice, okres Uherské Hradiště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AUTOR: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Mgr. Gertruda Miličková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7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NÁZEV: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Řecké umění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3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TÉMATICKÝ CELEK: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Nejstarší civilizace, kořeny evropské civilizace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CZ.1.07/1.4.00/21.0882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9"/>
          <p:cNvPicPr>
            <a:picLocks noGrp="1" noChangeAspect="1" noChangeArrowheads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25020"/>
            <a:ext cx="9110639" cy="6832979"/>
          </a:xfrm>
          <a:noFill/>
        </p:spPr>
      </p:pic>
      <p:sp>
        <p:nvSpPr>
          <p:cNvPr id="5124" name="Rectangle 4"/>
          <p:cNvSpPr>
            <a:spLocks noGrp="1" noChangeArrowheads="1"/>
          </p:cNvSpPr>
          <p:nvPr>
            <p:ph type="ctrTitle"/>
          </p:nvPr>
        </p:nvSpPr>
        <p:spPr>
          <a:xfrm>
            <a:off x="838200" y="2590800"/>
            <a:ext cx="7851648" cy="1828800"/>
          </a:xfrm>
          <a:ln>
            <a:miter lim="800000"/>
            <a:headEnd/>
            <a:tailEnd/>
          </a:ln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Řecké umění</a:t>
            </a:r>
            <a:endParaRPr lang="cs-CZ" dirty="0">
              <a:solidFill>
                <a:schemeClr val="hlink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5123" name="Podnadpis 6"/>
          <p:cNvSpPr>
            <a:spLocks noGrp="1"/>
          </p:cNvSpPr>
          <p:nvPr>
            <p:ph type="subTitle" idx="1"/>
          </p:nvPr>
        </p:nvSpPr>
        <p:spPr>
          <a:xfrm>
            <a:off x="990600" y="4343400"/>
            <a:ext cx="7854950" cy="1752600"/>
          </a:xfrm>
        </p:spPr>
        <p:txBody>
          <a:bodyPr/>
          <a:lstStyle/>
          <a:p>
            <a:pPr marR="0" eaLnBrk="1" hangingPunct="1"/>
            <a:r>
              <a:rPr lang="cs-CZ" dirty="0" smtClean="0"/>
              <a:t>6. ročník </a:t>
            </a: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>
            <a:off x="6858000" y="5943600"/>
            <a:ext cx="1479550" cy="287338"/>
          </a:xfr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1</a:t>
            </a:r>
          </a:p>
        </p:txBody>
      </p:sp>
    </p:spTree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3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/>
              <a:t>Řecké umění</a:t>
            </a:r>
          </a:p>
        </p:txBody>
      </p:sp>
      <p:sp>
        <p:nvSpPr>
          <p:cNvPr id="6147" name="Zástupný symbol pro text 4"/>
          <p:cNvSpPr>
            <a:spLocks noGrp="1"/>
          </p:cNvSpPr>
          <p:nvPr>
            <p:ph type="body" idx="1"/>
          </p:nvPr>
        </p:nvSpPr>
        <p:spPr>
          <a:xfrm>
            <a:off x="457200" y="1855788"/>
            <a:ext cx="4040188" cy="658812"/>
          </a:xfrm>
        </p:spPr>
        <p:txBody>
          <a:bodyPr/>
          <a:lstStyle/>
          <a:p>
            <a:pPr eaLnBrk="1" hangingPunct="1"/>
            <a:r>
              <a:rPr lang="cs-CZ" smtClean="0"/>
              <a:t>Architektura</a:t>
            </a:r>
          </a:p>
        </p:txBody>
      </p:sp>
      <p:sp>
        <p:nvSpPr>
          <p:cNvPr id="6149" name="Zástupný symbol pro obsah 5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3124200" cy="3846513"/>
          </a:xfrm>
        </p:spPr>
        <p:txBody>
          <a:bodyPr/>
          <a:lstStyle/>
          <a:p>
            <a:pPr eaLnBrk="1" hangingPunct="1"/>
            <a:r>
              <a:rPr lang="cs-CZ" sz="2400" dirty="0" smtClean="0"/>
              <a:t>V Řecku významná, stavěly se především chrámy. Rozeznáváme tři základní slohy podle druhů sloupů: 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400" dirty="0" smtClean="0"/>
              <a:t>                                                  a) sloh dórský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400" dirty="0" smtClean="0"/>
              <a:t>	b) sloh </a:t>
            </a:r>
            <a:r>
              <a:rPr lang="cs-CZ" sz="2400" dirty="0" err="1" smtClean="0"/>
              <a:t>ionský</a:t>
            </a:r>
            <a:endParaRPr lang="cs-CZ" sz="2400" dirty="0" smtClean="0"/>
          </a:p>
          <a:p>
            <a:pPr eaLnBrk="1" hangingPunct="1">
              <a:buFont typeface="Wingdings" pitchFamily="2" charset="2"/>
              <a:buNone/>
            </a:pPr>
            <a:r>
              <a:rPr lang="cs-CZ" sz="2400" dirty="0" smtClean="0"/>
              <a:t>    c) sloh korintský</a:t>
            </a:r>
          </a:p>
          <a:p>
            <a:pPr eaLnBrk="1" hangingPunct="1"/>
            <a:endParaRPr lang="cs-CZ" dirty="0" smtClean="0"/>
          </a:p>
        </p:txBody>
      </p:sp>
      <p:pic>
        <p:nvPicPr>
          <p:cNvPr id="6150" name="Picture 6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81400" y="2286000"/>
            <a:ext cx="5444972" cy="3505200"/>
          </a:xfrm>
          <a:noFill/>
        </p:spPr>
      </p:pic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>
            <a:off x="6858000" y="5943600"/>
            <a:ext cx="1479550" cy="287338"/>
          </a:xfr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</a:t>
            </a:r>
            <a:r>
              <a:rPr lang="cs-CZ" sz="1400" b="1" dirty="0" smtClean="0">
                <a:solidFill>
                  <a:schemeClr val="bg1"/>
                </a:solidFill>
              </a:rPr>
              <a:t>2</a:t>
            </a:r>
            <a:endParaRPr lang="cs-CZ" sz="1400" b="1" dirty="0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3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/>
              <a:t>Řecké umění</a:t>
            </a:r>
          </a:p>
        </p:txBody>
      </p:sp>
      <p:sp>
        <p:nvSpPr>
          <p:cNvPr id="7171" name="Zástupný symbol pro text 4"/>
          <p:cNvSpPr>
            <a:spLocks noGrp="1"/>
          </p:cNvSpPr>
          <p:nvPr>
            <p:ph type="body" idx="1"/>
          </p:nvPr>
        </p:nvSpPr>
        <p:spPr>
          <a:xfrm>
            <a:off x="457200" y="1855788"/>
            <a:ext cx="4040188" cy="658812"/>
          </a:xfrm>
        </p:spPr>
        <p:txBody>
          <a:bodyPr/>
          <a:lstStyle/>
          <a:p>
            <a:pPr eaLnBrk="1" hangingPunct="1"/>
            <a:r>
              <a:rPr lang="cs-CZ" smtClean="0"/>
              <a:t>Architektura</a:t>
            </a:r>
          </a:p>
        </p:txBody>
      </p:sp>
      <p:sp>
        <p:nvSpPr>
          <p:cNvPr id="7172" name="Zástupný symbol pro text 6"/>
          <p:cNvSpPr>
            <a:spLocks noGrp="1"/>
          </p:cNvSpPr>
          <p:nvPr>
            <p:ph type="body" sz="half" idx="3"/>
          </p:nvPr>
        </p:nvSpPr>
        <p:spPr>
          <a:xfrm>
            <a:off x="4800600" y="1860550"/>
            <a:ext cx="3886200" cy="1035050"/>
          </a:xfrm>
        </p:spPr>
        <p:txBody>
          <a:bodyPr/>
          <a:lstStyle/>
          <a:p>
            <a:pPr eaLnBrk="1" hangingPunct="1"/>
            <a:endParaRPr lang="cs-CZ" smtClean="0"/>
          </a:p>
          <a:p>
            <a:pPr algn="r" eaLnBrk="1" hangingPunct="1"/>
            <a:r>
              <a:rPr lang="cs-CZ" smtClean="0"/>
              <a:t>Hlavice dórského sloupu</a:t>
            </a:r>
          </a:p>
          <a:p>
            <a:pPr eaLnBrk="1" hangingPunct="1"/>
            <a:endParaRPr lang="cs-CZ" smtClean="0"/>
          </a:p>
        </p:txBody>
      </p:sp>
      <p:sp>
        <p:nvSpPr>
          <p:cNvPr id="7173" name="Zástupný symbol pro obsah 5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3810000" cy="3846513"/>
          </a:xfrm>
        </p:spPr>
        <p:txBody>
          <a:bodyPr/>
          <a:lstStyle/>
          <a:p>
            <a:pPr eaLnBrk="1" hangingPunct="1"/>
            <a:r>
              <a:rPr lang="cs-CZ" sz="2400" b="1" smtClean="0"/>
              <a:t>Sloh dórský: </a:t>
            </a:r>
          </a:p>
          <a:p>
            <a:pPr eaLnBrk="1" hangingPunct="1"/>
            <a:endParaRPr lang="cs-CZ" sz="2400" smtClean="0"/>
          </a:p>
          <a:p>
            <a:pPr eaLnBrk="1" hangingPunct="1"/>
            <a:r>
              <a:rPr lang="cs-CZ" sz="2400" smtClean="0"/>
              <a:t>velmi prostý a střízlivý</a:t>
            </a:r>
          </a:p>
          <a:p>
            <a:pPr eaLnBrk="1" hangingPunct="1"/>
            <a:endParaRPr lang="cs-CZ" sz="2400" smtClean="0"/>
          </a:p>
          <a:p>
            <a:pPr eaLnBrk="1" hangingPunct="1"/>
            <a:r>
              <a:rPr lang="cs-CZ" sz="2400" smtClean="0"/>
              <a:t>skoro bez zdobení,</a:t>
            </a:r>
          </a:p>
          <a:p>
            <a:pPr eaLnBrk="1" hangingPunct="1"/>
            <a:endParaRPr lang="cs-CZ" sz="2400" smtClean="0"/>
          </a:p>
          <a:p>
            <a:pPr eaLnBrk="1" hangingPunct="1"/>
            <a:r>
              <a:rPr lang="cs-CZ" sz="2400" smtClean="0"/>
              <a:t>nejstarší architektonický sloh</a:t>
            </a:r>
            <a:endParaRPr lang="cs-CZ" smtClean="0"/>
          </a:p>
        </p:txBody>
      </p:sp>
      <p:pic>
        <p:nvPicPr>
          <p:cNvPr id="7174" name="Picture 5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5752" y="2895600"/>
            <a:ext cx="1684546" cy="3565525"/>
          </a:xfrm>
          <a:noFill/>
        </p:spPr>
      </p:pic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>
            <a:off x="4419600" y="6248400"/>
            <a:ext cx="1479550" cy="287338"/>
          </a:xfr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</a:t>
            </a:r>
            <a:r>
              <a:rPr lang="cs-CZ" sz="1400" b="1" dirty="0" smtClean="0">
                <a:solidFill>
                  <a:schemeClr val="bg1"/>
                </a:solidFill>
              </a:rPr>
              <a:t>3</a:t>
            </a:r>
            <a:endParaRPr lang="cs-CZ" sz="1400" b="1" dirty="0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3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/>
              <a:t>Řecké umění</a:t>
            </a:r>
          </a:p>
        </p:txBody>
      </p:sp>
      <p:sp>
        <p:nvSpPr>
          <p:cNvPr id="8195" name="Zástupný symbol pro text 4"/>
          <p:cNvSpPr>
            <a:spLocks noGrp="1"/>
          </p:cNvSpPr>
          <p:nvPr>
            <p:ph type="body" idx="1"/>
          </p:nvPr>
        </p:nvSpPr>
        <p:spPr>
          <a:xfrm>
            <a:off x="457200" y="1855788"/>
            <a:ext cx="4040188" cy="658812"/>
          </a:xfrm>
        </p:spPr>
        <p:txBody>
          <a:bodyPr/>
          <a:lstStyle/>
          <a:p>
            <a:pPr eaLnBrk="1" hangingPunct="1"/>
            <a:r>
              <a:rPr lang="cs-CZ" smtClean="0"/>
              <a:t>Architektura</a:t>
            </a:r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half" idx="3"/>
          </p:nvPr>
        </p:nvSpPr>
        <p:spPr>
          <a:xfrm>
            <a:off x="2885364" y="1143000"/>
            <a:ext cx="5791200" cy="1035050"/>
          </a:xfrm>
        </p:spPr>
        <p:txBody>
          <a:bodyPr>
            <a:normAutofit fontScale="92500" lnSpcReduction="20000"/>
          </a:bodyPr>
          <a:lstStyle/>
          <a:p>
            <a:pPr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 smtClean="0"/>
          </a:p>
          <a:p>
            <a:pPr algn="r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/>
              <a:t>Užití dórského slohu </a:t>
            </a:r>
          </a:p>
          <a:p>
            <a:pPr algn="r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/>
              <a:t>v  </a:t>
            </a:r>
            <a:r>
              <a:rPr lang="cs-CZ" dirty="0" err="1" smtClean="0"/>
              <a:t>Héfaistově</a:t>
            </a:r>
            <a:r>
              <a:rPr lang="cs-CZ" dirty="0" smtClean="0"/>
              <a:t> chrámu v Athénách</a:t>
            </a:r>
          </a:p>
          <a:p>
            <a:pPr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/>
          </a:p>
        </p:txBody>
      </p:sp>
      <p:pic>
        <p:nvPicPr>
          <p:cNvPr id="8197" name="Picture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5600" y="2190591"/>
            <a:ext cx="5867400" cy="44022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>
            <a:off x="990600" y="6285078"/>
            <a:ext cx="1479550" cy="287338"/>
          </a:xfr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</a:t>
            </a:r>
            <a:r>
              <a:rPr lang="cs-CZ" sz="1400" b="1" dirty="0" smtClean="0">
                <a:solidFill>
                  <a:schemeClr val="bg1"/>
                </a:solidFill>
              </a:rPr>
              <a:t>4</a:t>
            </a:r>
            <a:endParaRPr lang="cs-CZ" sz="1400" b="1" dirty="0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3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/>
              <a:t>Řecké umění</a:t>
            </a:r>
          </a:p>
        </p:txBody>
      </p:sp>
      <p:sp>
        <p:nvSpPr>
          <p:cNvPr id="9219" name="Zástupný symbol pro text 4"/>
          <p:cNvSpPr>
            <a:spLocks noGrp="1"/>
          </p:cNvSpPr>
          <p:nvPr>
            <p:ph type="body" idx="1"/>
          </p:nvPr>
        </p:nvSpPr>
        <p:spPr>
          <a:xfrm>
            <a:off x="457200" y="1855788"/>
            <a:ext cx="4040188" cy="658812"/>
          </a:xfrm>
        </p:spPr>
        <p:txBody>
          <a:bodyPr/>
          <a:lstStyle/>
          <a:p>
            <a:pPr eaLnBrk="1" hangingPunct="1"/>
            <a:r>
              <a:rPr lang="cs-CZ" smtClean="0"/>
              <a:t>Architektura</a:t>
            </a:r>
          </a:p>
        </p:txBody>
      </p:sp>
      <p:sp>
        <p:nvSpPr>
          <p:cNvPr id="9220" name="Zástupný symbol pro text 6"/>
          <p:cNvSpPr>
            <a:spLocks noGrp="1"/>
          </p:cNvSpPr>
          <p:nvPr>
            <p:ph type="body" sz="half" idx="3"/>
          </p:nvPr>
        </p:nvSpPr>
        <p:spPr>
          <a:xfrm>
            <a:off x="4645025" y="1860550"/>
            <a:ext cx="4041775" cy="654050"/>
          </a:xfrm>
        </p:spPr>
        <p:txBody>
          <a:bodyPr/>
          <a:lstStyle/>
          <a:p>
            <a:pPr eaLnBrk="1" hangingPunct="1"/>
            <a:r>
              <a:rPr lang="cs-CZ" smtClean="0"/>
              <a:t>Hlavice ionského sloupu</a:t>
            </a:r>
          </a:p>
          <a:p>
            <a:pPr eaLnBrk="1" hangingPunct="1"/>
            <a:endParaRPr lang="cs-CZ" smtClean="0"/>
          </a:p>
        </p:txBody>
      </p:sp>
      <p:sp>
        <p:nvSpPr>
          <p:cNvPr id="9221" name="Zástupný symbol pro obsah 5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3810000" cy="3846513"/>
          </a:xfrm>
        </p:spPr>
        <p:txBody>
          <a:bodyPr/>
          <a:lstStyle/>
          <a:p>
            <a:pPr eaLnBrk="1" hangingPunct="1"/>
            <a:r>
              <a:rPr lang="cs-CZ" sz="2400" b="1" smtClean="0"/>
              <a:t>Sloh ionský: </a:t>
            </a:r>
            <a:endParaRPr lang="cs-CZ" sz="2400" smtClean="0"/>
          </a:p>
          <a:p>
            <a:pPr eaLnBrk="1" hangingPunct="1"/>
            <a:endParaRPr lang="cs-CZ" sz="2400" smtClean="0"/>
          </a:p>
          <a:p>
            <a:pPr eaLnBrk="1" hangingPunct="1"/>
            <a:r>
              <a:rPr lang="cs-CZ" sz="2400" smtClean="0"/>
              <a:t>je lehčí a zdobnější než dórský</a:t>
            </a:r>
          </a:p>
          <a:p>
            <a:pPr eaLnBrk="1" hangingPunct="1"/>
            <a:r>
              <a:rPr lang="cs-CZ" sz="2400" smtClean="0"/>
              <a:t>sloupy jsou štíhlejší </a:t>
            </a:r>
          </a:p>
          <a:p>
            <a:pPr eaLnBrk="1" hangingPunct="1"/>
            <a:endParaRPr lang="cs-CZ" sz="2400" smtClean="0"/>
          </a:p>
          <a:p>
            <a:pPr eaLnBrk="1" hangingPunct="1"/>
            <a:r>
              <a:rPr lang="cs-CZ" sz="2400" smtClean="0"/>
              <a:t>můžeme na nich rozeznat patku, dřík a hlavici</a:t>
            </a:r>
            <a:endParaRPr lang="cs-CZ" smtClean="0"/>
          </a:p>
        </p:txBody>
      </p:sp>
      <p:pic>
        <p:nvPicPr>
          <p:cNvPr id="9222" name="Zástupný symbol pro obsah 8"/>
          <p:cNvPicPr>
            <a:picLocks noGrp="1" noChangeAspect="1"/>
          </p:cNvPicPr>
          <p:nvPr>
            <p:ph sz="quarter" idx="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76800" y="2855293"/>
            <a:ext cx="3581400" cy="3054002"/>
          </a:xfrm>
        </p:spPr>
      </p:pic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>
            <a:off x="7010400" y="1219200"/>
            <a:ext cx="1479550" cy="287338"/>
          </a:xfr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</a:t>
            </a:r>
            <a:r>
              <a:rPr lang="cs-CZ" sz="1400" b="1" dirty="0" smtClean="0">
                <a:solidFill>
                  <a:schemeClr val="bg1"/>
                </a:solidFill>
              </a:rPr>
              <a:t>5</a:t>
            </a:r>
            <a:endParaRPr lang="cs-CZ" sz="1400" b="1" dirty="0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3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/>
              <a:t>Řecké umění</a:t>
            </a:r>
          </a:p>
        </p:txBody>
      </p:sp>
      <p:sp>
        <p:nvSpPr>
          <p:cNvPr id="11267" name="Zástupný symbol pro text 4"/>
          <p:cNvSpPr>
            <a:spLocks noGrp="1"/>
          </p:cNvSpPr>
          <p:nvPr>
            <p:ph type="body" idx="1"/>
          </p:nvPr>
        </p:nvSpPr>
        <p:spPr>
          <a:xfrm>
            <a:off x="457200" y="1855788"/>
            <a:ext cx="4040188" cy="658812"/>
          </a:xfrm>
        </p:spPr>
        <p:txBody>
          <a:bodyPr/>
          <a:lstStyle/>
          <a:p>
            <a:pPr eaLnBrk="1" hangingPunct="1"/>
            <a:r>
              <a:rPr lang="cs-CZ" smtClean="0"/>
              <a:t>Architektura</a:t>
            </a:r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half" idx="3"/>
          </p:nvPr>
        </p:nvSpPr>
        <p:spPr>
          <a:xfrm>
            <a:off x="4645025" y="1860550"/>
            <a:ext cx="4041775" cy="654050"/>
          </a:xfrm>
        </p:spPr>
        <p:txBody>
          <a:bodyPr>
            <a:normAutofit fontScale="92500"/>
          </a:bodyPr>
          <a:lstStyle/>
          <a:p>
            <a:pPr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/>
              <a:t>Hlavice korintského sloupu</a:t>
            </a:r>
          </a:p>
          <a:p>
            <a:pPr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/>
          </a:p>
        </p:txBody>
      </p:sp>
      <p:sp>
        <p:nvSpPr>
          <p:cNvPr id="11269" name="Zástupný symbol pro obsah 5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3810000" cy="3846513"/>
          </a:xfrm>
        </p:spPr>
        <p:txBody>
          <a:bodyPr/>
          <a:lstStyle/>
          <a:p>
            <a:pPr eaLnBrk="1" hangingPunct="1"/>
            <a:r>
              <a:rPr lang="cs-CZ" sz="2400" b="1" smtClean="0"/>
              <a:t>Sloh korintský: </a:t>
            </a:r>
            <a:endParaRPr lang="cs-CZ" sz="2400" smtClean="0"/>
          </a:p>
          <a:p>
            <a:pPr eaLnBrk="1" hangingPunct="1"/>
            <a:endParaRPr lang="cs-CZ" sz="2400" smtClean="0"/>
          </a:p>
          <a:p>
            <a:pPr eaLnBrk="1" hangingPunct="1"/>
            <a:r>
              <a:rPr lang="cs-CZ" sz="2400" smtClean="0"/>
              <a:t>je nejmladší </a:t>
            </a:r>
          </a:p>
          <a:p>
            <a:pPr eaLnBrk="1" hangingPunct="1"/>
            <a:endParaRPr lang="cs-CZ" sz="2400" smtClean="0"/>
          </a:p>
          <a:p>
            <a:pPr eaLnBrk="1" hangingPunct="1"/>
            <a:r>
              <a:rPr lang="cs-CZ" sz="2400" smtClean="0"/>
              <a:t>nejzdobnější</a:t>
            </a:r>
            <a:endParaRPr lang="cs-CZ" smtClean="0"/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025387" y="2438400"/>
            <a:ext cx="4558738" cy="34190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>
            <a:off x="6858000" y="5943600"/>
            <a:ext cx="1479550" cy="287338"/>
          </a:xfr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</a:t>
            </a:r>
            <a:r>
              <a:rPr lang="cs-CZ" sz="1400" b="1" dirty="0" smtClean="0">
                <a:solidFill>
                  <a:schemeClr val="bg1"/>
                </a:solidFill>
              </a:rPr>
              <a:t>6</a:t>
            </a:r>
            <a:endParaRPr lang="cs-CZ" sz="1400" b="1" dirty="0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3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/>
              <a:t>Řecké umění</a:t>
            </a:r>
          </a:p>
        </p:txBody>
      </p:sp>
      <p:sp>
        <p:nvSpPr>
          <p:cNvPr id="16387" name="Zástupný symbol pro text 4"/>
          <p:cNvSpPr>
            <a:spLocks noGrp="1"/>
          </p:cNvSpPr>
          <p:nvPr>
            <p:ph type="body" idx="1"/>
          </p:nvPr>
        </p:nvSpPr>
        <p:spPr>
          <a:xfrm>
            <a:off x="457200" y="1855788"/>
            <a:ext cx="4040188" cy="658812"/>
          </a:xfrm>
        </p:spPr>
        <p:txBody>
          <a:bodyPr/>
          <a:lstStyle/>
          <a:p>
            <a:pPr eaLnBrk="1" hangingPunct="1"/>
            <a:r>
              <a:rPr lang="cs-CZ" smtClean="0"/>
              <a:t>Architektura</a:t>
            </a:r>
          </a:p>
        </p:txBody>
      </p:sp>
      <p:sp>
        <p:nvSpPr>
          <p:cNvPr id="16388" name="Zástupný symbol pro text 6"/>
          <p:cNvSpPr>
            <a:spLocks noGrp="1"/>
          </p:cNvSpPr>
          <p:nvPr>
            <p:ph type="body" sz="half" idx="3"/>
          </p:nvPr>
        </p:nvSpPr>
        <p:spPr>
          <a:xfrm>
            <a:off x="4645025" y="1860550"/>
            <a:ext cx="4041775" cy="654050"/>
          </a:xfrm>
        </p:spPr>
        <p:txBody>
          <a:bodyPr/>
          <a:lstStyle/>
          <a:p>
            <a:pPr eaLnBrk="1" hangingPunct="1"/>
            <a:r>
              <a:rPr lang="cs-CZ" smtClean="0"/>
              <a:t>Chrámy a sloupové síně</a:t>
            </a:r>
          </a:p>
        </p:txBody>
      </p:sp>
      <p:pic>
        <p:nvPicPr>
          <p:cNvPr id="16389" name="Zástupný symbol pro obsah 14"/>
          <p:cNvPicPr>
            <a:picLocks noGrp="1" noChangeAspect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400" y="2667000"/>
            <a:ext cx="4542947" cy="3276600"/>
          </a:xfrm>
        </p:spPr>
      </p:pic>
      <p:pic>
        <p:nvPicPr>
          <p:cNvPr id="16390" name="Zástupný symbol pro obsah 11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32399" y="3352800"/>
            <a:ext cx="3454400" cy="2590800"/>
          </a:xfrm>
        </p:spPr>
      </p:pic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>
            <a:off x="533400" y="6172200"/>
            <a:ext cx="1479550" cy="287338"/>
          </a:xfr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</a:t>
            </a:r>
            <a:r>
              <a:rPr lang="cs-CZ" sz="1400" b="1" dirty="0">
                <a:solidFill>
                  <a:schemeClr val="bg1"/>
                </a:solidFill>
              </a:rPr>
              <a:t>7</a:t>
            </a:r>
            <a:endParaRPr lang="cs-CZ" sz="1400" b="1" dirty="0" smtClean="0">
              <a:solidFill>
                <a:schemeClr val="bg1"/>
              </a:solidFill>
            </a:endParaRPr>
          </a:p>
        </p:txBody>
      </p:sp>
      <p:sp>
        <p:nvSpPr>
          <p:cNvPr id="8" name="Zástupný symbol pro zápatí 4"/>
          <p:cNvSpPr txBox="1">
            <a:spLocks/>
          </p:cNvSpPr>
          <p:nvPr/>
        </p:nvSpPr>
        <p:spPr bwMode="auto">
          <a:xfrm>
            <a:off x="7086600" y="2895600"/>
            <a:ext cx="1479550" cy="287338"/>
          </a:xfrm>
          <a:prstGeom prst="rect">
            <a:avLst/>
          </a:prstGeo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algn="l" rtl="0" eaLnBrk="0" fontAlgn="base" latinLnBrk="0" hangingPunct="0">
              <a:spcBef>
                <a:spcPct val="0"/>
              </a:spcBef>
              <a:spcAft>
                <a:spcPct val="0"/>
              </a:spcAft>
              <a:defRPr kumimoji="0" sz="12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</a:t>
            </a:r>
            <a:r>
              <a:rPr lang="cs-CZ" sz="1400" b="1" dirty="0">
                <a:solidFill>
                  <a:schemeClr val="bg1"/>
                </a:solidFill>
              </a:rPr>
              <a:t>8</a:t>
            </a:r>
            <a:endParaRPr lang="cs-CZ" sz="1400" b="1" dirty="0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3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/>
              <a:t>Řecké umění</a:t>
            </a:r>
          </a:p>
        </p:txBody>
      </p:sp>
      <p:sp>
        <p:nvSpPr>
          <p:cNvPr id="17411" name="Zástupný symbol pro text 4"/>
          <p:cNvSpPr>
            <a:spLocks noGrp="1"/>
          </p:cNvSpPr>
          <p:nvPr>
            <p:ph type="body" idx="1"/>
          </p:nvPr>
        </p:nvSpPr>
        <p:spPr>
          <a:xfrm>
            <a:off x="457200" y="1855788"/>
            <a:ext cx="4040188" cy="658812"/>
          </a:xfrm>
        </p:spPr>
        <p:txBody>
          <a:bodyPr/>
          <a:lstStyle/>
          <a:p>
            <a:pPr eaLnBrk="1" hangingPunct="1"/>
            <a:r>
              <a:rPr lang="cs-CZ" smtClean="0"/>
              <a:t>Sochařství</a:t>
            </a:r>
          </a:p>
        </p:txBody>
      </p:sp>
      <p:sp>
        <p:nvSpPr>
          <p:cNvPr id="17412" name="Zástupný symbol pro text 6"/>
          <p:cNvSpPr>
            <a:spLocks noGrp="1"/>
          </p:cNvSpPr>
          <p:nvPr>
            <p:ph type="body" sz="half" idx="3"/>
          </p:nvPr>
        </p:nvSpPr>
        <p:spPr>
          <a:xfrm>
            <a:off x="4645025" y="1860550"/>
            <a:ext cx="4041775" cy="654050"/>
          </a:xfrm>
        </p:spPr>
        <p:txBody>
          <a:bodyPr/>
          <a:lstStyle/>
          <a:p>
            <a:pPr eaLnBrk="1" hangingPunct="1"/>
            <a:r>
              <a:rPr lang="cs-CZ" dirty="0" smtClean="0"/>
              <a:t>Rodinná scéna na reliéfu</a:t>
            </a:r>
            <a:endParaRPr lang="cs-CZ" dirty="0" smtClean="0"/>
          </a:p>
          <a:p>
            <a:pPr eaLnBrk="1" hangingPunct="1"/>
            <a:endParaRPr lang="cs-CZ" dirty="0" smtClean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3810000" cy="3846513"/>
          </a:xfrm>
        </p:spPr>
        <p:txBody>
          <a:bodyPr>
            <a:normAutofit fontScale="92500" lnSpcReduction="10000"/>
          </a:bodyPr>
          <a:lstStyle/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400" dirty="0" smtClean="0"/>
              <a:t>zobrazováno nejčastěji lidské tělo (bohové a hrdinové) 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sz="2400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400" dirty="0" smtClean="0"/>
              <a:t>většinou nahé, což pramenilo ze zdravého názoru na život, přírodu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sz="2400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400" dirty="0" smtClean="0"/>
              <a:t>ukazovalo vysokou mravní a kulturní úroveň starých Řeků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dirty="0"/>
          </a:p>
        </p:txBody>
      </p:sp>
      <p:pic>
        <p:nvPicPr>
          <p:cNvPr id="17414" name="Picture 4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2590800"/>
            <a:ext cx="4368800" cy="3276600"/>
          </a:xfrm>
          <a:noFill/>
        </p:spPr>
      </p:pic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>
            <a:off x="6858000" y="5943600"/>
            <a:ext cx="1479550" cy="287338"/>
          </a:xfr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</a:t>
            </a:r>
            <a:r>
              <a:rPr lang="cs-CZ" sz="1400" b="1" dirty="0" smtClean="0">
                <a:solidFill>
                  <a:schemeClr val="bg1"/>
                </a:solidFill>
              </a:rPr>
              <a:t>9</a:t>
            </a:r>
            <a:endParaRPr lang="cs-CZ" sz="1400" b="1" dirty="0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3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/>
              <a:t>Řecké umění</a:t>
            </a:r>
          </a:p>
        </p:txBody>
      </p:sp>
      <p:sp>
        <p:nvSpPr>
          <p:cNvPr id="18435" name="Zástupný symbol pro text 4"/>
          <p:cNvSpPr>
            <a:spLocks noGrp="1"/>
          </p:cNvSpPr>
          <p:nvPr>
            <p:ph type="body" idx="1"/>
          </p:nvPr>
        </p:nvSpPr>
        <p:spPr>
          <a:xfrm>
            <a:off x="457200" y="1855788"/>
            <a:ext cx="4040188" cy="658812"/>
          </a:xfrm>
        </p:spPr>
        <p:txBody>
          <a:bodyPr/>
          <a:lstStyle/>
          <a:p>
            <a:pPr eaLnBrk="1" hangingPunct="1"/>
            <a:r>
              <a:rPr lang="cs-CZ" smtClean="0"/>
              <a:t>Sochařství</a:t>
            </a:r>
          </a:p>
        </p:txBody>
      </p:sp>
      <p:sp>
        <p:nvSpPr>
          <p:cNvPr id="18436" name="Zástupný symbol pro text 6"/>
          <p:cNvSpPr>
            <a:spLocks noGrp="1"/>
          </p:cNvSpPr>
          <p:nvPr>
            <p:ph type="body" sz="half" idx="3"/>
          </p:nvPr>
        </p:nvSpPr>
        <p:spPr>
          <a:xfrm>
            <a:off x="4645025" y="1860550"/>
            <a:ext cx="4041775" cy="654050"/>
          </a:xfrm>
        </p:spPr>
        <p:txBody>
          <a:bodyPr/>
          <a:lstStyle/>
          <a:p>
            <a:pPr eaLnBrk="1" hangingPunct="1"/>
            <a:r>
              <a:rPr lang="cs-CZ" smtClean="0"/>
              <a:t>Rekonstrukce Diovy sochy</a:t>
            </a:r>
          </a:p>
          <a:p>
            <a:pPr eaLnBrk="1" hangingPunct="1"/>
            <a:endParaRPr lang="cs-CZ" smtClean="0"/>
          </a:p>
        </p:txBody>
      </p:sp>
      <p:sp>
        <p:nvSpPr>
          <p:cNvPr id="18437" name="Zástupný symbol pro obsah 5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3810000" cy="3846513"/>
          </a:xfrm>
        </p:spPr>
        <p:txBody>
          <a:bodyPr/>
          <a:lstStyle/>
          <a:p>
            <a:pPr eaLnBrk="1" hangingPunct="1"/>
            <a:r>
              <a:rPr lang="cs-CZ" sz="2400" smtClean="0"/>
              <a:t>Feidias, slavný sochař</a:t>
            </a:r>
          </a:p>
          <a:p>
            <a:pPr eaLnBrk="1" hangingPunct="1"/>
            <a:r>
              <a:rPr lang="cs-CZ" sz="2400" smtClean="0"/>
              <a:t>považován za největšího génia řeckého umění</a:t>
            </a:r>
          </a:p>
          <a:p>
            <a:pPr eaLnBrk="1" hangingPunct="1"/>
            <a:r>
              <a:rPr lang="cs-CZ" sz="2400" smtClean="0"/>
              <a:t>nejslavnější sochou je socha Dia v Olympii</a:t>
            </a:r>
          </a:p>
          <a:p>
            <a:pPr eaLnBrk="1" hangingPunct="1"/>
            <a:endParaRPr lang="cs-CZ" sz="2400" smtClean="0"/>
          </a:p>
          <a:p>
            <a:pPr eaLnBrk="1" hangingPunct="1"/>
            <a:endParaRPr lang="cs-CZ" smtClean="0"/>
          </a:p>
        </p:txBody>
      </p:sp>
      <p:pic>
        <p:nvPicPr>
          <p:cNvPr id="18438" name="Zástupný symbol pro obsah 8"/>
          <p:cNvPicPr>
            <a:picLocks noGrp="1" noChangeAspect="1"/>
          </p:cNvPicPr>
          <p:nvPr>
            <p:ph sz="quarter" idx="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1000" y="2514859"/>
            <a:ext cx="4422775" cy="3607870"/>
          </a:xfrm>
        </p:spPr>
      </p:pic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>
            <a:off x="2514600" y="5867400"/>
            <a:ext cx="1479550" cy="287338"/>
          </a:xfr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</a:t>
            </a:r>
            <a:r>
              <a:rPr lang="cs-CZ" sz="1400" b="1" dirty="0" smtClean="0">
                <a:solidFill>
                  <a:schemeClr val="bg1"/>
                </a:solidFill>
              </a:rPr>
              <a:t>10</a:t>
            </a:r>
            <a:endParaRPr lang="cs-CZ" sz="1400" b="1" dirty="0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Nadpis 3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/>
              <a:t>Řecké umění</a:t>
            </a:r>
          </a:p>
        </p:txBody>
      </p:sp>
      <p:sp>
        <p:nvSpPr>
          <p:cNvPr id="20483" name="Zástupný symbol pro text 4"/>
          <p:cNvSpPr>
            <a:spLocks noGrp="1"/>
          </p:cNvSpPr>
          <p:nvPr>
            <p:ph type="body" idx="1"/>
          </p:nvPr>
        </p:nvSpPr>
        <p:spPr>
          <a:xfrm>
            <a:off x="457200" y="1855788"/>
            <a:ext cx="4040188" cy="658812"/>
          </a:xfrm>
        </p:spPr>
        <p:txBody>
          <a:bodyPr/>
          <a:lstStyle/>
          <a:p>
            <a:pPr eaLnBrk="1" hangingPunct="1"/>
            <a:r>
              <a:rPr lang="cs-CZ" smtClean="0"/>
              <a:t>Malířství</a:t>
            </a:r>
          </a:p>
        </p:txBody>
      </p:sp>
      <p:sp>
        <p:nvSpPr>
          <p:cNvPr id="20484" name="Zástupný symbol pro text 6"/>
          <p:cNvSpPr>
            <a:spLocks noGrp="1"/>
          </p:cNvSpPr>
          <p:nvPr>
            <p:ph type="body" sz="half" idx="3"/>
          </p:nvPr>
        </p:nvSpPr>
        <p:spPr>
          <a:xfrm>
            <a:off x="4648200" y="1752600"/>
            <a:ext cx="4041775" cy="990600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20485" name="Zástupný symbol pro obsah 5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3810000" cy="3846513"/>
          </a:xfrm>
        </p:spPr>
        <p:txBody>
          <a:bodyPr/>
          <a:lstStyle/>
          <a:p>
            <a:pPr eaLnBrk="1" hangingPunct="1"/>
            <a:r>
              <a:rPr lang="cs-CZ" sz="2400" smtClean="0"/>
              <a:t>specializovali se především na zdobení keramiky (černofigurální a červenofigurální styl).</a:t>
            </a:r>
          </a:p>
          <a:p>
            <a:pPr eaLnBrk="1" hangingPunct="1"/>
            <a:endParaRPr lang="cs-CZ" sz="2400" smtClean="0"/>
          </a:p>
          <a:p>
            <a:pPr eaLnBrk="1" hangingPunct="1"/>
            <a:r>
              <a:rPr lang="cs-CZ" sz="2400" smtClean="0"/>
              <a:t>čerpali jak z běžného života, tak z mytologie.</a:t>
            </a:r>
          </a:p>
          <a:p>
            <a:pPr eaLnBrk="1" hangingPunct="1"/>
            <a:endParaRPr lang="cs-CZ" smtClean="0"/>
          </a:p>
        </p:txBody>
      </p:sp>
      <p:pic>
        <p:nvPicPr>
          <p:cNvPr id="20486" name="Picture 4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0600" y="473868"/>
            <a:ext cx="3532346" cy="5887245"/>
          </a:xfrm>
          <a:noFill/>
        </p:spPr>
      </p:pic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>
            <a:off x="6858000" y="5943600"/>
            <a:ext cx="1479550" cy="287338"/>
          </a:xfr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</a:t>
            </a:r>
            <a:r>
              <a:rPr lang="cs-CZ" sz="1400" b="1" dirty="0" smtClean="0">
                <a:solidFill>
                  <a:schemeClr val="bg1"/>
                </a:solidFill>
              </a:rPr>
              <a:t>11</a:t>
            </a:r>
            <a:endParaRPr lang="cs-CZ" sz="1400" b="1" dirty="0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9" name="Zástupný symbol pro obsah 28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2335824659"/>
              </p:ext>
            </p:extLst>
          </p:nvPr>
        </p:nvGraphicFramePr>
        <p:xfrm>
          <a:off x="0" y="28433"/>
          <a:ext cx="9144000" cy="6790134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3048000"/>
                <a:gridCol w="3200400"/>
                <a:gridCol w="2895600"/>
              </a:tblGrid>
              <a:tr h="522318">
                <a:tc gridSpan="3"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TEST: Klikni na hvězdičku</a:t>
                      </a:r>
                      <a:r>
                        <a:rPr lang="cs-CZ" sz="1800" baseline="0" dirty="0" smtClean="0"/>
                        <a:t> u odpovědi</a:t>
                      </a:r>
                      <a:r>
                        <a:rPr lang="cs-CZ" sz="1800" dirty="0" smtClean="0"/>
                        <a:t>, kterou považuješ</a:t>
                      </a:r>
                      <a:r>
                        <a:rPr lang="cs-CZ" sz="1800" baseline="0" dirty="0" smtClean="0"/>
                        <a:t> za správnou.</a:t>
                      </a:r>
                      <a:endParaRPr lang="cs-CZ" sz="180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hMerge="1">
                  <a:txBody>
                    <a:bodyPr/>
                    <a:lstStyle/>
                    <a:p>
                      <a:pPr algn="l"/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rowSpan="4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rowSpan="4"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dk1"/>
                          </a:solidFill>
                        </a:rPr>
                        <a:t>Poznáš, v</a:t>
                      </a:r>
                      <a:r>
                        <a:rPr lang="cs-CZ" sz="2400" baseline="0" dirty="0" smtClean="0">
                          <a:solidFill>
                            <a:schemeClr val="dk1"/>
                          </a:solidFill>
                        </a:rPr>
                        <a:t> které architektonickém řádu je postaven Apollonův chrám?</a:t>
                      </a:r>
                      <a:endParaRPr lang="cs-CZ" sz="2400" dirty="0">
                        <a:solidFill>
                          <a:srgbClr val="FFFF00"/>
                        </a:solidFill>
                      </a:endParaRPr>
                    </a:p>
                  </a:txBody>
                  <a:tcPr marL="163082" marR="163082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Dórský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mtClean="0"/>
                        <a:t>Ionský</a:t>
                      </a:r>
                      <a:endParaRPr lang="cs-CZ" b="0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Řecký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0" dirty="0" smtClean="0"/>
                        <a:t>Korintský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rowSpan="4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rowSpan="4">
                  <a:txBody>
                    <a:bodyPr/>
                    <a:lstStyle/>
                    <a:p>
                      <a:r>
                        <a:rPr lang="cs-CZ" sz="2400" baseline="0" dirty="0" smtClean="0">
                          <a:solidFill>
                            <a:schemeClr val="dk1"/>
                          </a:solidFill>
                        </a:rPr>
                        <a:t>Muž na obrázku je řecký bůh a asi vrhá trojzubec. O kterého boha se jedná?</a:t>
                      </a:r>
                      <a:endParaRPr lang="cs-CZ" sz="2400" dirty="0">
                        <a:solidFill>
                          <a:srgbClr val="FFFF00"/>
                        </a:solidFill>
                      </a:endParaRPr>
                    </a:p>
                  </a:txBody>
                  <a:tcPr marL="163082" marR="163082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0" dirty="0" smtClean="0"/>
                        <a:t>Zeus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0" dirty="0" err="1" smtClean="0"/>
                        <a:t>Hermés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0" dirty="0" smtClean="0"/>
                        <a:t>Poseidon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Apollon</a:t>
                      </a:r>
                      <a:endParaRPr lang="cs-CZ" dirty="0" smtClean="0"/>
                    </a:p>
                  </a:txBody>
                  <a:tcPr marL="163082" marR="163082"/>
                </a:tc>
              </a:tr>
              <a:tr h="522318">
                <a:tc rowSpan="4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rowSpan="4"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dk1"/>
                          </a:solidFill>
                        </a:rPr>
                        <a:t>Řekové</a:t>
                      </a:r>
                      <a:r>
                        <a:rPr lang="cs-CZ" sz="2400" baseline="0" dirty="0" smtClean="0">
                          <a:solidFill>
                            <a:schemeClr val="dk1"/>
                          </a:solidFill>
                        </a:rPr>
                        <a:t> </a:t>
                      </a:r>
                      <a:r>
                        <a:rPr lang="cs-CZ" sz="2400" baseline="0" dirty="0" smtClean="0">
                          <a:solidFill>
                            <a:schemeClr val="dk1"/>
                          </a:solidFill>
                        </a:rPr>
                        <a:t>na keramice zobrazovali bojové výjevy . V které válce byl hlavním hrdinou Achilles? </a:t>
                      </a:r>
                      <a:endParaRPr lang="cs-CZ" sz="2400" dirty="0">
                        <a:solidFill>
                          <a:srgbClr val="FFFF00"/>
                        </a:solidFill>
                      </a:endParaRPr>
                    </a:p>
                  </a:txBody>
                  <a:tcPr marL="163082" marR="163082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peloponéské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athénské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0" dirty="0" smtClean="0"/>
                        <a:t>trojské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0" dirty="0" smtClean="0"/>
                        <a:t>Řecko-perské</a:t>
                      </a:r>
                      <a:endParaRPr lang="cs-CZ" b="1" dirty="0"/>
                    </a:p>
                  </a:txBody>
                  <a:tcPr marL="163082" marR="163082"/>
                </a:tc>
              </a:tr>
            </a:tbl>
          </a:graphicData>
        </a:graphic>
      </p:graphicFrame>
      <p:pic>
        <p:nvPicPr>
          <p:cNvPr id="34821" name="Obrázek 3482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000" y="2678303"/>
            <a:ext cx="1524000" cy="1949680"/>
          </a:xfrm>
          <a:prstGeom prst="rect">
            <a:avLst/>
          </a:prstGeom>
        </p:spPr>
      </p:pic>
      <p:sp>
        <p:nvSpPr>
          <p:cNvPr id="34833" name="7cípá hvězda 34832">
            <a:hlinkClick r:id="rId3" action="ppaction://hlinksldjump">
              <a:snd r:embed="rId4" name="applause.wav"/>
            </a:hlinkClick>
          </p:cNvPr>
          <p:cNvSpPr/>
          <p:nvPr/>
        </p:nvSpPr>
        <p:spPr>
          <a:xfrm>
            <a:off x="8698706" y="6858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50" name="7cípá hvězda 49">
            <a:hlinkClick r:id="rId5" action="ppaction://hlinksldjump">
              <a:snd r:embed="rId6" name="explode.wav"/>
            </a:hlinkClick>
          </p:cNvPr>
          <p:cNvSpPr/>
          <p:nvPr/>
        </p:nvSpPr>
        <p:spPr>
          <a:xfrm>
            <a:off x="8710613" y="11430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7cípá hvězda 50">
            <a:hlinkClick r:id="rId5" action="ppaction://hlinksldjump">
              <a:snd r:embed="rId6" name="explode.wav"/>
            </a:hlinkClick>
          </p:cNvPr>
          <p:cNvSpPr/>
          <p:nvPr/>
        </p:nvSpPr>
        <p:spPr>
          <a:xfrm>
            <a:off x="8731618" y="1683536"/>
            <a:ext cx="304800" cy="304800"/>
          </a:xfrm>
          <a:prstGeom prst="star7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7cípá hvězda 51">
            <a:hlinkClick r:id="rId5" action="ppaction://hlinksldjump">
              <a:snd r:embed="rId6" name="explode.wav"/>
            </a:hlinkClick>
          </p:cNvPr>
          <p:cNvSpPr/>
          <p:nvPr/>
        </p:nvSpPr>
        <p:spPr>
          <a:xfrm>
            <a:off x="8710613" y="2252193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7cípá hvězda 52">
            <a:hlinkClick r:id="rId5" action="ppaction://hlinksldjump">
              <a:snd r:embed="rId6" name="explode.wav"/>
            </a:hlinkClick>
          </p:cNvPr>
          <p:cNvSpPr/>
          <p:nvPr/>
        </p:nvSpPr>
        <p:spPr>
          <a:xfrm>
            <a:off x="8740574" y="6442675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7cípá hvězda 56">
            <a:hlinkClick r:id="rId5" action="ppaction://hlinksldjump">
              <a:snd r:embed="rId6" name="explode.wav"/>
            </a:hlinkClick>
          </p:cNvPr>
          <p:cNvSpPr/>
          <p:nvPr/>
        </p:nvSpPr>
        <p:spPr>
          <a:xfrm>
            <a:off x="8740574" y="53340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7cípá hvězda 57">
            <a:hlinkClick r:id="rId5" action="ppaction://hlinksldjump">
              <a:snd r:embed="rId6" name="explode.wav"/>
            </a:hlinkClick>
          </p:cNvPr>
          <p:cNvSpPr/>
          <p:nvPr/>
        </p:nvSpPr>
        <p:spPr>
          <a:xfrm>
            <a:off x="8740574" y="48006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7cípá hvězda 58">
            <a:hlinkClick r:id="rId5" action="ppaction://hlinksldjump">
              <a:snd r:embed="rId6" name="explode.wav"/>
            </a:hlinkClick>
          </p:cNvPr>
          <p:cNvSpPr/>
          <p:nvPr/>
        </p:nvSpPr>
        <p:spPr>
          <a:xfrm>
            <a:off x="8743523" y="42672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7cípá hvězda 59">
            <a:hlinkClick r:id="rId7" action="ppaction://hlinksldjump">
              <a:snd r:embed="rId4" name="applause.wav"/>
            </a:hlinkClick>
          </p:cNvPr>
          <p:cNvSpPr/>
          <p:nvPr/>
        </p:nvSpPr>
        <p:spPr>
          <a:xfrm>
            <a:off x="8708197" y="5891749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7cípá hvězda 61">
            <a:hlinkClick r:id="rId5" action="ppaction://hlinksldjump">
              <a:snd r:embed="rId6" name="explode.wav"/>
            </a:hlinkClick>
          </p:cNvPr>
          <p:cNvSpPr/>
          <p:nvPr/>
        </p:nvSpPr>
        <p:spPr>
          <a:xfrm>
            <a:off x="8698706" y="27432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63" name="7cípá hvězda 62">
            <a:hlinkClick r:id="rId5" action="ppaction://hlinksldjump">
              <a:snd r:embed="rId6" name="explode.wav"/>
            </a:hlinkClick>
          </p:cNvPr>
          <p:cNvSpPr/>
          <p:nvPr/>
        </p:nvSpPr>
        <p:spPr>
          <a:xfrm>
            <a:off x="8731618" y="3316406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64" name="7cípá hvězda 63">
            <a:hlinkClick r:id="rId3" action="ppaction://hlinksldjump">
              <a:snd r:embed="rId4" name="applause.wav"/>
            </a:hlinkClick>
          </p:cNvPr>
          <p:cNvSpPr/>
          <p:nvPr/>
        </p:nvSpPr>
        <p:spPr>
          <a:xfrm>
            <a:off x="8754897" y="37338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9506" y="689021"/>
            <a:ext cx="2587494" cy="18662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799" y="4859397"/>
            <a:ext cx="2077028" cy="17356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6141274"/>
      </p:ext>
    </p:extLst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895600" cy="2328204"/>
          </a:xfrm>
        </p:spPr>
        <p:txBody>
          <a:bodyPr/>
          <a:lstStyle/>
          <a:p>
            <a:r>
              <a:rPr lang="cs-CZ" sz="2400" dirty="0" smtClean="0">
                <a:solidFill>
                  <a:srgbClr val="FF0000"/>
                </a:solidFill>
                <a:latin typeface="+mn-lt"/>
              </a:rPr>
              <a:t>Chybná odpověď!!!</a:t>
            </a:r>
            <a:r>
              <a:rPr lang="cs-CZ" sz="2400" dirty="0" smtClean="0">
                <a:latin typeface="+mn-lt"/>
              </a:rPr>
              <a:t/>
            </a:r>
            <a:br>
              <a:rPr lang="cs-CZ" sz="2400" dirty="0" smtClean="0">
                <a:latin typeface="+mn-lt"/>
              </a:rPr>
            </a:br>
            <a:r>
              <a:rPr lang="cs-CZ" sz="2400" dirty="0" smtClean="0">
                <a:latin typeface="+mn-lt"/>
              </a:rPr>
              <a:t/>
            </a:r>
            <a:br>
              <a:rPr lang="cs-CZ" sz="2400" dirty="0" smtClean="0">
                <a:latin typeface="+mn-lt"/>
              </a:rPr>
            </a:br>
            <a:r>
              <a:rPr lang="cs-CZ" sz="2400" dirty="0">
                <a:latin typeface="+mn-lt"/>
              </a:rPr>
              <a:t/>
            </a:r>
            <a:br>
              <a:rPr lang="cs-CZ" sz="2400" dirty="0">
                <a:latin typeface="+mn-lt"/>
              </a:rPr>
            </a:br>
            <a:r>
              <a:rPr lang="cs-CZ" sz="2400" dirty="0" smtClean="0">
                <a:latin typeface="+mn-lt"/>
              </a:rPr>
              <a:t>Výsledek tvého snažení</a:t>
            </a:r>
            <a:br>
              <a:rPr lang="cs-CZ" sz="2400" dirty="0" smtClean="0">
                <a:latin typeface="+mn-lt"/>
              </a:rPr>
            </a:br>
            <a:r>
              <a:rPr lang="cs-CZ" sz="2400" dirty="0" smtClean="0">
                <a:latin typeface="+mn-lt"/>
              </a:rPr>
              <a:t>není nejlepší!</a:t>
            </a:r>
            <a:endParaRPr lang="cs-CZ" sz="2400" dirty="0">
              <a:latin typeface="+mn-lt"/>
            </a:endParaRPr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half" idx="2"/>
          </p:nvPr>
        </p:nvSpPr>
        <p:spPr>
          <a:xfrm>
            <a:off x="609600" y="4267200"/>
            <a:ext cx="2209800" cy="2209799"/>
          </a:xfrm>
        </p:spPr>
        <p:txBody>
          <a:bodyPr/>
          <a:lstStyle/>
          <a:p>
            <a:endParaRPr lang="cs-CZ" sz="2000" b="1" dirty="0" smtClean="0"/>
          </a:p>
          <a:p>
            <a:endParaRPr lang="cs-CZ" sz="2000" b="1" dirty="0"/>
          </a:p>
          <a:p>
            <a:endParaRPr lang="cs-CZ" sz="2000" b="1" dirty="0" smtClean="0"/>
          </a:p>
          <a:p>
            <a:r>
              <a:rPr lang="cs-CZ" sz="2000" b="1" dirty="0" smtClean="0"/>
              <a:t>Přemýšlej znovu, nebo se zkus s někým poradit!!!</a:t>
            </a:r>
            <a:endParaRPr lang="cs-CZ" sz="2000" b="1" dirty="0"/>
          </a:p>
        </p:txBody>
      </p:sp>
      <p:pic>
        <p:nvPicPr>
          <p:cNvPr id="13" name="Zástupný symbol pro obrázek 12">
            <a:hlinkClick r:id="rId2" action="ppaction://hlinksldjump"/>
          </p:cNvPr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42" r="5942"/>
          <a:stretch>
            <a:fillRect/>
          </a:stretch>
        </p:blipFill>
        <p:spPr>
          <a:xfrm>
            <a:off x="3276600" y="1052736"/>
            <a:ext cx="5486400" cy="4114800"/>
          </a:xfrm>
          <a:scene3d>
            <a:camera prst="orthographicFront">
              <a:rot lat="0" lon="0" rev="20699999"/>
            </a:camera>
            <a:lightRig rig="threePt" dir="t"/>
          </a:scene3d>
        </p:spPr>
      </p:pic>
      <p:sp>
        <p:nvSpPr>
          <p:cNvPr id="14" name="Obdélník 13"/>
          <p:cNvSpPr/>
          <p:nvPr/>
        </p:nvSpPr>
        <p:spPr>
          <a:xfrm>
            <a:off x="3276600" y="5909902"/>
            <a:ext cx="5715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+mn-lt"/>
              </a:rPr>
              <a:t>Kliknutím na obrázek se vrátíš zpět k otázkám!!!</a:t>
            </a:r>
            <a:endParaRPr lang="pt-BR" b="1" dirty="0">
              <a:solidFill>
                <a:srgbClr val="FF0000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629806891"/>
      </p:ext>
    </p:extLst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176996"/>
            <a:ext cx="2819400" cy="3318804"/>
          </a:xfrm>
        </p:spPr>
        <p:txBody>
          <a:bodyPr/>
          <a:lstStyle/>
          <a:p>
            <a:r>
              <a:rPr lang="cs-CZ" sz="2400" dirty="0" smtClean="0">
                <a:solidFill>
                  <a:srgbClr val="FF0000"/>
                </a:solidFill>
                <a:latin typeface="+mn-lt"/>
              </a:rPr>
              <a:t>Správná odpověď!!!</a:t>
            </a:r>
            <a:r>
              <a:rPr lang="cs-CZ" sz="2400" dirty="0" smtClean="0">
                <a:latin typeface="+mn-lt"/>
              </a:rPr>
              <a:t/>
            </a:r>
            <a:br>
              <a:rPr lang="cs-CZ" sz="2400" dirty="0" smtClean="0">
                <a:latin typeface="+mn-lt"/>
              </a:rPr>
            </a:br>
            <a:r>
              <a:rPr lang="cs-CZ" sz="2400" dirty="0" smtClean="0">
                <a:latin typeface="+mn-lt"/>
              </a:rPr>
              <a:t/>
            </a:r>
            <a:br>
              <a:rPr lang="cs-CZ" sz="2400" dirty="0" smtClean="0">
                <a:latin typeface="+mn-lt"/>
              </a:rPr>
            </a:br>
            <a:r>
              <a:rPr lang="cs-CZ" sz="2400" dirty="0">
                <a:latin typeface="+mn-lt"/>
              </a:rPr>
              <a:t/>
            </a:r>
            <a:br>
              <a:rPr lang="cs-CZ" sz="2400" dirty="0">
                <a:latin typeface="+mn-lt"/>
              </a:rPr>
            </a:br>
            <a:r>
              <a:rPr lang="cs-CZ" sz="2400" dirty="0" smtClean="0">
                <a:latin typeface="+mn-lt"/>
              </a:rPr>
              <a:t>Můžeš pokračovat v dalších otázkách!!!</a:t>
            </a:r>
            <a:endParaRPr lang="cs-CZ" sz="2400" dirty="0">
              <a:latin typeface="+mn-lt"/>
            </a:endParaRPr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half" idx="2"/>
          </p:nvPr>
        </p:nvSpPr>
        <p:spPr>
          <a:xfrm>
            <a:off x="609600" y="4267200"/>
            <a:ext cx="2209800" cy="2209799"/>
          </a:xfrm>
        </p:spPr>
        <p:txBody>
          <a:bodyPr/>
          <a:lstStyle/>
          <a:p>
            <a:endParaRPr lang="cs-CZ" sz="2000" b="1" dirty="0" smtClean="0"/>
          </a:p>
          <a:p>
            <a:endParaRPr lang="cs-CZ" sz="2000" b="1" dirty="0"/>
          </a:p>
          <a:p>
            <a:endParaRPr lang="cs-CZ" sz="2000" b="1" dirty="0" smtClean="0"/>
          </a:p>
        </p:txBody>
      </p:sp>
      <p:pic>
        <p:nvPicPr>
          <p:cNvPr id="13" name="Zástupný symbol pro obrázek 12">
            <a:hlinkClick r:id="rId2" action="ppaction://hlinksldjump"/>
          </p:cNvPr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20000">
            <a:off x="3498981" y="1491641"/>
            <a:ext cx="4617720" cy="3463290"/>
          </a:xfrm>
        </p:spPr>
      </p:pic>
      <p:sp>
        <p:nvSpPr>
          <p:cNvPr id="14" name="Obdélník 13"/>
          <p:cNvSpPr/>
          <p:nvPr/>
        </p:nvSpPr>
        <p:spPr>
          <a:xfrm>
            <a:off x="3276600" y="5909902"/>
            <a:ext cx="5715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+mn-lt"/>
              </a:rPr>
              <a:t>Kliknutím na obrázek se vrátíš zpět !!!</a:t>
            </a:r>
            <a:endParaRPr lang="pt-BR" b="1" dirty="0">
              <a:solidFill>
                <a:srgbClr val="FF0000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136203057"/>
      </p:ext>
    </p:extLst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176996"/>
            <a:ext cx="2971800" cy="3318804"/>
          </a:xfrm>
        </p:spPr>
        <p:txBody>
          <a:bodyPr/>
          <a:lstStyle/>
          <a:p>
            <a:r>
              <a:rPr lang="cs-CZ" sz="3200" dirty="0" smtClean="0">
                <a:solidFill>
                  <a:srgbClr val="FF0000"/>
                </a:solidFill>
                <a:latin typeface="+mn-lt"/>
              </a:rPr>
              <a:t>Konec testu!!!</a:t>
            </a:r>
            <a:r>
              <a:rPr lang="cs-CZ" sz="2800" dirty="0" smtClean="0">
                <a:latin typeface="+mn-lt"/>
              </a:rPr>
              <a:t/>
            </a:r>
            <a:br>
              <a:rPr lang="cs-CZ" sz="2800" dirty="0" smtClean="0">
                <a:latin typeface="+mn-lt"/>
              </a:rPr>
            </a:br>
            <a:r>
              <a:rPr lang="cs-CZ" sz="2800" dirty="0" smtClean="0">
                <a:latin typeface="+mn-lt"/>
              </a:rPr>
              <a:t/>
            </a:r>
            <a:br>
              <a:rPr lang="cs-CZ" sz="2800" dirty="0" smtClean="0">
                <a:latin typeface="+mn-lt"/>
              </a:rPr>
            </a:br>
            <a:r>
              <a:rPr lang="cs-CZ" sz="2800" dirty="0">
                <a:latin typeface="+mn-lt"/>
              </a:rPr>
              <a:t/>
            </a:r>
            <a:br>
              <a:rPr lang="cs-CZ" sz="2800" dirty="0">
                <a:latin typeface="+mn-lt"/>
              </a:rPr>
            </a:br>
            <a:r>
              <a:rPr lang="cs-CZ" sz="2800" dirty="0" smtClean="0">
                <a:latin typeface="+mn-lt"/>
              </a:rPr>
              <a:t/>
            </a:r>
            <a:br>
              <a:rPr lang="cs-CZ" sz="2800" dirty="0" smtClean="0">
                <a:latin typeface="+mn-lt"/>
              </a:rPr>
            </a:br>
            <a:r>
              <a:rPr lang="cs-CZ" sz="2400" dirty="0">
                <a:latin typeface="+mn-lt"/>
              </a:rPr>
              <a:t/>
            </a:r>
            <a:br>
              <a:rPr lang="cs-CZ" sz="2400" dirty="0">
                <a:latin typeface="+mn-lt"/>
              </a:rPr>
            </a:br>
            <a:r>
              <a:rPr lang="cs-CZ" sz="2400" dirty="0" smtClean="0">
                <a:latin typeface="+mn-lt"/>
              </a:rPr>
              <a:t>Bylo to dobré, ale neuškodí, když se na látku ještě doma podíváš</a:t>
            </a:r>
            <a:endParaRPr lang="cs-CZ" sz="2400" dirty="0">
              <a:latin typeface="+mn-lt"/>
            </a:endParaRPr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half" idx="2"/>
          </p:nvPr>
        </p:nvSpPr>
        <p:spPr>
          <a:xfrm>
            <a:off x="609600" y="4267200"/>
            <a:ext cx="2209800" cy="2209799"/>
          </a:xfrm>
        </p:spPr>
        <p:txBody>
          <a:bodyPr/>
          <a:lstStyle/>
          <a:p>
            <a:endParaRPr lang="cs-CZ" sz="2000" b="1" dirty="0" smtClean="0"/>
          </a:p>
          <a:p>
            <a:endParaRPr lang="cs-CZ" sz="2000" b="1" dirty="0"/>
          </a:p>
          <a:p>
            <a:endParaRPr lang="cs-CZ" sz="2000" b="1" dirty="0" smtClean="0"/>
          </a:p>
        </p:txBody>
      </p:sp>
      <p:pic>
        <p:nvPicPr>
          <p:cNvPr id="13" name="Zástupný symbol pro obrázek 12">
            <a:hlinkClick r:id="rId2" action="ppaction://hlinksldjump"/>
          </p:cNvPr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20000">
            <a:off x="3498981" y="1491641"/>
            <a:ext cx="4617720" cy="3463290"/>
          </a:xfrm>
        </p:spPr>
      </p:pic>
      <p:sp>
        <p:nvSpPr>
          <p:cNvPr id="14" name="Obdélník 13"/>
          <p:cNvSpPr/>
          <p:nvPr/>
        </p:nvSpPr>
        <p:spPr>
          <a:xfrm>
            <a:off x="473122" y="5402070"/>
            <a:ext cx="853440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  <a:latin typeface="+mn-lt"/>
              </a:rPr>
              <a:t>Pamatuj si</a:t>
            </a:r>
            <a:r>
              <a:rPr lang="cs-CZ" sz="2000" b="1" dirty="0" smtClean="0">
                <a:solidFill>
                  <a:schemeClr val="tx2"/>
                </a:solidFill>
                <a:latin typeface="+mn-lt"/>
              </a:rPr>
              <a:t>:   </a:t>
            </a:r>
          </a:p>
          <a:p>
            <a:pPr algn="ctr"/>
            <a:r>
              <a:rPr lang="cs-CZ" sz="2000" b="1" dirty="0" smtClean="0">
                <a:solidFill>
                  <a:schemeClr val="tx2"/>
                </a:solidFill>
                <a:latin typeface="+mn-lt"/>
              </a:rPr>
              <a:t>Paměť je jako medúza – vědomosti se rychle rozplynou!!!</a:t>
            </a:r>
          </a:p>
          <a:p>
            <a:pPr algn="ctr"/>
            <a:r>
              <a:rPr lang="cs-CZ" sz="2000" b="1" dirty="0" smtClean="0">
                <a:solidFill>
                  <a:schemeClr val="tx2"/>
                </a:solidFill>
                <a:latin typeface="+mn-lt"/>
              </a:rPr>
              <a:t>Kliknutím na obrázek se rozloučíme.</a:t>
            </a:r>
            <a:endParaRPr lang="pt-BR" sz="2000" b="1" dirty="0">
              <a:solidFill>
                <a:schemeClr val="tx2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004386336"/>
      </p:ext>
    </p:extLst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/>
          </p:cNvSpPr>
          <p:nvPr>
            <p:ph type="title" idx="4294967295"/>
          </p:nvPr>
        </p:nvSpPr>
        <p:spPr>
          <a:xfrm>
            <a:off x="762000" y="152400"/>
            <a:ext cx="7848600" cy="533400"/>
          </a:xfrm>
        </p:spPr>
        <p:txBody>
          <a:bodyPr/>
          <a:lstStyle/>
          <a:p>
            <a:pPr eaLnBrk="1" hangingPunct="1"/>
            <a:r>
              <a:rPr lang="cs-CZ" sz="2000" dirty="0" smtClean="0">
                <a:latin typeface="Arial" charset="0"/>
              </a:rPr>
              <a:t>Použitá literatura a zdroje informací</a:t>
            </a:r>
          </a:p>
        </p:txBody>
      </p:sp>
      <p:sp>
        <p:nvSpPr>
          <p:cNvPr id="21507" name="Rectangle 3"/>
          <p:cNvSpPr>
            <a:spLocks noGrp="1"/>
          </p:cNvSpPr>
          <p:nvPr>
            <p:ph type="body" idx="4294967295"/>
          </p:nvPr>
        </p:nvSpPr>
        <p:spPr>
          <a:xfrm>
            <a:off x="179512" y="838200"/>
            <a:ext cx="8856984" cy="5486400"/>
          </a:xfrm>
        </p:spPr>
        <p:txBody>
          <a:bodyPr/>
          <a:lstStyle/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Koucká, I.: Dějepis 6, Olomouc, </a:t>
            </a:r>
            <a:r>
              <a:rPr lang="cs-CZ" sz="1400" dirty="0" err="1" smtClean="0">
                <a:solidFill>
                  <a:srgbClr val="FFFF00"/>
                </a:solidFill>
              </a:rPr>
              <a:t>Prodos</a:t>
            </a:r>
            <a:r>
              <a:rPr lang="cs-CZ" sz="1400" dirty="0" smtClean="0">
                <a:solidFill>
                  <a:srgbClr val="FFFF00"/>
                </a:solidFill>
              </a:rPr>
              <a:t> 2002</a:t>
            </a: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Kolektiv autorů: Dějepis 6, Plzeň, Fraus 2007</a:t>
            </a: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Mandelová, H.: Opakování dějin pravěku a starověku, Olomouc, FIN 1995</a:t>
            </a:r>
          </a:p>
          <a:p>
            <a:pPr eaLnBrk="1" hangingPunct="1"/>
            <a:r>
              <a:rPr lang="cs-CZ" sz="1400" b="1" dirty="0" smtClean="0"/>
              <a:t>Použitý obrazový materiál:</a:t>
            </a:r>
            <a:endParaRPr lang="cs-CZ" sz="1400" dirty="0" smtClean="0"/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1: </a:t>
            </a:r>
            <a:r>
              <a:rPr lang="cs-CZ" sz="1400" u="sng" dirty="0">
                <a:solidFill>
                  <a:srgbClr val="FFFF00"/>
                </a:solidFill>
              </a:rPr>
              <a:t>http://en.wikipedia.org/wiki/File:Parthenon_from_west.jpg</a:t>
            </a:r>
            <a:endParaRPr lang="cs-CZ" sz="1400" u="sng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2: </a:t>
            </a:r>
            <a:r>
              <a:rPr lang="cs-CZ" sz="1400" dirty="0">
                <a:solidFill>
                  <a:srgbClr val="FFFF00"/>
                </a:solidFill>
                <a:hlinkClick r:id="rId2"/>
              </a:rPr>
              <a:t>http://</a:t>
            </a:r>
            <a:r>
              <a:rPr lang="cs-CZ" sz="1400" dirty="0" smtClean="0">
                <a:solidFill>
                  <a:srgbClr val="FFFF00"/>
                </a:solidFill>
                <a:hlinkClick r:id="rId2"/>
              </a:rPr>
              <a:t>cs.wikipedia.org/wiki/Soubor:Schema_Saeulenordnungen.jpg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</a:t>
            </a:r>
            <a:r>
              <a:rPr lang="cs-CZ" sz="1400" dirty="0" smtClean="0">
                <a:solidFill>
                  <a:srgbClr val="FFFF00"/>
                </a:solidFill>
              </a:rPr>
              <a:t>č. 3: </a:t>
            </a:r>
            <a:r>
              <a:rPr lang="cs-CZ" sz="1400" dirty="0">
                <a:solidFill>
                  <a:srgbClr val="FFFF00"/>
                </a:solidFill>
                <a:hlinkClick r:id="rId3"/>
              </a:rPr>
              <a:t>http://</a:t>
            </a:r>
            <a:r>
              <a:rPr lang="cs-CZ" sz="1400" dirty="0" smtClean="0">
                <a:solidFill>
                  <a:srgbClr val="FFFF00"/>
                </a:solidFill>
                <a:hlinkClick r:id="rId3"/>
              </a:rPr>
              <a:t>cs.wikipedia.org/wiki/Soubor:Doric.JPG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4: </a:t>
            </a:r>
            <a:r>
              <a:rPr lang="cs-CZ" sz="1400" dirty="0">
                <a:solidFill>
                  <a:srgbClr val="FFFF00"/>
                </a:solidFill>
                <a:hlinkClick r:id="rId4"/>
              </a:rPr>
              <a:t>http://cs.wikipedia.org/wiki/Soubor:Hephaistos.temple.AC.02.jpg 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</a:t>
            </a:r>
            <a:r>
              <a:rPr lang="cs-CZ" sz="1400" dirty="0" smtClean="0">
                <a:solidFill>
                  <a:srgbClr val="FFFF00"/>
                </a:solidFill>
              </a:rPr>
              <a:t>č. 5: </a:t>
            </a:r>
            <a:r>
              <a:rPr lang="cs-CZ" sz="1400" dirty="0">
                <a:solidFill>
                  <a:srgbClr val="FFFF00"/>
                </a:solidFill>
                <a:hlinkClick r:id="rId5"/>
              </a:rPr>
              <a:t>http://</a:t>
            </a:r>
            <a:r>
              <a:rPr lang="cs-CZ" sz="1400" dirty="0" smtClean="0">
                <a:solidFill>
                  <a:srgbClr val="FFFF00"/>
                </a:solidFill>
                <a:hlinkClick r:id="rId5"/>
              </a:rPr>
              <a:t>cs.wikipedia.org/wiki/Soubor:Jonisk1.png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6: </a:t>
            </a:r>
            <a:r>
              <a:rPr lang="cs-CZ" sz="1400" dirty="0">
                <a:solidFill>
                  <a:srgbClr val="FFFF00"/>
                </a:solidFill>
                <a:hlinkClick r:id="rId6"/>
              </a:rPr>
              <a:t>http://</a:t>
            </a:r>
            <a:r>
              <a:rPr lang="cs-CZ" sz="1400" dirty="0" smtClean="0">
                <a:solidFill>
                  <a:srgbClr val="FFFF00"/>
                </a:solidFill>
                <a:hlinkClick r:id="rId6"/>
              </a:rPr>
              <a:t>en.wikipedia.org/wiki/File:Scythopolis7_by_Yukatan.jpg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>
                <a:solidFill>
                  <a:srgbClr val="FFFF00"/>
                </a:solidFill>
              </a:rPr>
              <a:t>Obrázek č. 7: </a:t>
            </a:r>
            <a:r>
              <a:rPr lang="cs-CZ" sz="1400" dirty="0">
                <a:solidFill>
                  <a:srgbClr val="FFFF00"/>
                </a:solidFill>
                <a:hlinkClick r:id="rId7"/>
              </a:rPr>
              <a:t>http://</a:t>
            </a:r>
            <a:r>
              <a:rPr lang="cs-CZ" sz="1400" dirty="0" smtClean="0">
                <a:solidFill>
                  <a:srgbClr val="FFFF00"/>
                </a:solidFill>
                <a:hlinkClick r:id="rId7"/>
              </a:rPr>
              <a:t>en.wikipedia.org/wiki/File:Temple_of_Apollo28.jpg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</a:t>
            </a:r>
            <a:r>
              <a:rPr lang="cs-CZ" sz="1400" dirty="0">
                <a:solidFill>
                  <a:srgbClr val="FFFF00"/>
                </a:solidFill>
              </a:rPr>
              <a:t>8: </a:t>
            </a:r>
            <a:r>
              <a:rPr lang="cs-CZ" sz="1400" dirty="0">
                <a:solidFill>
                  <a:srgbClr val="FFFF00"/>
                </a:solidFill>
                <a:hlinkClick r:id="rId8"/>
              </a:rPr>
              <a:t>http://en.wikipedia.org/wiki/File:Columns_of_the_Temple_of_Apollo_at_Delphi,_</a:t>
            </a:r>
            <a:r>
              <a:rPr lang="cs-CZ" sz="1400" dirty="0" smtClean="0">
                <a:solidFill>
                  <a:srgbClr val="FFFF00"/>
                </a:solidFill>
                <a:hlinkClick r:id="rId8"/>
              </a:rPr>
              <a:t>Greece.jpeg</a:t>
            </a:r>
            <a:endParaRPr lang="cs-CZ" sz="1400" dirty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</a:t>
            </a:r>
            <a:r>
              <a:rPr lang="cs-CZ" sz="1400" dirty="0">
                <a:solidFill>
                  <a:srgbClr val="FFFF00"/>
                </a:solidFill>
              </a:rPr>
              <a:t>č. </a:t>
            </a:r>
            <a:r>
              <a:rPr lang="cs-CZ" sz="1400" dirty="0" smtClean="0">
                <a:solidFill>
                  <a:srgbClr val="FFFF00"/>
                </a:solidFill>
              </a:rPr>
              <a:t>9: </a:t>
            </a:r>
            <a:r>
              <a:rPr lang="cs-CZ" sz="1400" dirty="0">
                <a:solidFill>
                  <a:srgbClr val="FFFF00"/>
                </a:solidFill>
                <a:hlinkClick r:id="rId9"/>
              </a:rPr>
              <a:t>http://</a:t>
            </a:r>
            <a:r>
              <a:rPr lang="cs-CZ" sz="1400" dirty="0" smtClean="0">
                <a:solidFill>
                  <a:srgbClr val="FFFF00"/>
                </a:solidFill>
                <a:hlinkClick r:id="rId9"/>
              </a:rPr>
              <a:t>en.wikipedia.org/wiki/File:0025MAN-Relief2.jpg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</a:t>
            </a:r>
            <a:r>
              <a:rPr lang="cs-CZ" sz="1400" dirty="0">
                <a:solidFill>
                  <a:srgbClr val="FFFF00"/>
                </a:solidFill>
              </a:rPr>
              <a:t>10: </a:t>
            </a:r>
            <a:r>
              <a:rPr lang="cs-CZ" sz="1400" dirty="0">
                <a:solidFill>
                  <a:srgbClr val="FFFF00"/>
                </a:solidFill>
                <a:hlinkClick r:id="rId10"/>
              </a:rPr>
              <a:t>http://</a:t>
            </a:r>
            <a:r>
              <a:rPr lang="cs-CZ" sz="1400" dirty="0" smtClean="0">
                <a:solidFill>
                  <a:srgbClr val="FFFF00"/>
                </a:solidFill>
                <a:hlinkClick r:id="rId10"/>
              </a:rPr>
              <a:t>cs.wikipedia.org/wiki/Soubor:Statue_of_Zeus.jpg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</a:t>
            </a:r>
            <a:r>
              <a:rPr lang="cs-CZ" sz="1400" dirty="0">
                <a:solidFill>
                  <a:srgbClr val="FFFF00"/>
                </a:solidFill>
              </a:rPr>
              <a:t>11: </a:t>
            </a:r>
            <a:r>
              <a:rPr lang="cs-CZ" sz="1400" dirty="0">
                <a:solidFill>
                  <a:srgbClr val="FFFF00"/>
                </a:solidFill>
                <a:hlinkClick r:id="rId11"/>
              </a:rPr>
              <a:t>http://</a:t>
            </a:r>
            <a:r>
              <a:rPr lang="cs-CZ" sz="1400" dirty="0" smtClean="0">
                <a:solidFill>
                  <a:srgbClr val="FFFF00"/>
                </a:solidFill>
                <a:hlinkClick r:id="rId11"/>
              </a:rPr>
              <a:t>en.wikipedia.org/wiki/File:Herakles_Olympos_Louvre_F30_full.jpg</a:t>
            </a:r>
            <a:endParaRPr lang="cs-CZ" sz="1400" dirty="0" smtClean="0">
              <a:solidFill>
                <a:srgbClr val="FFFF00"/>
              </a:solidFill>
            </a:endParaRPr>
          </a:p>
          <a:p>
            <a:pPr marL="0" indent="0" eaLnBrk="1" hangingPunct="1">
              <a:buNone/>
            </a:pPr>
            <a:endParaRPr lang="cs-CZ" sz="1400" dirty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/>
              <a:t>Obrázky v testu: </a:t>
            </a: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a</a:t>
            </a:r>
            <a:r>
              <a:rPr lang="cs-CZ" sz="1400" dirty="0">
                <a:solidFill>
                  <a:srgbClr val="FFFF00"/>
                </a:solidFill>
              </a:rPr>
              <a:t>) </a:t>
            </a:r>
            <a:r>
              <a:rPr lang="cs-CZ" sz="1400" dirty="0">
                <a:solidFill>
                  <a:srgbClr val="FFFF00"/>
                </a:solidFill>
                <a:hlinkClick r:id="rId7"/>
              </a:rPr>
              <a:t>http://</a:t>
            </a:r>
            <a:r>
              <a:rPr lang="cs-CZ" sz="1400" dirty="0" smtClean="0">
                <a:solidFill>
                  <a:srgbClr val="FFFF00"/>
                </a:solidFill>
                <a:hlinkClick r:id="rId7"/>
              </a:rPr>
              <a:t>en.wikipedia.org/wiki/File:Temple_of_Apollo28.jpg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b) </a:t>
            </a:r>
            <a:r>
              <a:rPr lang="cs-CZ" sz="1400" dirty="0">
                <a:solidFill>
                  <a:srgbClr val="FFFF00"/>
                </a:solidFill>
                <a:hlinkClick r:id="rId12"/>
              </a:rPr>
              <a:t>http://</a:t>
            </a:r>
            <a:r>
              <a:rPr lang="cs-CZ" sz="1400" dirty="0" smtClean="0">
                <a:solidFill>
                  <a:srgbClr val="FFFF00"/>
                </a:solidFill>
                <a:hlinkClick r:id="rId12"/>
              </a:rPr>
              <a:t>en.wikipedia.org/wiki/File:Netuno19b.jpg</a:t>
            </a:r>
            <a:endParaRPr lang="cs-CZ" sz="1400" dirty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  <a:hlinkClick r:id="rId13"/>
              </a:rPr>
              <a:t>c) http</a:t>
            </a:r>
            <a:r>
              <a:rPr lang="cs-CZ" sz="1400" dirty="0">
                <a:solidFill>
                  <a:srgbClr val="FFFF00"/>
                </a:solidFill>
                <a:hlinkClick r:id="rId13"/>
              </a:rPr>
              <a:t>://</a:t>
            </a:r>
            <a:r>
              <a:rPr lang="cs-CZ" sz="1400" dirty="0" smtClean="0">
                <a:solidFill>
                  <a:srgbClr val="FFFF00"/>
                </a:solidFill>
                <a:hlinkClick r:id="rId13"/>
              </a:rPr>
              <a:t>en.wikipedia.org/wiki/File:Achilles_Penthesileia_BM_B209.jpg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endParaRPr lang="cs-CZ" sz="1400" dirty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/>
              <a:t>Obrázky </a:t>
            </a:r>
            <a:r>
              <a:rPr lang="cs-CZ" sz="1400" dirty="0" smtClean="0"/>
              <a:t>v odpovědích na  otázky</a:t>
            </a:r>
            <a:r>
              <a:rPr lang="cs-CZ" sz="1400" dirty="0" smtClean="0">
                <a:solidFill>
                  <a:srgbClr val="FFFF00"/>
                </a:solidFill>
              </a:rPr>
              <a:t>: © </a:t>
            </a:r>
            <a:r>
              <a:rPr lang="cs-CZ" sz="1400" u="sng" dirty="0">
                <a:solidFill>
                  <a:srgbClr val="FFFF00"/>
                </a:solidFill>
              </a:rPr>
              <a:t>Microsoft </a:t>
            </a:r>
            <a:r>
              <a:rPr lang="cs-CZ" sz="1400" u="sng" dirty="0" err="1">
                <a:solidFill>
                  <a:srgbClr val="FFFF00"/>
                </a:solidFill>
              </a:rPr>
              <a:t>Corporation</a:t>
            </a:r>
            <a:endParaRPr lang="cs-CZ" sz="1400" dirty="0" smtClean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11052252"/>
      </p:ext>
    </p:extLst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Konec testu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Hodně štěstí v učení: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endParaRPr lang="cs-CZ" dirty="0"/>
          </a:p>
        </p:txBody>
      </p:sp>
      <p:pic>
        <p:nvPicPr>
          <p:cNvPr id="5124" name="Picture 4" descr="C:\Program Files (x86)\Microsoft Office\MEDIA\CAGCAT10\j0299171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5200" y="3733800"/>
            <a:ext cx="2067526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91493728"/>
      </p:ext>
    </p:extLst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2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174</TotalTime>
  <Words>574</Words>
  <Application>Microsoft Office PowerPoint</Application>
  <PresentationFormat>Předvádění na obrazovce (4:3)</PresentationFormat>
  <Paragraphs>141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Tok</vt:lpstr>
      <vt:lpstr>Prezentace aplikace PowerPoint</vt:lpstr>
      <vt:lpstr>   Řecké umění</vt:lpstr>
      <vt:lpstr>Řecké umění</vt:lpstr>
      <vt:lpstr>Řecké umění</vt:lpstr>
      <vt:lpstr>Řecké umění</vt:lpstr>
      <vt:lpstr>Řecké umění</vt:lpstr>
      <vt:lpstr>Řecké umění</vt:lpstr>
      <vt:lpstr>Řecké umění</vt:lpstr>
      <vt:lpstr>Řecké umění</vt:lpstr>
      <vt:lpstr>Řecké umění</vt:lpstr>
      <vt:lpstr>Řecké umění</vt:lpstr>
      <vt:lpstr>Prezentace aplikace PowerPoint</vt:lpstr>
      <vt:lpstr>Chybná odpověď!!!   Výsledek tvého snažení není nejlepší!</vt:lpstr>
      <vt:lpstr>Správná odpověď!!!   Můžeš pokračovat v dalších otázkách!!!</vt:lpstr>
      <vt:lpstr>Konec testu!!!     Bylo to dobré, ale neuškodí, když se na látku ještě doma podíváš</vt:lpstr>
      <vt:lpstr>Použitá literatura a zdroje informací</vt:lpstr>
      <vt:lpstr>Konec testu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Miličková</dc:creator>
  <cp:lastModifiedBy>NB</cp:lastModifiedBy>
  <cp:revision>28</cp:revision>
  <cp:lastPrinted>1601-01-01T00:00:00Z</cp:lastPrinted>
  <dcterms:created xsi:type="dcterms:W3CDTF">1601-01-01T00:00:00Z</dcterms:created>
  <dcterms:modified xsi:type="dcterms:W3CDTF">2013-06-02T16:29:27Z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i4>1</vt:i4>
  </property>
</Properties>
</file>