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5" r:id="rId9"/>
    <p:sldId id="266" r:id="rId10"/>
    <p:sldId id="273" r:id="rId11"/>
    <p:sldId id="268" r:id="rId12"/>
    <p:sldId id="269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5B186C-B9D0-4458-B9F5-B973CCFB3431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00DFE-5F0B-4C4C-9515-A26763F04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7404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3B691-C48F-4A20-BE83-B2D258C47050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D85EE-3CB9-4408-B215-2328703663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876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9891CA-E416-48E1-84CE-85CA35224D0E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AFCDA-07B6-4E9C-A982-63F868A44A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3337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BB7F3F-A201-4908-96B7-D15514D1DD95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F1EA6-83E7-451D-BAB7-9C2643B067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696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14F7D-8A89-40BE-8C1B-5EA2CEB67B35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351046-B894-4194-A11E-E2798AD0E2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923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F1B0F2-9F6D-4ECD-8CB9-EF9812F6AE2A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4A831D-73EC-403E-9259-09EC4E0572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400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70BCF-A1B5-4903-8288-EDE618670F59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7F7689-11A8-4802-A04F-2A95478CF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353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475A74-4A04-4BD7-A73C-AEE3F1160F2D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4D4EC-45ED-4517-ADB6-9DBD057C7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969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A9B1-76AF-4D7C-A68E-8A5D5ECC21F0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FA676C-8531-4827-929E-31EC3B572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992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1D984-9676-430C-90CC-866A0F2D55A6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A54DC-9977-41DE-8A91-AD4F19823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132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C374F-9ECB-4E92-9AF2-9409843FE221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9B20E-E34C-412D-AA40-F7BAEAB1EC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458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8B24B-A6B3-4455-9653-226E34924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94778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60507D4-E1EF-4464-B076-C0D46C90D6C1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B1FB8D2-BACE-4379-BE36-3786FCC29F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6" r:id="rId2"/>
    <p:sldLayoutId id="2147483728" r:id="rId3"/>
    <p:sldLayoutId id="2147483725" r:id="rId4"/>
    <p:sldLayoutId id="2147483724" r:id="rId5"/>
    <p:sldLayoutId id="2147483723" r:id="rId6"/>
    <p:sldLayoutId id="2147483722" r:id="rId7"/>
    <p:sldLayoutId id="2147483721" r:id="rId8"/>
    <p:sldLayoutId id="2147483729" r:id="rId9"/>
    <p:sldLayoutId id="2147483720" r:id="rId10"/>
    <p:sldLayoutId id="2147483719" r:id="rId11"/>
    <p:sldLayoutId id="2147483730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audio" Target="../media/audio1.wav"/><Relationship Id="rId7" Type="http://schemas.openxmlformats.org/officeDocument/2006/relationships/slide" Target="slide13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3.wav"/><Relationship Id="rId5" Type="http://schemas.openxmlformats.org/officeDocument/2006/relationships/audio" Target="../media/audio2.wav"/><Relationship Id="rId10" Type="http://schemas.openxmlformats.org/officeDocument/2006/relationships/image" Target="../media/image4.jpeg"/><Relationship Id="rId4" Type="http://schemas.openxmlformats.org/officeDocument/2006/relationships/slide" Target="slide12.xml"/><Relationship Id="rId9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slide" Target="slide10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slide" Target="slide10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slide" Target="slide15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Demosthenes_orator_Louvre.jpg" TargetMode="External"/><Relationship Id="rId2" Type="http://schemas.openxmlformats.org/officeDocument/2006/relationships/hyperlink" Target="http://upload.wikimedia.org/wikipedia/commons/e/ef/Douris_Man_with_wax_tablet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AC_marbles.jpg" TargetMode="External"/><Relationship Id="rId5" Type="http://schemas.openxmlformats.org/officeDocument/2006/relationships/hyperlink" Target="http://en.wikipedia.org/wiki/File:Achilles_Penthesileia_BM_B209.jpg" TargetMode="External"/><Relationship Id="rId4" Type="http://schemas.openxmlformats.org/officeDocument/2006/relationships/hyperlink" Target="http://en.wikipedia.org/wiki/Historian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2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76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5449447"/>
              </p:ext>
            </p:extLst>
          </p:nvPr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Starověké Řecko - Vzdělanost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 věda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Файл:Head Platon Glyptothek Munich 5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773238"/>
            <a:ext cx="3384550" cy="470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Vzdělanost a věda</a:t>
            </a:r>
            <a:endParaRPr lang="cs-CZ" dirty="0"/>
          </a:p>
        </p:txBody>
      </p:sp>
      <p:sp>
        <p:nvSpPr>
          <p:cNvPr id="5124" name="Podnadpis 4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dirty="0" smtClean="0"/>
              <a:t>6. ročník ZŠ</a:t>
            </a:r>
          </a:p>
        </p:txBody>
      </p:sp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5580112" y="6093296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3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Vzdělanost a věda</a:t>
            </a:r>
          </a:p>
        </p:txBody>
      </p:sp>
      <p:sp>
        <p:nvSpPr>
          <p:cNvPr id="6147" name="Zástupný symbol pro text 4"/>
          <p:cNvSpPr>
            <a:spLocks noGrp="1"/>
          </p:cNvSpPr>
          <p:nvPr>
            <p:ph type="body" idx="1"/>
          </p:nvPr>
        </p:nvSpPr>
        <p:spPr>
          <a:xfrm>
            <a:off x="468313" y="1196975"/>
            <a:ext cx="4040187" cy="658813"/>
          </a:xfrm>
        </p:spPr>
        <p:txBody>
          <a:bodyPr/>
          <a:lstStyle/>
          <a:p>
            <a:pPr eaLnBrk="1" hangingPunct="1"/>
            <a:r>
              <a:rPr lang="cs-CZ" smtClean="0"/>
              <a:t>Vzdělávání</a:t>
            </a:r>
          </a:p>
        </p:txBody>
      </p:sp>
      <p:sp>
        <p:nvSpPr>
          <p:cNvPr id="6148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3438" y="1196975"/>
            <a:ext cx="4041775" cy="654050"/>
          </a:xfrm>
        </p:spPr>
        <p:txBody>
          <a:bodyPr/>
          <a:lstStyle/>
          <a:p>
            <a:pPr eaLnBrk="1" hangingPunct="1"/>
            <a:r>
              <a:rPr lang="cs-CZ" smtClean="0"/>
              <a:t>Studující mladík - malba</a:t>
            </a:r>
          </a:p>
        </p:txBody>
      </p:sp>
      <p:sp>
        <p:nvSpPr>
          <p:cNvPr id="6149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6513"/>
          </a:xfrm>
        </p:spPr>
        <p:txBody>
          <a:bodyPr/>
          <a:lstStyle/>
          <a:p>
            <a:pPr eaLnBrk="1" hangingPunct="1"/>
            <a:r>
              <a:rPr lang="cs-CZ" smtClean="0"/>
              <a:t>pouze pro občany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	(svobodní a plnoprávní muži)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Sparta – státní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Athény – státní i soukromé</a:t>
            </a:r>
          </a:p>
        </p:txBody>
      </p:sp>
      <p:sp>
        <p:nvSpPr>
          <p:cNvPr id="615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6513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51" name="Picture 2" descr="Fichier:Douris Man with wax table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188" y="1989138"/>
            <a:ext cx="4468812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zápatí 4"/>
          <p:cNvSpPr>
            <a:spLocks noGrp="1"/>
          </p:cNvSpPr>
          <p:nvPr/>
        </p:nvSpPr>
        <p:spPr bwMode="auto">
          <a:xfrm>
            <a:off x="899592" y="6021288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1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788"/>
            <a:ext cx="4040188" cy="658812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2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60550"/>
            <a:ext cx="4041775" cy="65405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3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6513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7174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6513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7175" name="Zástupný symbol pro obsah 8" descr="Obrázek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6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zápatí 4"/>
          <p:cNvSpPr>
            <a:spLocks noGrp="1"/>
          </p:cNvSpPr>
          <p:nvPr/>
        </p:nvSpPr>
        <p:spPr bwMode="auto">
          <a:xfrm>
            <a:off x="7236296" y="594928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3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Vzdělanost a věda</a:t>
            </a:r>
          </a:p>
        </p:txBody>
      </p:sp>
      <p:sp>
        <p:nvSpPr>
          <p:cNvPr id="8195" name="Zástupný symbol pro text 4"/>
          <p:cNvSpPr>
            <a:spLocks noGrp="1"/>
          </p:cNvSpPr>
          <p:nvPr>
            <p:ph type="body" idx="1"/>
          </p:nvPr>
        </p:nvSpPr>
        <p:spPr>
          <a:xfrm>
            <a:off x="468313" y="1196975"/>
            <a:ext cx="4040187" cy="658813"/>
          </a:xfrm>
        </p:spPr>
        <p:txBody>
          <a:bodyPr/>
          <a:lstStyle/>
          <a:p>
            <a:pPr eaLnBrk="1" hangingPunct="1"/>
            <a:r>
              <a:rPr lang="cs-CZ" smtClean="0"/>
              <a:t>Vzdělávání</a:t>
            </a:r>
          </a:p>
        </p:txBody>
      </p:sp>
      <p:sp>
        <p:nvSpPr>
          <p:cNvPr id="8196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3438" y="1196975"/>
            <a:ext cx="4041775" cy="654050"/>
          </a:xfrm>
        </p:spPr>
        <p:txBody>
          <a:bodyPr/>
          <a:lstStyle/>
          <a:p>
            <a:pPr eaLnBrk="1" hangingPunct="1"/>
            <a:r>
              <a:rPr lang="cs-CZ" smtClean="0"/>
              <a:t>Platón – autor filozofie </a:t>
            </a:r>
          </a:p>
        </p:txBody>
      </p:sp>
      <p:sp>
        <p:nvSpPr>
          <p:cNvPr id="8197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6513"/>
          </a:xfrm>
        </p:spPr>
        <p:txBody>
          <a:bodyPr/>
          <a:lstStyle/>
          <a:p>
            <a:pPr eaLnBrk="1" hangingPunct="1"/>
            <a:r>
              <a:rPr lang="cs-CZ" dirty="0" smtClean="0"/>
              <a:t>Základem výchovného a vzdělávacího systému bylo propojení tělesné a duševní výchovy 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b="1" dirty="0" smtClean="0"/>
              <a:t>KALOKAGATHIE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b="1" dirty="0" smtClean="0"/>
              <a:t>předměty: </a:t>
            </a:r>
            <a:r>
              <a:rPr lang="cs-CZ" dirty="0" smtClean="0"/>
              <a:t>čtení, psaní, počty, kreslení, tělesná cvičení, hudební výchova</a:t>
            </a:r>
          </a:p>
          <a:p>
            <a:pPr eaLnBrk="1" hangingPunct="1"/>
            <a:endParaRPr lang="cs-CZ" dirty="0" smtClean="0"/>
          </a:p>
        </p:txBody>
      </p:sp>
      <p:sp>
        <p:nvSpPr>
          <p:cNvPr id="8198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6513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8199" name="Picture 2" descr="Файл:Head Platon Glyptothek Munich 5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916113"/>
            <a:ext cx="3384550" cy="470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zápatí 4"/>
          <p:cNvSpPr>
            <a:spLocks noGrp="1"/>
          </p:cNvSpPr>
          <p:nvPr/>
        </p:nvSpPr>
        <p:spPr bwMode="auto">
          <a:xfrm>
            <a:off x="3779912" y="6237597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</a:t>
            </a:r>
            <a:r>
              <a:rPr lang="cs-CZ" sz="1400" b="1" dirty="0">
                <a:solidFill>
                  <a:schemeClr val="bg1"/>
                </a:solidFill>
              </a:rPr>
              <a:t>4</a:t>
            </a:r>
            <a:endParaRPr lang="cs-CZ" sz="1400" b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3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Vzdělanost a věda</a:t>
            </a:r>
          </a:p>
        </p:txBody>
      </p:sp>
      <p:sp>
        <p:nvSpPr>
          <p:cNvPr id="9219" name="Zástupný symbol pro text 4"/>
          <p:cNvSpPr>
            <a:spLocks noGrp="1"/>
          </p:cNvSpPr>
          <p:nvPr>
            <p:ph type="body" idx="1"/>
          </p:nvPr>
        </p:nvSpPr>
        <p:spPr>
          <a:xfrm>
            <a:off x="468313" y="1196975"/>
            <a:ext cx="4040187" cy="658813"/>
          </a:xfrm>
        </p:spPr>
        <p:txBody>
          <a:bodyPr/>
          <a:lstStyle/>
          <a:p>
            <a:pPr eaLnBrk="1" hangingPunct="1"/>
            <a:r>
              <a:rPr lang="cs-CZ" smtClean="0"/>
              <a:t>Věda</a:t>
            </a:r>
          </a:p>
        </p:txBody>
      </p:sp>
      <p:sp>
        <p:nvSpPr>
          <p:cNvPr id="9220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3438" y="1196975"/>
            <a:ext cx="4041775" cy="654050"/>
          </a:xfrm>
        </p:spPr>
        <p:txBody>
          <a:bodyPr/>
          <a:lstStyle/>
          <a:p>
            <a:pPr eaLnBrk="1" hangingPunct="1"/>
            <a:r>
              <a:rPr lang="cs-CZ" smtClean="0"/>
              <a:t>Zpřístupnění znalostí</a:t>
            </a:r>
          </a:p>
        </p:txBody>
      </p:sp>
      <p:pic>
        <p:nvPicPr>
          <p:cNvPr id="9221" name="Zástupný symbol pro obsah 13" descr="Obrázek3.jpg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48038" y="1844675"/>
            <a:ext cx="5659437" cy="4248150"/>
          </a:xfrm>
        </p:spPr>
      </p:pic>
      <p:sp>
        <p:nvSpPr>
          <p:cNvPr id="13" name="Zástupný symbol pro obsah 12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3394075" cy="3846513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r>
              <a:rPr lang="cs-CZ" dirty="0" smtClean="0"/>
              <a:t>nové vědní obory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filozofie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Platón, Aristoteles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dějepisectví  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Hérodotos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řečnictví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Démosthenes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/>
        </p:nvSpPr>
        <p:spPr bwMode="auto">
          <a:xfrm>
            <a:off x="7380312" y="630932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88839"/>
            <a:ext cx="3291606" cy="3776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0243" name="Zástupný symbol pro obsah 8" descr="Obrázek4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-6350"/>
            <a:ext cx="9144000" cy="6864350"/>
          </a:xfrm>
        </p:spPr>
      </p:pic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2555776" y="116979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4339" name="Zástupný symbol pro obsah 3" descr="Obrázek8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64350"/>
          </a:xfrm>
        </p:spPr>
      </p:pic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251520" y="332656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7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5363" name="Zástupný symbol pro obsah 3" descr="Obrázek9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6350"/>
            <a:ext cx="9144000" cy="6851650"/>
          </a:xfrm>
        </p:spPr>
      </p:pic>
      <p:pic>
        <p:nvPicPr>
          <p:cNvPr id="15364" name="Obrázek 4" descr="420PX-~1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88913"/>
            <a:ext cx="2879725" cy="339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Obdélník 5"/>
          <p:cNvSpPr>
            <a:spLocks noChangeArrowheads="1"/>
          </p:cNvSpPr>
          <p:nvPr/>
        </p:nvSpPr>
        <p:spPr bwMode="auto">
          <a:xfrm>
            <a:off x="323850" y="3789363"/>
            <a:ext cx="13493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000">
                <a:latin typeface="Constantia" pitchFamily="18" charset="0"/>
              </a:rPr>
              <a:t>Hérodotos</a:t>
            </a:r>
          </a:p>
        </p:txBody>
      </p:sp>
      <p:sp>
        <p:nvSpPr>
          <p:cNvPr id="15366" name="Obdélník 6"/>
          <p:cNvSpPr>
            <a:spLocks noChangeArrowheads="1"/>
          </p:cNvSpPr>
          <p:nvPr/>
        </p:nvSpPr>
        <p:spPr bwMode="auto">
          <a:xfrm>
            <a:off x="6659563" y="6308725"/>
            <a:ext cx="1724025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200"/>
              <a:t>a Hérodotos</a:t>
            </a:r>
          </a:p>
        </p:txBody>
      </p:sp>
      <p:sp>
        <p:nvSpPr>
          <p:cNvPr id="7" name="Zástupný symbol pro zápatí 4"/>
          <p:cNvSpPr>
            <a:spLocks noGrp="1"/>
          </p:cNvSpPr>
          <p:nvPr/>
        </p:nvSpPr>
        <p:spPr bwMode="auto">
          <a:xfrm>
            <a:off x="6904038" y="5877272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8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4223382829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200400"/>
                <a:gridCol w="28956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Kdo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měl v Řecku právo na vzdělání?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Všichni</a:t>
                      </a:r>
                      <a:r>
                        <a:rPr lang="cs-CZ" baseline="0" dirty="0" smtClean="0"/>
                        <a:t> občané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Plnoprávní občané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Jen bohatí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Pouze</a:t>
                      </a:r>
                      <a:r>
                        <a:rPr lang="cs-CZ" b="0" baseline="0" dirty="0" smtClean="0"/>
                        <a:t> Athéňané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Platón byl významný: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matematik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sochař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filozof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historik</a:t>
                      </a:r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pPr eaLnBrk="1" hangingPunct="1"/>
                      <a:r>
                        <a:rPr lang="cs-CZ" sz="2400" dirty="0" smtClean="0"/>
                        <a:t>Propojení tělesné a duševní výchovy se nazývá</a:t>
                      </a: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kalokagathie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souměrnost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praktická výchova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askeze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sp>
        <p:nvSpPr>
          <p:cNvPr id="34833" name="7cípá hvězda 34832">
            <a:hlinkClick r:id="rId2" action="ppaction://hlinksldjump">
              <a:snd r:embed="rId3" name="bomb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7" action="ppaction://hlinksldjump">
              <a:snd r:embed="rId5" name="applaus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4" action="ppaction://hlinksldjump">
              <a:snd r:embed="rId5" name="applaus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799" y="4859397"/>
            <a:ext cx="1881723" cy="1936688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09" y="671901"/>
            <a:ext cx="1734791" cy="1789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 descr="Файл:Head Platon Glyptothek Munich 548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99" y="2743200"/>
            <a:ext cx="1328990" cy="1846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0339733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8876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6201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20808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0" y="838200"/>
            <a:ext cx="9036496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u="sng" dirty="0">
                <a:solidFill>
                  <a:srgbClr val="FFFF00"/>
                </a:solidFill>
              </a:rPr>
              <a:t>http://cs.wikipedia.org/wiki/Soubor:Plato_Silanion_Musei_Capitolini_MC1377.jpg</a:t>
            </a:r>
            <a:endParaRPr lang="cs-CZ" sz="1400" u="sng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upload.wikimedia.org/wikipedia/commons/e/ef/Douris_Man_with_wax_tablet.jpg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http://en.wikipedia.org/wiki/Education_in_ancient_Greece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u="sng" dirty="0">
                <a:solidFill>
                  <a:srgbClr val="FFFF00"/>
                </a:solidFill>
              </a:rPr>
              <a:t>http://</a:t>
            </a:r>
            <a:r>
              <a:rPr lang="cs-CZ" sz="1400" u="sng" dirty="0" smtClean="0">
                <a:solidFill>
                  <a:srgbClr val="FFFF00"/>
                </a:solidFill>
              </a:rPr>
              <a:t>cs.wikipedia.org/wiki/Soubor:Plato_Silanion_Musei_Capitolini_MC1377.jpg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</a:t>
            </a:r>
            <a:r>
              <a:rPr lang="cs-CZ" sz="1400" dirty="0">
                <a:solidFill>
                  <a:srgbClr val="FFFF00"/>
                </a:solidFill>
              </a:rPr>
              <a:t>http://en.wikipedia.org/wiki/File:Celsiuslibrary-DK.JPG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 smtClean="0">
                <a:solidFill>
                  <a:srgbClr val="FFFF00"/>
                </a:solidFill>
              </a:rPr>
              <a:t>http</a:t>
            </a:r>
            <a:r>
              <a:rPr lang="cs-CZ" sz="1400" dirty="0">
                <a:solidFill>
                  <a:srgbClr val="FFFF00"/>
                </a:solidFill>
              </a:rPr>
              <a:t>://en.wikipedia.org/wiki/Ancient_Greek_philosophy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7: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en.wikipedia.org/wiki/File:Demosthenes_orator_Louvre.jpg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8: Fotomontáž G. Miličková s použitím 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http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://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en.wikipedia.org/wiki/Historian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http://upload.wikimedia.org/wikipedia/commons/e/ef/Douris_Man_with_wax_tablet.jpg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u="sng" dirty="0">
                <a:solidFill>
                  <a:srgbClr val="FFFF00"/>
                </a:solidFill>
              </a:rPr>
              <a:t>http://cs.wikipedia.org/wiki/Soubor:Plato_Silanion_Musei_Capitolini_MC1377.jpg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  <a:hlinkClick r:id="rId5"/>
              </a:rPr>
              <a:t>c</a:t>
            </a:r>
            <a:r>
              <a:rPr lang="cs-CZ" sz="1400" smtClean="0">
                <a:solidFill>
                  <a:srgbClr val="FFFF00"/>
                </a:solidFill>
                <a:hlinkClick r:id="rId5"/>
              </a:rPr>
              <a:t>) </a:t>
            </a:r>
            <a:r>
              <a:rPr lang="cs-CZ" sz="1400">
                <a:solidFill>
                  <a:srgbClr val="FFFF00"/>
                </a:solidFill>
                <a:hlinkClick r:id="rId6"/>
              </a:rPr>
              <a:t>http://</a:t>
            </a:r>
            <a:r>
              <a:rPr lang="cs-CZ" sz="1400" smtClean="0">
                <a:solidFill>
                  <a:srgbClr val="FFFF00"/>
                </a:solidFill>
                <a:hlinkClick r:id="rId6"/>
              </a:rPr>
              <a:t>cs.wikipedia.org/wiki/Soubor:AC_marbles.jpg</a:t>
            </a:r>
            <a:endParaRPr lang="cs-CZ" sz="140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161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25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85</TotalTime>
  <Words>336</Words>
  <Application>Microsoft Office PowerPoint</Application>
  <PresentationFormat>Předvádění na obrazovce (4:3)</PresentationFormat>
  <Paragraphs>106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Prezentace aplikace PowerPoint</vt:lpstr>
      <vt:lpstr>Vzdělanost a věda</vt:lpstr>
      <vt:lpstr>Vzdělanost a věda</vt:lpstr>
      <vt:lpstr>Prezentace aplikace PowerPoint</vt:lpstr>
      <vt:lpstr>Vzdělanost a věda</vt:lpstr>
      <vt:lpstr>Vzdělanost a věda</vt:lpstr>
      <vt:lpstr>Prezentace aplikace PowerPoint</vt:lpstr>
      <vt:lpstr>Prezentace aplikace PowerPoint</vt:lpstr>
      <vt:lpstr>Prezentace aplikace PowerPoint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Vzdělanost a věda</dc:title>
  <dc:creator>Miličková</dc:creator>
  <cp:lastModifiedBy>Milickova</cp:lastModifiedBy>
  <cp:revision>26</cp:revision>
  <dcterms:created xsi:type="dcterms:W3CDTF">2011-03-19T15:50:40Z</dcterms:created>
  <dcterms:modified xsi:type="dcterms:W3CDTF">2013-06-03T18:52:28Z</dcterms:modified>
</cp:coreProperties>
</file>