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ms-powerpoint.presentation.macroEnabled.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89" r:id="rId2"/>
    <p:sldId id="256" r:id="rId3"/>
    <p:sldId id="273" r:id="rId4"/>
    <p:sldId id="274" r:id="rId5"/>
    <p:sldId id="275" r:id="rId6"/>
    <p:sldId id="281" r:id="rId7"/>
    <p:sldId id="283" r:id="rId8"/>
    <p:sldId id="282" r:id="rId9"/>
    <p:sldId id="284" r:id="rId10"/>
    <p:sldId id="288" r:id="rId11"/>
    <p:sldId id="285" r:id="rId12"/>
    <p:sldId id="286" r:id="rId13"/>
    <p:sldId id="290" r:id="rId14"/>
    <p:sldId id="291" r:id="rId1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4" d="100"/>
          <a:sy n="74" d="100"/>
        </p:scale>
        <p:origin x="-486" y="-3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F70E6B-2455-4439-A9DD-66D193A4E397}" type="datetimeFigureOut">
              <a:rPr lang="cs-CZ" smtClean="0"/>
              <a:pPr/>
              <a:t>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DF615E-2DC0-4B64-A586-70F609F5AE0A}"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7BDF615E-2DC0-4B64-A586-70F609F5AE0A}" type="slidenum">
              <a:rPr lang="cs-CZ" smtClean="0"/>
              <a:pPr/>
              <a:t>6</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7BDF615E-2DC0-4B64-A586-70F609F5AE0A}" type="slidenum">
              <a:rPr lang="cs-CZ" smtClean="0"/>
              <a:pPr/>
              <a:t>11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C1BEA39C-D5E5-4025-A1DF-12D6F3D2A1DB}" type="datetimeFigureOut">
              <a:rPr lang="cs-CZ"/>
              <a:pPr>
                <a:defRPr/>
              </a:pPr>
              <a:t>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B35B877E-0926-493E-9C57-E9F0380C0968}"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2F09AB7D-69E4-4D53-B36F-A0040E7FCFB1}" type="datetimeFigureOut">
              <a:rPr lang="cs-CZ"/>
              <a:pPr>
                <a:defRPr/>
              </a:pPr>
              <a:t>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1E7E8FB-CE92-4304-8883-4769599F1AD4}"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02A639AA-9E5A-4D35-90D9-07CC69D382CD}" type="datetimeFigureOut">
              <a:rPr lang="cs-CZ"/>
              <a:pPr>
                <a:defRPr/>
              </a:pPr>
              <a:t>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46E7E77-3E13-48F9-B45A-57FEE47A6ADE}"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F23256C0-037A-4F4F-B09F-8C31362D05D5}" type="datetimeFigureOut">
              <a:rPr lang="cs-CZ"/>
              <a:pPr>
                <a:defRPr/>
              </a:pPr>
              <a:t>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77E2D22-A8AF-4D22-810C-D915E12DF5D0}"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CEB23A52-53E8-4F60-A350-3964F6A3F250}" type="datetimeFigureOut">
              <a:rPr lang="cs-CZ"/>
              <a:pPr>
                <a:defRPr/>
              </a:pPr>
              <a:t>3.6.2013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CEEE6D48-EE82-4A86-A1DF-6A5803AA0E9C}"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93A2A68C-6E28-48DA-ABB7-B07CB767F17D}" type="datetimeFigureOut">
              <a:rPr lang="cs-CZ"/>
              <a:pPr>
                <a:defRPr/>
              </a:pPr>
              <a:t>3.6.2013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BDE6EB11-7587-4A70-A01E-9789F12003E8}"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D4D65FA4-4F54-4904-A602-5F3A4F3A0AB0}" type="datetimeFigureOut">
              <a:rPr lang="cs-CZ"/>
              <a:pPr>
                <a:defRPr/>
              </a:pPr>
              <a:t>3.6.2013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4FD68A3E-C198-4D13-B179-6AD31685AE2A}"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C34DF124-68D5-4741-8819-F5527D0FCC40}" type="datetimeFigureOut">
              <a:rPr lang="cs-CZ"/>
              <a:pPr>
                <a:defRPr/>
              </a:pPr>
              <a:t>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58AEE411-1B5E-4ECB-859F-F721725E95DB}"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FF1EFDEE-C2FB-4A9F-9506-E6AB71A25202}" type="datetimeFigureOut">
              <a:rPr lang="cs-CZ"/>
              <a:pPr>
                <a:defRPr/>
              </a:pPr>
              <a:t>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0A09349-2E2E-4CEB-8888-061FDADB442D}"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28F1A04C-3C31-455C-ADB4-9ABEB703C94F}" type="datetimeFigureOut">
              <a:rPr lang="cs-CZ"/>
              <a:pPr>
                <a:defRPr/>
              </a:pPr>
              <a:t>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87B55AD-A2E4-45BC-8161-DB2F4689157A}"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A2804FEE-12D0-4D94-A356-08E39FA7891B}" type="datetimeFigureOut">
              <a:rPr lang="cs-CZ"/>
              <a:pPr>
                <a:defRPr/>
              </a:pPr>
              <a:t>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F498E01A-6FB9-4A9B-94E3-E14758E181D6}"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1EFF1828-66D9-41A5-A05D-8DB2E1998D36}" type="datetimeFigureOut">
              <a:rPr lang="cs-CZ"/>
              <a:pPr>
                <a:defRPr/>
              </a:pPr>
              <a:t>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37964EE2-2C38-4B27-9C4B-98D1C58D498C}"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dum.rvp.cz/materialy/rovnomerny-a-nerovnomerny-pohyb.html"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tupoun.files.wordpress.com/2010/03/chimpanzee_thinking_poster.jpg"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1368425" y="2924175"/>
          <a:ext cx="6405563" cy="2872488"/>
        </p:xfrm>
        <a:graphic>
          <a:graphicData uri="http://schemas.openxmlformats.org/drawingml/2006/table">
            <a:tbl>
              <a:tblPr/>
              <a:tblGrid>
                <a:gridCol w="1201738"/>
                <a:gridCol w="114300"/>
                <a:gridCol w="5089525"/>
              </a:tblGrid>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Název školy</a:t>
                      </a: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Calibri" pitchFamily="34" charset="0"/>
                          <a:cs typeface="Times New Roman" pitchFamily="18" charset="0"/>
                        </a:rPr>
                        <a:t>Základní škola a Mateřská škola, Hradec Králové, Úprkova 1</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Autor:</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Calibri" pitchFamily="34" charset="0"/>
                          <a:cs typeface="Times New Roman" pitchFamily="18" charset="0"/>
                        </a:rPr>
                        <a:t>Mgr. Rachotová Markéta</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Název:</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rgbClr val="000000"/>
                          </a:solidFill>
                          <a:effectLst/>
                          <a:latin typeface="Calibri" pitchFamily="34" charset="0"/>
                          <a:cs typeface="Times New Roman" pitchFamily="18" charset="0"/>
                        </a:rPr>
                        <a:t>VY_32_INOVACE_10B_10_Pohyb rovnoměrný a nerovnoměrný, rychlost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Téma:</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Calibri" pitchFamily="34" charset="0"/>
                          <a:cs typeface="Times New Roman" pitchFamily="18" charset="0"/>
                        </a:rPr>
                        <a:t>10B_Fy 7.roč.</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Datum ověření:</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rgbClr val="000000"/>
                          </a:solidFill>
                          <a:effectLst/>
                          <a:latin typeface="Calibri" pitchFamily="34" charset="0"/>
                          <a:cs typeface="Times New Roman" pitchFamily="18" charset="0"/>
                        </a:rPr>
                        <a:t>VM ověřen dne </a:t>
                      </a:r>
                      <a:r>
                        <a:rPr kumimoji="0" lang="cs-CZ" sz="1400" b="0" i="0" u="none" strike="noStrike" cap="none" normalizeH="0" baseline="0" dirty="0" smtClean="0">
                          <a:ln>
                            <a:noFill/>
                          </a:ln>
                          <a:solidFill>
                            <a:srgbClr val="000000"/>
                          </a:solidFill>
                          <a:effectLst/>
                          <a:latin typeface="Calibri" pitchFamily="34" charset="0"/>
                          <a:cs typeface="Times New Roman" pitchFamily="18" charset="0"/>
                        </a:rPr>
                        <a:t>25.2.2012 </a:t>
                      </a:r>
                      <a:r>
                        <a:rPr kumimoji="0" lang="cs-CZ" sz="1400" b="0" i="0" u="none" strike="noStrike" cap="none" normalizeH="0" baseline="0" dirty="0" smtClean="0">
                          <a:ln>
                            <a:noFill/>
                          </a:ln>
                          <a:solidFill>
                            <a:srgbClr val="000000"/>
                          </a:solidFill>
                          <a:effectLst/>
                          <a:latin typeface="Calibri" pitchFamily="34" charset="0"/>
                          <a:cs typeface="Times New Roman" pitchFamily="18" charset="0"/>
                        </a:rPr>
                        <a:t>v 7.A</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Číslo projektu:</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CZ.1.07/1.4.00/21.3215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Anotace:</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algn="l">
                        <a:defRPr/>
                      </a:pPr>
                      <a:r>
                        <a:rPr lang="cs-CZ" sz="1400" dirty="0" smtClean="0">
                          <a:solidFill>
                            <a:schemeClr val="tx1"/>
                          </a:solidFill>
                        </a:rPr>
                        <a:t>Prezentace slouží k výkladu rozdělení pohybů podle rychlosti pohybujícího se tělesa. Žáci se seznamují s</a:t>
                      </a:r>
                      <a:r>
                        <a:rPr lang="cs-CZ" sz="1400" baseline="0" dirty="0" smtClean="0">
                          <a:solidFill>
                            <a:schemeClr val="tx1"/>
                          </a:solidFill>
                        </a:rPr>
                        <a:t> </a:t>
                      </a:r>
                      <a:r>
                        <a:rPr lang="cs-CZ" sz="1400" dirty="0" smtClean="0">
                          <a:solidFill>
                            <a:schemeClr val="tx1"/>
                          </a:solidFill>
                        </a:rPr>
                        <a:t>novou fyzikální veličinou - rychlostí. Dále jsou zde uvedeny různé</a:t>
                      </a:r>
                      <a:r>
                        <a:rPr lang="cs-CZ" sz="1400" baseline="0" dirty="0" smtClean="0">
                          <a:solidFill>
                            <a:schemeClr val="tx1"/>
                          </a:solidFill>
                        </a:rPr>
                        <a:t> kvízy k zpestření  výkladu.</a:t>
                      </a:r>
                      <a:endParaRPr lang="cs-CZ" sz="1400" dirty="0">
                        <a:solidFill>
                          <a:schemeClr val="tx1"/>
                        </a:solidFill>
                      </a:endParaRPr>
                    </a:p>
                  </a:txBody>
                  <a:tcPr marL="44450" marR="44450" marT="0" marB="0" anchor="b"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bl>
          </a:graphicData>
        </a:graphic>
      </p:graphicFrame>
      <p:pic>
        <p:nvPicPr>
          <p:cNvPr id="2084" name="Obrázek 0" descr="Popis: logo EU.JPG"/>
          <p:cNvPicPr>
            <a:picLocks noChangeAspect="1" noChangeArrowheads="1"/>
          </p:cNvPicPr>
          <p:nvPr/>
        </p:nvPicPr>
        <p:blipFill>
          <a:blip r:embed="rId2"/>
          <a:srcRect/>
          <a:stretch>
            <a:fillRect/>
          </a:stretch>
        </p:blipFill>
        <p:spPr bwMode="auto">
          <a:xfrm>
            <a:off x="611188" y="233363"/>
            <a:ext cx="7904162" cy="847725"/>
          </a:xfrm>
          <a:prstGeom prst="rect">
            <a:avLst/>
          </a:prstGeom>
          <a:noFill/>
          <a:ln w="9525">
            <a:noFill/>
            <a:miter lim="800000"/>
            <a:headEnd/>
            <a:tailEnd/>
          </a:ln>
        </p:spPr>
      </p:pic>
      <p:pic>
        <p:nvPicPr>
          <p:cNvPr id="2085" name="obrázek 5"/>
          <p:cNvPicPr>
            <a:picLocks noChangeAspect="1" noChangeArrowheads="1"/>
          </p:cNvPicPr>
          <p:nvPr/>
        </p:nvPicPr>
        <p:blipFill>
          <a:blip r:embed="rId3"/>
          <a:srcRect/>
          <a:stretch>
            <a:fillRect/>
          </a:stretch>
        </p:blipFill>
        <p:spPr bwMode="auto">
          <a:xfrm>
            <a:off x="3559175" y="1909763"/>
            <a:ext cx="2152650" cy="781050"/>
          </a:xfrm>
          <a:prstGeom prst="rect">
            <a:avLst/>
          </a:prstGeom>
          <a:noFill/>
          <a:ln w="9525">
            <a:noFill/>
            <a:miter lim="800000"/>
            <a:headEnd/>
            <a:tailEnd/>
          </a:ln>
        </p:spPr>
      </p:pic>
      <p:sp>
        <p:nvSpPr>
          <p:cNvPr id="2086" name="Rectangle 3"/>
          <p:cNvSpPr>
            <a:spLocks noChangeArrowheads="1"/>
          </p:cNvSpPr>
          <p:nvPr/>
        </p:nvSpPr>
        <p:spPr bwMode="auto">
          <a:xfrm>
            <a:off x="1368425" y="2224088"/>
            <a:ext cx="7019925" cy="457200"/>
          </a:xfrm>
          <a:prstGeom prst="rect">
            <a:avLst/>
          </a:prstGeom>
          <a:noFill/>
          <a:ln w="9525">
            <a:noFill/>
            <a:miter lim="800000"/>
            <a:headEnd/>
            <a:tailEnd/>
          </a:ln>
        </p:spPr>
        <p:txBody>
          <a:bodyPr anchor="ctr">
            <a:spAutoFit/>
          </a:bodyPr>
          <a:lstStyle/>
          <a:p>
            <a:endParaRPr lang="cs-CZ">
              <a:latin typeface="Calibri" pitchFamily="34" charset="0"/>
            </a:endParaRPr>
          </a:p>
        </p:txBody>
      </p:sp>
      <p:sp>
        <p:nvSpPr>
          <p:cNvPr id="2087" name="Rectangle 4"/>
          <p:cNvSpPr>
            <a:spLocks noChangeArrowheads="1"/>
          </p:cNvSpPr>
          <p:nvPr/>
        </p:nvSpPr>
        <p:spPr bwMode="auto">
          <a:xfrm>
            <a:off x="755650" y="1268413"/>
            <a:ext cx="7759700" cy="800100"/>
          </a:xfrm>
          <a:prstGeom prst="rect">
            <a:avLst/>
          </a:prstGeom>
          <a:noFill/>
          <a:ln w="9525">
            <a:noFill/>
            <a:miter lim="800000"/>
            <a:headEnd/>
            <a:tailEnd/>
          </a:ln>
        </p:spPr>
        <p:txBody>
          <a:bodyPr anchor="ctr">
            <a:spAutoFit/>
          </a:bodyPr>
          <a:lstStyle/>
          <a:p>
            <a:pPr algn="ctr"/>
            <a:r>
              <a:rPr lang="cs-CZ" sz="1400">
                <a:latin typeface="Times New Roman" pitchFamily="18" charset="0"/>
                <a:ea typeface="Calibri" pitchFamily="34" charset="0"/>
                <a:cs typeface="Times New Roman" pitchFamily="18" charset="0"/>
              </a:rPr>
              <a:t>Tento materi</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l byl vytvořen </a:t>
            </a:r>
            <a:r>
              <a:rPr lang="cs-CZ" sz="1400">
                <a:latin typeface="Calibri" pitchFamily="34" charset="0"/>
                <a:ea typeface="Calibri" pitchFamily="34" charset="0"/>
                <a:cs typeface="Times New Roman" pitchFamily="18" charset="0"/>
              </a:rPr>
              <a:t> </a:t>
            </a:r>
            <a:r>
              <a:rPr lang="cs-CZ" sz="1400">
                <a:latin typeface="Times New Roman" pitchFamily="18" charset="0"/>
                <a:ea typeface="Calibri" pitchFamily="34" charset="0"/>
                <a:cs typeface="Times New Roman" pitchFamily="18" charset="0"/>
              </a:rPr>
              <a:t>r</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mci projektu EU pen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ze </a:t>
            </a:r>
            <a:r>
              <a:rPr lang="cs-CZ" sz="1400">
                <a:latin typeface="Calibri" pitchFamily="34" charset="0"/>
                <a:ea typeface="Calibri" pitchFamily="34" charset="0"/>
                <a:cs typeface="Times New Roman" pitchFamily="18" charset="0"/>
              </a:rPr>
              <a:t>š</a:t>
            </a:r>
            <a:r>
              <a:rPr lang="cs-CZ" sz="1400">
                <a:latin typeface="Times New Roman" pitchFamily="18" charset="0"/>
                <a:ea typeface="Calibri" pitchFamily="34" charset="0"/>
                <a:cs typeface="Times New Roman" pitchFamily="18" charset="0"/>
              </a:rPr>
              <a:t>kol</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m</a:t>
            </a:r>
            <a:endParaRPr lang="cs-CZ" sz="1100">
              <a:ea typeface="Calibri" pitchFamily="34" charset="0"/>
              <a:cs typeface="Times New Roman" pitchFamily="18" charset="0"/>
            </a:endParaRPr>
          </a:p>
          <a:p>
            <a:pPr algn="ctr" eaLnBrk="0" hangingPunct="0"/>
            <a:r>
              <a:rPr lang="cs-CZ" sz="1400">
                <a:latin typeface="Times New Roman" pitchFamily="18" charset="0"/>
                <a:ea typeface="Calibri" pitchFamily="34" charset="0"/>
                <a:cs typeface="Times New Roman" pitchFamily="18" charset="0"/>
              </a:rPr>
              <a:t>Operačn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ho programu Vzděl</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v</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 pro konkurenceschopnost</a:t>
            </a:r>
            <a:endParaRPr lang="cs-CZ" sz="1100">
              <a:ea typeface="Calibri" pitchFamily="34" charset="0"/>
              <a:cs typeface="Times New Roman" pitchFamily="18" charset="0"/>
            </a:endParaRPr>
          </a:p>
          <a:p>
            <a:pPr eaLnBrk="0" hangingPunct="0"/>
            <a:endParaRPr lang="cs-CZ">
              <a:ea typeface="Calibri" pitchFamily="34" charset="0"/>
              <a:cs typeface="Times New Roman" pitchFamily="18" charset="0"/>
            </a:endParaRPr>
          </a:p>
        </p:txBody>
      </p:sp>
      <p:sp>
        <p:nvSpPr>
          <p:cNvPr id="2088" name="Rectangle 5"/>
          <p:cNvSpPr>
            <a:spLocks noChangeArrowheads="1"/>
          </p:cNvSpPr>
          <p:nvPr/>
        </p:nvSpPr>
        <p:spPr bwMode="auto">
          <a:xfrm>
            <a:off x="1368425" y="3986213"/>
            <a:ext cx="9144000" cy="0"/>
          </a:xfrm>
          <a:prstGeom prst="rect">
            <a:avLst/>
          </a:prstGeom>
          <a:noFill/>
          <a:ln w="9525">
            <a:noFill/>
            <a:miter lim="800000"/>
            <a:headEnd/>
            <a:tailEnd/>
          </a:ln>
        </p:spPr>
        <p:txBody>
          <a:bodyPr wrap="none" anchor="ctr">
            <a:spAutoFit/>
          </a:bodyPr>
          <a:lstStyle/>
          <a:p>
            <a:endParaRPr lang="cs-CZ"/>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80" name="Picture 12" descr="motýl"/>
          <p:cNvPicPr>
            <a:picLocks noChangeAspect="1" noChangeArrowheads="1"/>
          </p:cNvPicPr>
          <p:nvPr/>
        </p:nvPicPr>
        <p:blipFill>
          <a:blip r:embed="rId2"/>
          <a:srcRect/>
          <a:stretch>
            <a:fillRect/>
          </a:stretch>
        </p:blipFill>
        <p:spPr bwMode="auto">
          <a:xfrm>
            <a:off x="0" y="214290"/>
            <a:ext cx="9144000" cy="5627722"/>
          </a:xfrm>
          <a:prstGeom prst="rect">
            <a:avLst/>
          </a:prstGeom>
          <a:noFill/>
        </p:spPr>
      </p:pic>
      <p:sp>
        <p:nvSpPr>
          <p:cNvPr id="4" name="Obdélník 3"/>
          <p:cNvSpPr/>
          <p:nvPr/>
        </p:nvSpPr>
        <p:spPr>
          <a:xfrm>
            <a:off x="683568" y="980728"/>
            <a:ext cx="7560840" cy="1446550"/>
          </a:xfrm>
          <a:prstGeom prst="rect">
            <a:avLst/>
          </a:prstGeom>
          <a:noFill/>
          <a:effectLst>
            <a:glow rad="139700">
              <a:schemeClr val="accent1">
                <a:satMod val="175000"/>
                <a:alpha val="40000"/>
              </a:schemeClr>
            </a:glow>
          </a:effectLst>
        </p:spPr>
        <p:txBody>
          <a:bodyPr>
            <a:spAutoFit/>
          </a:bodyPr>
          <a:lstStyle/>
          <a:p>
            <a:pPr algn="ctr" fontAlgn="auto">
              <a:spcBef>
                <a:spcPts val="0"/>
              </a:spcBef>
              <a:spcAft>
                <a:spcPts val="0"/>
              </a:spcAft>
              <a:defRPr/>
            </a:pPr>
            <a:r>
              <a:rPr lang="cs-CZ" sz="880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POHYB  TĚLESA</a:t>
            </a:r>
          </a:p>
        </p:txBody>
      </p:sp>
      <p:sp>
        <p:nvSpPr>
          <p:cNvPr id="8" name="Obdélník 7"/>
          <p:cNvSpPr/>
          <p:nvPr/>
        </p:nvSpPr>
        <p:spPr>
          <a:xfrm>
            <a:off x="1214414" y="2928934"/>
            <a:ext cx="7000924" cy="2954655"/>
          </a:xfrm>
          <a:prstGeom prst="rect">
            <a:avLst/>
          </a:prstGeom>
          <a:noFill/>
        </p:spPr>
        <p:txBody>
          <a:bodyPr wrap="square">
            <a:spAutoFit/>
          </a:bodyPr>
          <a:lstStyle/>
          <a:p>
            <a:pPr algn="ctr" fontAlgn="auto">
              <a:spcBef>
                <a:spcPts val="0"/>
              </a:spcBef>
              <a:spcAft>
                <a:spcPts val="0"/>
              </a:spcAft>
              <a:defRPr/>
            </a:pPr>
            <a:r>
              <a:rPr lang="cs-CZ" sz="5400" b="1" spc="50" dirty="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mn-lt"/>
              </a:rPr>
              <a:t>Pohyb </a:t>
            </a:r>
            <a:r>
              <a:rPr lang="cs-CZ" sz="5400" b="1" spc="50" dirty="0" smtClean="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mn-lt"/>
              </a:rPr>
              <a:t>rovnoměrný </a:t>
            </a:r>
          </a:p>
          <a:p>
            <a:pPr algn="ctr" fontAlgn="auto">
              <a:spcBef>
                <a:spcPts val="0"/>
              </a:spcBef>
              <a:spcAft>
                <a:spcPts val="0"/>
              </a:spcAft>
              <a:defRPr/>
            </a:pPr>
            <a:r>
              <a:rPr lang="cs-CZ" sz="5400" b="1" spc="50" dirty="0" smtClean="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mn-lt"/>
              </a:rPr>
              <a:t>a nerovnoměrný</a:t>
            </a:r>
          </a:p>
          <a:p>
            <a:pPr algn="ctr" fontAlgn="auto">
              <a:spcBef>
                <a:spcPts val="0"/>
              </a:spcBef>
              <a:spcAft>
                <a:spcPts val="0"/>
              </a:spcAft>
              <a:defRPr/>
            </a:pPr>
            <a:endParaRPr lang="cs-CZ" sz="2400" b="1" spc="50" dirty="0" smtClean="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mn-lt"/>
            </a:endParaRPr>
          </a:p>
          <a:p>
            <a:pPr algn="ctr" fontAlgn="auto">
              <a:spcBef>
                <a:spcPts val="0"/>
              </a:spcBef>
              <a:spcAft>
                <a:spcPts val="0"/>
              </a:spcAft>
              <a:defRPr/>
            </a:pPr>
            <a:r>
              <a:rPr lang="cs-CZ" sz="5400" b="1" spc="50" dirty="0" smtClean="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mn-lt"/>
              </a:rPr>
              <a:t>Rychlost</a:t>
            </a:r>
            <a:endParaRPr lang="cs-CZ" sz="5400" b="1" spc="50" dirty="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mn-lt"/>
            </a:endParaRPr>
          </a:p>
        </p:txBody>
      </p:sp>
      <p:sp>
        <p:nvSpPr>
          <p:cNvPr id="32774" name="AutoShape 6" descr="data:image/jpeg;base64,/9j/4AAQSkZJRgABAQAAAQABAAD/2wCEAAkGBhISEBQUEhQVFRUVFxUUFRYUFBgUFRUUFhUVFBQVFBIXHCYeFxkjGRQWHy8gIycpLCwsFR4xNTAqNSYrLCkBCQoKDgwOGg8PGiokHyQpLCwsKSwpLCwsLCwsKSksLCksLCksKSwsKSwpLCwsKSwpKSwpKSwsLCwsLCkpLCwpKf/AABEIAKoBKAMBIgACEQEDEQH/xAAcAAABBQEBAQAAAAAAAAAAAAACAQMEBQYABwj/xAA9EAABAwIEBAUBBwIEBgMAAAABAAIRAyEEEjFBBQZRYRMicYGRoTJCscHR4fAUUhUjkvEHFjNictIkQ6L/xAAZAQADAQEBAAAAAAAAAAAAAAAAAgMBBAX/xAAtEQACAgEDAwMDAwUBAAAAAAAAAQIRAwQhMRITQQUUUSJhoXGBkSMyQsHRFf/aAAwDAQACEQMRAD8A8/wmG6qWGhcGJxrF6mPGoKkeLObk7YgaiASwlViQoSrg1HlWoxgwiCUtSLKCwmhOgJlpTmy03qYrguaxcwSU7kARZtsRrU8xibLh+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Gs2eX58xaWjwmw0CYAdaJm8C8DoueeoUXVbnTj07kr8HoXKnLTMXJNVgDT9mRnP1Wkx/A34VzRh3ODDZzSCfedl88ucM0312if8AdbDlL/ipi8E4NzOxFE2NKsZIv/8AU+SWHtp2XHPLKTv8HdDHGCrz8npvMfL7q2FY+C6o20i89lR8R5Gr0KIqugtOoGonqtzyRxqjiaZqsdLSTY2NN27HN2cP3CsuLFtVj2ONjZEM8obeLDJp45Lfmjx5uEOXNaJjUT8JW0gtJxTgbGODW+5KqnYKF6kZxlujyZ45RdNEEU0RdClHCnoh/pSNRrontEvqImdHmT76FoCAUQgLYjXBc6Ej6W66nQJQFhUqAc4NbqTF4A7X2SV8PlJa4Q5pg9o1ThwxCB7CjyHjgjuYkCde1NgJqFsJcUoC4ooOoGFyIFIsoOpELLCQIpLjolaIKL2MrcWERaIQgp2nh3OBIBIFz2HdYMkxuyUBJlRBq1CUCEsoxTXEQgymCJTlMdUVDElsxuIPokCw1+A8qcOgt6FCyk7ofhWVDAPIFjETOUwFHJnxY1cpL+Tqw6bLk2jF/wAEBPPqF0aCLWsp5wTBqHH2gfRc/DsP2fKf5svLyes6eLpWz1sfoeokt2kVw9dNkVFhqPa0QMxDb6CTEnspRw4AhpJnUxCDEYV1AeJMOb5myAWyNDBsRI+ixes4ZeGM/Qs63bVErivJeFo4GpVqufWqMe6pNRoY0gNDy1rGmzTO7iYA6hYfE8mNmvmr0GeE7y+YNNRpZ4ssY8g3aWwHOEb9UwzjVf8AqXVcRWqPqedgc5xflBtLIMN1IAFuyDjvMlM2ZTDjYy8S0OhogsgZ4DYvY9CpJsu1H9DsVyXFPM15e2Z8RtE5dDIzBxtOoN7SFl8ThwwxmBixG8/wI8bxOrVP+Y9zgNAT5Wjo1g8rR2ACjZVVEWbT/hpxp2HxlLzHw6zm0azZscxytf8A+TSQfkbr3Hm6n4eHBZaCNF878u02eNQdJGR9Nz4vMPmIJ6D6r3Pi/PeFIc0sqCZ1DYv3BMKTyRhNWWjilkg+lGadjnG5QvrFRn8QpGMs6m/W9rbJw42mdXCfdeitTg8SR5r0mp8xY94yBzpT2Fw7ao8jmk6xmufQbof6Zw20Me6tGUZcMhKE4/3IjmULaZJUlGyyonsRcdxl+H8hk32Ea9bpinTI9lMNTVN1K8mStTYSjEZdUcBJaYOnRMOqKS+tIjbWO/omHEJ0RltwxsXTb6d9UUwge66Ym5AFJdKuzp0ydWKbCVyF5lcso3qrgkM4NWbJIiLahQq1EtMHVTBjX1XhkmXOAA7kqTj+Hf0tUCsC5hBBItDtrnQd1xzzLC0pvdnp49NLUJvGtl5KiZ2U3BAw4S6CBIGhgzf01Wno8DpCm2qX0hRqAGXGw6+ZS2cnUhDw/LcHK0y0tjRp1v8AmovV42nZZaHImmjHGkHOBcYm7obYX1KaziYAkAm8RI6lek/8rioIY3K23YCAYneOylVOTsNTaIEnQk5ZPUxH0C55eowStJsv/wCdJum0vyeb0cOXzlYT7W+VYYXknFVNWZR1IO/ZbvDYE0xAYyQTlJA3AIkxqmsTjix5OeSNyZItttZefl9VyrhV+T0MXpOJ7Pd/wvwZzD8jNBhwe47j7IHr0VphuWMMwt+zmk7hwaALXJImeqicU5gc43cXH1/JOcPrZtSvNyazLPmTf7/8PVx6HFBbRS/b/bLzD8BpueTNgYGh9SY00PyE7j8AwyAAR13zR1Go7dlVeJBgb6/iLJw8ZLWhoBMWAH5/IUFkhTTRR4slpp2QMa8sHmyyDGUazFzPp7LLYiHPJB79upvtYGFacadUcS5+5zDqARoqJrzJDLutbc31A3IB+qklb2OtbLcvuEvbE1CNDawge/VQcfLwQC4y0wGiSQNgOlj8KsFKsXnyPkagtIjtdaHg/Cn55JNMljsr40mNO5Ej3VOiUWmLKcWmrMg7lNhpZ6+dhcYpxUpjNIzDM148ovOuloGqpuJciVIlj2mAC7M5oidYi5vOwXp3HeH5WyWNqsyhj2uLi05bNeWtI0G+uh2C86xfDqlP/o1ZDiCGl0A5r5AXHQDqvZxzlONxZ4OWEISqSbM4/lesBMs/1fsq6thXNMGJ9Vo+JVajQ3y1BnE+ZpaJOhzGyr6XDQ8zmM2JuO0zOoldGPrlu2jlzdEXSTK9pcCIdcdCtRj+ZWvERrr27KofhW+bLe5OaPtGdgNB0CLBcKNaoA5wbOpP90b/AKqc8ccjV+C2LNLFF15HqHFSCRMA/gVd4Co0tJdcwqHifCvBIMhzTawIgiZjqLa90zTxJGihlwXwdOLU/JZ4jjMEiN7GTIU7h/PVajAEVGbtfr7VNR9VmKlz6oCYVYR6OCOSfXyemYHnHCVR5s1N27XQQPR26vRTY5uZhDh1Bn/ZeLNJFwrHhvHa+Hdmpv11Bu0jo4H+BdcM8k9+Dinp4NfTyek1WxZNvoxrr+XVVPC+badZ7Wk+G828/wBi4/v0+Vp8RwCsx/hub5oBEEEEO0IPTX4XpRywf+R5U8WRPeJU1sOQgGFm8qfxCkGOLS4OiLtMg2VeQReDCrGTrkjKKuqIrmwULkVZ8k2SMwz3NLg0kDUjb16Ktr5Oem3shctkhpp+mHHLTgNdpf6JnEUHtMFL1Lgp0bWWLsG+rTdWa1oayGOg79Y9wkUOq+oBAJDXAEgGxjcgLkqb+xSSj8MY4divDr03n7rgV6fzbwtuJohoac5ABcRaI1svL67pdIbHorDinM+IdSbBdlBhxBt2n2Xl+pYpSipxR6/pWaEJOEn+haYDkChTZlr1nVYMimHHI3eMosPlajB8Xp0mhjGsAFpNz8nsvMTzVo2T0TI4w7M4OLpmw9dLrw3izT5PfeXAtj14cztsGwT/ADoq7i/Mx6tB7AA/OqwGGx9dpMU3ewnVMVqOKqvyhpBg/a8onWL79EPS5pOmJ7jTx+pLc0dfmrKILj8/Ch/8w+JobKvwvJNd5HinLpabkHYHqtFT5NotZDM7XWkkh021g91T2G3O4i9Q32WxTeM4m2qs+G4eoCSXAdASnqXIWJMEVJBEi1zvsVfcC5IGWazySfshpyyB1nVSekmuKLLWRfKZDpvc7rPzp0TNLElrjlaSfQm3stnheXaVOCAc3rJEyOmi6rw2nT0dlJgx0HpqRMI9o+WYtb4Rh8fRqVWQA4mbCD6RZS+UOUgHePVGYgy1s6AAEPtubiD+a1v+FAtBHlOpuQDOsnXT8k9gaBYHNFhIjtYW73JVMenUHYk9S5RpFJxPgIf5wYkk7k97neZHwn/8IIpBoPmkhtj1BA1Mb/6lfvZ5LCTB10B0vHom6dAZmnLIFydwYhXeNHOsrKDimEyjLrusXjaNNtakGUgXl2WzRmNyTfYAGZ9V6VxnDCAR0iPrKxPEOH02E1a1QU2tcTnJy5YGx3mQFwTh0zaPSw5FOCbMR/xNrtbiGNF8rAHR8/msZUoDp0Pzf81e814ynUfmpVGuM65pLokaD2VSKdgSQSbkCZbBi+19bL0cKqCPM1T/AKgIpudDRt+Eq2bgcjRBBB+9pJEbfzQouD4CTm1naCdO0LWYLhLKzXNqQCNNttRtM7d10wSSOGbczNUcP4rYf5mjYzr+vdRqnKJI/wAtxJvZw7dR3WmZw3w35ZFjfY6TPpH4pym1wBm23b2PwncbJqTR53Uwjmvcx4gtMHsRrdF/RvgGLE5QSLGOjtFtaPA6Tnk1Qdbxb5OpnqrLH8NpmmBPlaNABYg5mlpiRBERuCk7Q/dZ5zUwJb9oQdfm10D2AAHf4WjxPDyS11RrnMJBJBgkC0TsYVLj2tGmk7ie5ubiLDul7Xyas1leac6firThHNeLwxhlR2XQseczY6Nm7dfuxqoFaq5xBd0gWgQLQlfWGVwN7jKfQ37wQimuBlO9mehcL58wFUEV6bqVQxE+Zkj/ALhce4Whp4rCVRLS0A9CCF4i6iQT27pzD4kssHFtwbdpB7+yqsz8ivFF8HqeLwzXVIaQQtPwPgT6bKjGkHOGkSJAABLvovLOXuZ6lJ3iECq1hgh0D7UwRvoNdAvX+T+dKGMJZScKdUznpv1gDy5D94SdvhPk1HUqRPDplFuTqyOOU6Tx4jyWicxGaB0sdtOqpMbw5kuAg3AkHSD311hbmnhWtFQEE59ASQB92QHbXn0VHxPC0GBlN1QOe6zi1wJmbmNtYSLK75LPEq2RTM4Th2gCczvtHLpHQjquVtQpsblLCW5HAGbzNyD6rk/cfkn2l4Mtg+V3uaS57BplIqsLTJIuQT0t7q4wvCm0aZp1KlMhxkty5i4Wsc1ht3WEp4gk/KfFc/uSIXbOLls2edjnGG8Y7/qaZvK+EbV8VtMxms1xzMaNyWX8smLqTh+E4I1gXsptk62ygz3MbQsrSxzswM9PS2kxqnxjHGxm40JtHYbKfYXyW9w/KNnWZRpuBBDQ7QEbeycZXY8NLTYyRbUAwduqw4qGbSL99v59FMocVexpylwzDzEON22gH3H1SvAvDHWpflG2pHNZpbcWi9tdBP8ACrbhjWBsPuAc1gSbSdhM+WT2XnVHmCqJh7hpBEaiI20EI8NzJXaf+o42gE3/ADskenb8jLVJeGenM4i0wBmiehA9XfP1VgBEG0xptdeYDnGtABcQREHKHSZGbMI003/Z+jzjUaBJzG5+zkDSdIud+yk9NJFVqoHpDqg1FxO3VQcZRzOzeUbOnpqFiqHOT5kkNGW/mJzaaeWevz2TdHnAioSWyJmczib2JDTA/wBke3kHuoKjevoSQQbaeW5kxHpqVIFN0C/QdPcLKN5xptcLh2xN7tnWCBB9fqjHPjNm6d7TPUn02SdmXwU78Pk19O35pAY91laXPLXmAA2+8na+gjW0d11bnYMfD2T/AG5XTq2YP0+qOzL4M70ObL7HMLp6biY+D3sslzfwGnicK9rg4RIE/wB22U2nS06kozzy8kAUHEZtZn0sBcKv47xA4ljW5y0FweSw5skWJc3sTv7SllpW/BSGsjHhnkj+U2MqBrajny4NAyhsE7m8wPQKyPLLqNUsJzABpBI1BE/z0WyxP+Y5j81PO0ZS8jKXGRlcWk2MDf3jRMMwb3uzOY6WjL5nBpIJL/MDrqbq0dPLmRz5dXCW0VRL4PwhjWhxkHa2w9N57LSYfBNyw4WOsC0zIPwdVRYR/RtNxGwrMJIaM2gNtD8hTzxofZJuNRqb3FwSANN0SxSMhmj5KjjeFAxNQMGgaOuYgAl17bxboq7+nqZZIF3wBmnKDeD21+FcPxuYyCJd/wCIPtJEdFU1sEW5hmdvI1kXmYMKscb4OeeRcobxdfsBHQe/5pvxJEaSgNBrTF+9rgfXulEDaZ0Jn4kWBV1g2OZ6jciVaDQ0df3UN/Dg4kxMd9NtBraVc1WNMaCwkZ5A2jQkfummUwCfKL6Q6flb2bRjzb2UA5fBBAMgunXS2gPWLJjmXgraWVzZMgTA8oEC8wDMkfVahjhEEQfX1v6I8VSDwJi9/MCD7TaFKWBlo6hfJ5/4DiJdYWaCQenlJgaJplME6X2i4PRbmtg2WzBrr6dI0kb7pcdRpPy+UAtBEttrI0m1re6R6RsaOsSMI3D/AK6TaNZ6KXRqilUDmkO0P3o0IibEEdR7LSYXAUqbXgTLhlJtIB1DdhtbdRcNy7TzHO8kGQIGUiRYmenRI9JJFI62I9V5xxpYcznuYDALmkxT+w2ampMwL6lU+DrVKj80uzTaLX2haNvCKZpFmZ2V0TeSC12aWyYHSI6IKHB20TapPePpqprStO6LvW3GrNdwniR8MFxJIOYzuYjdcqbD4mm37Uuj7ugPST8Llfs/KI+4viSM7hBLwFMxTRNiodAQ4FSq9YE2ldEoS6hISh07hsYeuvZPmmZ3/wBKjtrhWLceyfjbspSjNcItHtPyDSoEkf8AqZMoq+EcN9diCPxVhw/HMJAtr0P4q2x7mnT6LlnknBnVDDjmtjM06LjAsb2tHpfon24B8XjuL7C0d1bYeqy0k63urPE46jMAn7MCwN/hTlqci8FFo8bMkcLeZG+p3jS+oUmhhCQJLIHe8+isMVi2ZoFxbY9N7KTgqrJMi/p+yZ6mVW0ItHC9mQzwokgNIt0dv8TolrcHIEm8bDdXVLEU+oFukIKuKYTEiyT3LH9nFlGOHx90+3b33T+H4cSCZgTvH4i49e6nV6rRuT6K04bTaaZcD12lOtQ2I9JFGf8A8JtrOwAcHd9JT+G4O8bHb7oi4tqLHVaF4a0CMu50i/dO4MNMaaIlqJUENLG+DM4vgrgJ/SY6H+bKlxVIjX89ZOnstxxmm0fAWRxtMEwN5+inDVNPkrPRRl4M9icYAbz/ADT1Ud3FiTcuJ6k3/FQuNVgKmX8vzUH+ov6aL0YaluJ5GXSJSaNLRxTzo4/NyP0up9AvaPK8tH/aSB1ggWKoMDiekD0V9h64jVbLOLHSjWS+t12U6EmNO177oX1ZebpJBGqbvE3p0mLkufyt6+q7wvf+dFDp1hOqdxTgBrsE3eEeBDpO1vpJ/Vc55ItEdmgD3VUcSZ1+pQePvmPzvsU3dTF7BaGnP7JS3Yn01VUMQdj+qdbUeTYn+d03cvgzsE3w/wCdUrKQ6hQs751+UbWOjZM5gsKZLFP9UTKAP8+qiNzfspNAncpXMdYA3Yf5XGiJtvI9jfokL7G6Zc89VnW2a8K+w6cKAdD8fh/N1yYzmftLkdZqwp/BCCWEoCUBdZA6EUQkRLKAdoVSDY/Kku4m/qPZQwEoSPHF8oossoqkyxw3GMpGZgdHchX2F47hKgIqU3NJEAh9p6/gslktK6FDJo8U/sdGPXZYfc32FwWHq1IpucJIgE9h36ypzeD+d4k2BOvQFebUqjm6Ej0Kt+Gceew+ZxO1z1EG687N6fNK4ys9LB6jCUqmqNzhuBGQQTFpvogx3ByCYM/imOAc0tByO0MQdesqVjOKtgEGZv7LypKcObPUi4ze1GYxjsmg+UWA5gdTBBbIuLJziVObqqER3krYzZsoIlv5hc8xBEd1c8O4o57vKD5AJv1JVH/Qjwy4Hp+H7peFYvwvEvElkTvdwj5cEuTJeyKY8SW7L7i2KkAk+vss6wf/ACGXBbF79pKPj9UmnUcXQ2mRI3dmIbb6/Cx1Xizg/MwHeJ0vonx6eTj1WJl1UIzUaB5xoZcY8N01+RKo3PupnG8W6pVLzvH4Qo7chtK9DHB9CPHz5E8ja8jlLFFpGm3wrVmNJMMP8lUTzMAGdgjo1X03JlL5EcbWxp6NQAS43yzJ7k/omMTxQWDIVRh6jnmT6eynjA+WU/UkT7bkRPEMzN0VTFuOp0QeGZRtw5Oydb8E2q5Gy9KymToFY4fANi6kNpgaBXx4HJ7kZ5UlsBhcGJGbpNvRO0gBp/OqKoZA9PzKAiy7VBJHK5M55I2SB6WsZPwgW9KoOp3sxTUXeKUBSEo6UHWxTVKAvSSkLkUjLYtlyHMVyyjbHISwiShOKDCINXSuagAglAXQlDUAHTt8pHlIAlR5A5q5KETQgwOm8jQ3UlnEXjeYUUIgknjjPaSKwzTxu4stKXEpHmSeK2VWk2Cbq1IGq8+fpuNu47How9TyJVLctanEQPLO4VZxXGwJB+8D8GfyUJ1Qzqu/w59drmtJlozesahQn6esa674OuPqMsn0JcljU4s19OnmI80B062P7qj4nj2Cw9dupT+H4G8sBMgtEkdLfq4fKoeN8LdReASTLWumNJ0H86qCgm6GlkklbQeIxoLVXGpDpHT8QZTMrmC4HcK8YUck59RY8GZNZnQT9AVe4jDhxVZwZoDvQa+6uWCSujHpVk+tiPVPHHoQVLAgAKR4VoRQihdHtIeTl95PwRzh29kopjonSEOVXjjjHhHPPLKXIICSEeVdCcQApAEZCQWQaO0sHNOo/wDsy9PvGPX4UYhPip5XDqQm8t0qvya68DbigcnXJotWija4oy1JlQaAVyMj0XLAHISo9lyYBAEoC4FLIQAuVcuXIMOARQuBShy0w4BFCGbopWmChLKSV2dYFhSo2Jfsny9Qa1SSih0IVc8p4wU65zRDmlt+pVGUrTCnlh1wcTow5O3kUvg3vPlRlF9aAPMzI2Oo/pnE/wD6IWN4lQZmYCQSAQ71aGix+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2Q=="/>
          <p:cNvSpPr>
            <a:spLocks noChangeAspect="1" noChangeArrowheads="1"/>
          </p:cNvSpPr>
          <p:nvPr/>
        </p:nvSpPr>
        <p:spPr bwMode="auto">
          <a:xfrm>
            <a:off x="0" y="-776288"/>
            <a:ext cx="2819400" cy="161925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32776" name="AutoShape 8" descr="data:image/jpeg;base64,/9j/4AAQSkZJRgABAQAAAQABAAD/2wCEAAkGBhISEBQUEhQVFRUVFxUUFRYUFBgUFRUUFhUVFBQVFBIXHCYeFxkjGRQWHy8gIycpLCwsFR4xNTAqNSYrLCkBCQoKDgwOGg8PGiokHyQpLCwsKSwpLCwsLCwsKSksLCksLCksKSwsKSwpLCwsKSwpKSwpKSwsLCwsLCkpLCwpKf/AABEIAKoBKAMBIgACEQEDEQH/xAAcAAABBQEBAQAAAAAAAAAAAAACAQMEBQYABwj/xAA9EAABAwIEBAUBBwIEBgMAAAABAAIRAyEEEjFBBQZRYRMicYGRoTJCscHR4fAUUhUjkvEHFjNictIkQ6L/xAAZAQADAQEBAAAAAAAAAAAAAAAAAgMBBAX/xAAtEQACAgEDAwMDAwUBAAAAAAAAAQIRAwQhMRITQQUUUSJhoXGBkSMyQsHRFf/aAAwDAQACEQMRAD8A8/wmG6qWGhcGJxrF6mPGoKkeLObk7YgaiASwlViQoSrg1HlWoxgwiCUtSLKCwmhOgJlpTmy03qYrguaxcwSU7kARZtsRrU8xibLh+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Gs2eX58xaWjwmw0CYAdaJm8C8DoueeoUXVbnTj07kr8HoXKnLTMXJNVgDT9mRnP1Wkx/A34VzRh3ODDZzSCfedl88ucM0312if8AdbDlL/ipi8E4NzOxFE2NKsZIv/8AU+SWHtp2XHPLKTv8HdDHGCrz8npvMfL7q2FY+C6o20i89lR8R5Gr0KIqugtOoGonqtzyRxqjiaZqsdLSTY2NN27HN2cP3CsuLFtVj2ONjZEM8obeLDJp45Lfmjx5uEOXNaJjUT8JW0gtJxTgbGODW+5KqnYKF6kZxlujyZ45RdNEEU0RdClHCnoh/pSNRrontEvqImdHmT76FoCAUQgLYjXBc6Ej6W66nQJQFhUqAc4NbqTF4A7X2SV8PlJa4Q5pg9o1ThwxCB7CjyHjgjuYkCde1NgJqFsJcUoC4ooOoGFyIFIsoOpELLCQIpLjolaIKL2MrcWERaIQgp2nh3OBIBIFz2HdYMkxuyUBJlRBq1CUCEsoxTXEQgymCJTlMdUVDElsxuIPokCw1+A8qcOgt6FCyk7ofhWVDAPIFjETOUwFHJnxY1cpL+Tqw6bLk2jF/wAEBPPqF0aCLWsp5wTBqHH2gfRc/DsP2fKf5svLyes6eLpWz1sfoeokt2kVw9dNkVFhqPa0QMxDb6CTEnspRw4AhpJnUxCDEYV1AeJMOb5myAWyNDBsRI+ixes4ZeGM/Qs63bVErivJeFo4GpVqufWqMe6pNRoY0gNDy1rGmzTO7iYA6hYfE8mNmvmr0GeE7y+YNNRpZ4ssY8g3aWwHOEb9UwzjVf8AqXVcRWqPqedgc5xflBtLIMN1IAFuyDjvMlM2ZTDjYy8S0OhogsgZ4DYvY9CpJsu1H9DsVyXFPM15e2Z8RtE5dDIzBxtOoN7SFl8ThwwxmBixG8/wI8bxOrVP+Y9zgNAT5Wjo1g8rR2ACjZVVEWbT/hpxp2HxlLzHw6zm0azZscxytf8A+TSQfkbr3Hm6n4eHBZaCNF878u02eNQdJGR9Nz4vMPmIJ6D6r3Pi/PeFIc0sqCZ1DYv3BMKTyRhNWWjilkg+lGadjnG5QvrFRn8QpGMs6m/W9rbJw42mdXCfdeitTg8SR5r0mp8xY94yBzpT2Fw7ao8jmk6xmufQbof6Zw20Me6tGUZcMhKE4/3IjmULaZJUlGyyonsRcdxl+H8hk32Ea9bpinTI9lMNTVN1K8mStTYSjEZdUcBJaYOnRMOqKS+tIjbWO/omHEJ0RltwxsXTb6d9UUwge66Ym5AFJdKuzp0ydWKbCVyF5lcso3qrgkM4NWbJIiLahQq1EtMHVTBjX1XhkmXOAA7kqTj+Hf0tUCsC5hBBItDtrnQd1xzzLC0pvdnp49NLUJvGtl5KiZ2U3BAw4S6CBIGhgzf01Wno8DpCm2qX0hRqAGXGw6+ZS2cnUhDw/LcHK0y0tjRp1v8AmovV42nZZaHImmjHGkHOBcYm7obYX1KaziYAkAm8RI6lek/8rioIY3K23YCAYneOylVOTsNTaIEnQk5ZPUxH0C55eowStJsv/wCdJum0vyeb0cOXzlYT7W+VYYXknFVNWZR1IO/ZbvDYE0xAYyQTlJA3AIkxqmsTjix5OeSNyZItttZefl9VyrhV+T0MXpOJ7Pd/wvwZzD8jNBhwe47j7IHr0VphuWMMwt+zmk7hwaALXJImeqicU5gc43cXH1/JOcPrZtSvNyazLPmTf7/8PVx6HFBbRS/b/bLzD8BpueTNgYGh9SY00PyE7j8AwyAAR13zR1Go7dlVeJBgb6/iLJw8ZLWhoBMWAH5/IUFkhTTRR4slpp2QMa8sHmyyDGUazFzPp7LLYiHPJB79upvtYGFacadUcS5+5zDqARoqJrzJDLutbc31A3IB+qklb2OtbLcvuEvbE1CNDawge/VQcfLwQC4y0wGiSQNgOlj8KsFKsXnyPkagtIjtdaHg/Cn55JNMljsr40mNO5Ej3VOiUWmLKcWmrMg7lNhpZ6+dhcYpxUpjNIzDM148ovOuloGqpuJciVIlj2mAC7M5oidYi5vOwXp3HeH5WyWNqsyhj2uLi05bNeWtI0G+uh2C86xfDqlP/o1ZDiCGl0A5r5AXHQDqvZxzlONxZ4OWEISqSbM4/lesBMs/1fsq6thXNMGJ9Vo+JVajQ3y1BnE+ZpaJOhzGyr6XDQ8zmM2JuO0zOoldGPrlu2jlzdEXSTK9pcCIdcdCtRj+ZWvERrr27KofhW+bLe5OaPtGdgNB0CLBcKNaoA5wbOpP90b/AKqc8ccjV+C2LNLFF15HqHFSCRMA/gVd4Co0tJdcwqHifCvBIMhzTawIgiZjqLa90zTxJGihlwXwdOLU/JZ4jjMEiN7GTIU7h/PVajAEVGbtfr7VNR9VmKlz6oCYVYR6OCOSfXyemYHnHCVR5s1N27XQQPR26vRTY5uZhDh1Bn/ZeLNJFwrHhvHa+Hdmpv11Bu0jo4H+BdcM8k9+Dinp4NfTyek1WxZNvoxrr+XVVPC+badZ7Wk+G828/wBi4/v0+Vp8RwCsx/hub5oBEEEEO0IPTX4XpRywf+R5U8WRPeJU1sOQgGFm8qfxCkGOLS4OiLtMg2VeQReDCrGTrkjKKuqIrmwULkVZ8k2SMwz3NLg0kDUjb16Ktr5Oem3shctkhpp+mHHLTgNdpf6JnEUHtMFL1Lgp0bWWLsG+rTdWa1oayGOg79Y9wkUOq+oBAJDXAEgGxjcgLkqb+xSSj8MY4divDr03n7rgV6fzbwtuJohoac5ABcRaI1svL67pdIbHorDinM+IdSbBdlBhxBt2n2Xl+pYpSipxR6/pWaEJOEn+haYDkChTZlr1nVYMimHHI3eMosPlajB8Xp0mhjGsAFpNz8nsvMTzVo2T0TI4w7M4OLpmw9dLrw3izT5PfeXAtj14cztsGwT/ADoq7i/Mx6tB7AA/OqwGGx9dpMU3ewnVMVqOKqvyhpBg/a8onWL79EPS5pOmJ7jTx+pLc0dfmrKILj8/Ch/8w+JobKvwvJNd5HinLpabkHYHqtFT5NotZDM7XWkkh021g91T2G3O4i9Q32WxTeM4m2qs+G4eoCSXAdASnqXIWJMEVJBEi1zvsVfcC5IGWazySfshpyyB1nVSekmuKLLWRfKZDpvc7rPzp0TNLElrjlaSfQm3stnheXaVOCAc3rJEyOmi6rw2nT0dlJgx0HpqRMI9o+WYtb4Rh8fRqVWQA4mbCD6RZS+UOUgHePVGYgy1s6AAEPtubiD+a1v+FAtBHlOpuQDOsnXT8k9gaBYHNFhIjtYW73JVMenUHYk9S5RpFJxPgIf5wYkk7k97neZHwn/8IIpBoPmkhtj1BA1Mb/6lfvZ5LCTB10B0vHom6dAZmnLIFydwYhXeNHOsrKDimEyjLrusXjaNNtakGUgXl2WzRmNyTfYAGZ9V6VxnDCAR0iPrKxPEOH02E1a1QU2tcTnJy5YGx3mQFwTh0zaPSw5FOCbMR/xNrtbiGNF8rAHR8/msZUoDp0Pzf81e814ynUfmpVGuM65pLokaD2VSKdgSQSbkCZbBi+19bL0cKqCPM1T/AKgIpudDRt+Eq2bgcjRBBB+9pJEbfzQouD4CTm1naCdO0LWYLhLKzXNqQCNNttRtM7d10wSSOGbczNUcP4rYf5mjYzr+vdRqnKJI/wAtxJvZw7dR3WmZw3w35ZFjfY6TPpH4pym1wBm23b2PwncbJqTR53Uwjmvcx4gtMHsRrdF/RvgGLE5QSLGOjtFtaPA6Tnk1Qdbxb5OpnqrLH8NpmmBPlaNABYg5mlpiRBERuCk7Q/dZ5zUwJb9oQdfm10D2AAHf4WjxPDyS11RrnMJBJBgkC0TsYVLj2tGmk7ie5ubiLDul7Xyas1leac6firThHNeLwxhlR2XQseczY6Nm7dfuxqoFaq5xBd0gWgQLQlfWGVwN7jKfQ37wQimuBlO9mehcL58wFUEV6bqVQxE+Zkj/ALhce4Whp4rCVRLS0A9CCF4i6iQT27pzD4kssHFtwbdpB7+yqsz8ivFF8HqeLwzXVIaQQtPwPgT6bKjGkHOGkSJAABLvovLOXuZ6lJ3iECq1hgh0D7UwRvoNdAvX+T+dKGMJZScKdUznpv1gDy5D94SdvhPk1HUqRPDplFuTqyOOU6Tx4jyWicxGaB0sdtOqpMbw5kuAg3AkHSD311hbmnhWtFQEE59ASQB92QHbXn0VHxPC0GBlN1QOe6zi1wJmbmNtYSLK75LPEq2RTM4Th2gCczvtHLpHQjquVtQpsblLCW5HAGbzNyD6rk/cfkn2l4Mtg+V3uaS57BplIqsLTJIuQT0t7q4wvCm0aZp1KlMhxkty5i4Wsc1ht3WEp4gk/KfFc/uSIXbOLls2edjnGG8Y7/qaZvK+EbV8VtMxms1xzMaNyWX8smLqTh+E4I1gXsptk62ygz3MbQsrSxzswM9PS2kxqnxjHGxm40JtHYbKfYXyW9w/KNnWZRpuBBDQ7QEbeycZXY8NLTYyRbUAwduqw4qGbSL99v59FMocVexpylwzDzEON22gH3H1SvAvDHWpflG2pHNZpbcWi9tdBP8ACrbhjWBsPuAc1gSbSdhM+WT2XnVHmCqJh7hpBEaiI20EI8NzJXaf+o42gE3/ADskenb8jLVJeGenM4i0wBmiehA9XfP1VgBEG0xptdeYDnGtABcQREHKHSZGbMI003/Z+jzjUaBJzG5+zkDSdIud+yk9NJFVqoHpDqg1FxO3VQcZRzOzeUbOnpqFiqHOT5kkNGW/mJzaaeWevz2TdHnAioSWyJmczib2JDTA/wBke3kHuoKjevoSQQbaeW5kxHpqVIFN0C/QdPcLKN5xptcLh2xN7tnWCBB9fqjHPjNm6d7TPUn02SdmXwU78Pk19O35pAY91laXPLXmAA2+8na+gjW0d11bnYMfD2T/AG5XTq2YP0+qOzL4M70ObL7HMLp6biY+D3sslzfwGnicK9rg4RIE/wB22U2nS06kozzy8kAUHEZtZn0sBcKv47xA4ljW5y0FweSw5skWJc3sTv7SllpW/BSGsjHhnkj+U2MqBrajny4NAyhsE7m8wPQKyPLLqNUsJzABpBI1BE/z0WyxP+Y5j81PO0ZS8jKXGRlcWk2MDf3jRMMwb3uzOY6WjL5nBpIJL/MDrqbq0dPLmRz5dXCW0VRL4PwhjWhxkHa2w9N57LSYfBNyw4WOsC0zIPwdVRYR/RtNxGwrMJIaM2gNtD8hTzxofZJuNRqb3FwSANN0SxSMhmj5KjjeFAxNQMGgaOuYgAl17bxboq7+nqZZIF3wBmnKDeD21+FcPxuYyCJd/wCIPtJEdFU1sEW5hmdvI1kXmYMKscb4OeeRcobxdfsBHQe/5pvxJEaSgNBrTF+9rgfXulEDaZ0Jn4kWBV1g2OZ6jciVaDQ0df3UN/Dg4kxMd9NtBraVc1WNMaCwkZ5A2jQkfummUwCfKL6Q6flb2bRjzb2UA5fBBAMgunXS2gPWLJjmXgraWVzZMgTA8oEC8wDMkfVahjhEEQfX1v6I8VSDwJi9/MCD7TaFKWBlo6hfJ5/4DiJdYWaCQenlJgaJplME6X2i4PRbmtg2WzBrr6dI0kb7pcdRpPy+UAtBEttrI0m1re6R6RsaOsSMI3D/AK6TaNZ6KXRqilUDmkO0P3o0IibEEdR7LSYXAUqbXgTLhlJtIB1DdhtbdRcNy7TzHO8kGQIGUiRYmenRI9JJFI62I9V5xxpYcznuYDALmkxT+w2ampMwL6lU+DrVKj80uzTaLX2haNvCKZpFmZ2V0TeSC12aWyYHSI6IKHB20TapPePpqprStO6LvW3GrNdwniR8MFxJIOYzuYjdcqbD4mm37Uuj7ugPST8Llfs/KI+4viSM7hBLwFMxTRNiodAQ4FSq9YE2ldEoS6hISh07hsYeuvZPmmZ3/wBKjtrhWLceyfjbspSjNcItHtPyDSoEkf8AqZMoq+EcN9diCPxVhw/HMJAtr0P4q2x7mnT6LlnknBnVDDjmtjM06LjAsb2tHpfon24B8XjuL7C0d1bYeqy0k63urPE46jMAn7MCwN/hTlqci8FFo8bMkcLeZG+p3jS+oUmhhCQJLIHe8+isMVi2ZoFxbY9N7KTgqrJMi/p+yZ6mVW0ItHC9mQzwokgNIt0dv8TolrcHIEm8bDdXVLEU+oFukIKuKYTEiyT3LH9nFlGOHx90+3b33T+H4cSCZgTvH4i49e6nV6rRuT6K04bTaaZcD12lOtQ2I9JFGf8A8JtrOwAcHd9JT+G4O8bHb7oi4tqLHVaF4a0CMu50i/dO4MNMaaIlqJUENLG+DM4vgrgJ/SY6H+bKlxVIjX89ZOnstxxmm0fAWRxtMEwN5+inDVNPkrPRRl4M9icYAbz/ADT1Ud3FiTcuJ6k3/FQuNVgKmX8vzUH+ov6aL0YaluJ5GXSJSaNLRxTzo4/NyP0up9AvaPK8tH/aSB1ggWKoMDiekD0V9h64jVbLOLHSjWS+t12U6EmNO177oX1ZebpJBGqbvE3p0mLkufyt6+q7wvf+dFDp1hOqdxTgBrsE3eEeBDpO1vpJ/Vc55ItEdmgD3VUcSZ1+pQePvmPzvsU3dTF7BaGnP7JS3Yn01VUMQdj+qdbUeTYn+d03cvgzsE3w/wCdUrKQ6hQs751+UbWOjZM5gsKZLFP9UTKAP8+qiNzfspNAncpXMdYA3Yf5XGiJtvI9jfokL7G6Zc89VnW2a8K+w6cKAdD8fh/N1yYzmftLkdZqwp/BCCWEoCUBdZA6EUQkRLKAdoVSDY/Kku4m/qPZQwEoSPHF8oossoqkyxw3GMpGZgdHchX2F47hKgIqU3NJEAh9p6/gslktK6FDJo8U/sdGPXZYfc32FwWHq1IpucJIgE9h36ypzeD+d4k2BOvQFebUqjm6Ej0Kt+Gceew+ZxO1z1EG687N6fNK4ys9LB6jCUqmqNzhuBGQQTFpvogx3ByCYM/imOAc0tByO0MQdesqVjOKtgEGZv7LypKcObPUi4ze1GYxjsmg+UWA5gdTBBbIuLJziVObqqER3krYzZsoIlv5hc8xBEd1c8O4o57vKD5AJv1JVH/Qjwy4Hp+H7peFYvwvEvElkTvdwj5cEuTJeyKY8SW7L7i2KkAk+vss6wf/ACGXBbF79pKPj9UmnUcXQ2mRI3dmIbb6/Cx1Xizg/MwHeJ0vonx6eTj1WJl1UIzUaB5xoZcY8N01+RKo3PupnG8W6pVLzvH4Qo7chtK9DHB9CPHz5E8ja8jlLFFpGm3wrVmNJMMP8lUTzMAGdgjo1X03JlL5EcbWxp6NQAS43yzJ7k/omMTxQWDIVRh6jnmT6eynjA+WU/UkT7bkRPEMzN0VTFuOp0QeGZRtw5Oydb8E2q5Gy9KymToFY4fANi6kNpgaBXx4HJ7kZ5UlsBhcGJGbpNvRO0gBp/OqKoZA9PzKAiy7VBJHK5M55I2SB6WsZPwgW9KoOp3sxTUXeKUBSEo6UHWxTVKAvSSkLkUjLYtlyHMVyyjbHISwiShOKDCINXSuagAglAXQlDUAHTt8pHlIAlR5A5q5KETQgwOm8jQ3UlnEXjeYUUIgknjjPaSKwzTxu4stKXEpHmSeK2VWk2Cbq1IGq8+fpuNu47How9TyJVLctanEQPLO4VZxXGwJB+8D8GfyUJ1Qzqu/w59drmtJlozesahQn6esa674OuPqMsn0JcljU4s19OnmI80B062P7qj4nj2Cw9dupT+H4G8sBMgtEkdLfq4fKoeN8LdReASTLWumNJ0H86qCgm6GlkklbQeIxoLVXGpDpHT8QZTMrmC4HcK8YUck59RY8GZNZnQT9AVe4jDhxVZwZoDvQa+6uWCSujHpVk+tiPVPHHoQVLAgAKR4VoRQihdHtIeTl95PwRzh29kopjonSEOVXjjjHhHPPLKXIICSEeVdCcQApAEZCQWQaO0sHNOo/wDsy9PvGPX4UYhPip5XDqQm8t0qvya68DbigcnXJotWija4oy1JlQaAVyMj0XLAHISo9lyYBAEoC4FLIQAuVcuXIMOARQuBShy0w4BFCGbopWmChLKSV2dYFhSo2Jfsny9Qa1SSih0IVc8p4wU65zRDmlt+pVGUrTCnlh1wcTow5O3kUvg3vPlRlF9aAPMzI2Oo/pnE/wD6IWN4lQZmYCQSAQ71aGix+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2Q=="/>
          <p:cNvSpPr>
            <a:spLocks noChangeAspect="1" noChangeArrowheads="1"/>
          </p:cNvSpPr>
          <p:nvPr/>
        </p:nvSpPr>
        <p:spPr bwMode="auto">
          <a:xfrm>
            <a:off x="0" y="-776288"/>
            <a:ext cx="2819400" cy="161925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32778" name="AutoShape 10" descr="data:image/jpeg;base64,/9j/4AAQSkZJRgABAQAAAQABAAD/2wCEAAkGBhISEBQUEhQVFRUVFxUUFRYUFBgUFRUUFhUVFBQVFBIXHCYeFxkjGRQWHy8gIycpLCwsFR4xNTAqNSYrLCkBCQoKDgwOGg8PGiokHyQpLCwsKSwpLCwsLCwsKSksLCksLCksKSwsKSwpLCwsKSwpKSwpKSwsLCwsLCkpLCwpKf/AABEIAKoBKAMBIgACEQEDEQH/xAAcAAABBQEBAQAAAAAAAAAAAAACAQMEBQYABwj/xAA9EAABAwIEBAUBBwIEBgMAAAABAAIRAyEEEjFBBQZRYRMicYGRoTJCscHR4fAUUhUjkvEHFjNictIkQ6L/xAAZAQADAQEBAAAAAAAAAAAAAAAAAgMBBAX/xAAtEQACAgEDAwMDAwUBAAAAAAAAAQIRAwQhMRITQQUUUSJhoXGBkSMyQsHRFf/aAAwDAQACEQMRAD8A8/wmG6qWGhcGJxrF6mPGoKkeLObk7YgaiASwlViQoSrg1HlWoxgwiCUtSLKCwmhOgJlpTmy03qYrguaxcwSU7kARZtsRrU8xibLh+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Gs2eX58xaWjwmw0CYAdaJm8C8DoueeoUXVbnTj07kr8HoXKnLTMXJNVgDT9mRnP1Wkx/A34VzRh3ODDZzSCfedl88ucM0312if8AdbDlL/ipi8E4NzOxFE2NKsZIv/8AU+SWHtp2XHPLKTv8HdDHGCrz8npvMfL7q2FY+C6o20i89lR8R5Gr0KIqugtOoGonqtzyRxqjiaZqsdLSTY2NN27HN2cP3CsuLFtVj2ONjZEM8obeLDJp45Lfmjx5uEOXNaJjUT8JW0gtJxTgbGODW+5KqnYKF6kZxlujyZ45RdNEEU0RdClHCnoh/pSNRrontEvqImdHmT76FoCAUQgLYjXBc6Ej6W66nQJQFhUqAc4NbqTF4A7X2SV8PlJa4Q5pg9o1ThwxCB7CjyHjgjuYkCde1NgJqFsJcUoC4ooOoGFyIFIsoOpELLCQIpLjolaIKL2MrcWERaIQgp2nh3OBIBIFz2HdYMkxuyUBJlRBq1CUCEsoxTXEQgymCJTlMdUVDElsxuIPokCw1+A8qcOgt6FCyk7ofhWVDAPIFjETOUwFHJnxY1cpL+Tqw6bLk2jF/wAEBPPqF0aCLWsp5wTBqHH2gfRc/DsP2fKf5svLyes6eLpWz1sfoeokt2kVw9dNkVFhqPa0QMxDb6CTEnspRw4AhpJnUxCDEYV1AeJMOb5myAWyNDBsRI+ixes4ZeGM/Qs63bVErivJeFo4GpVqufWqMe6pNRoY0gNDy1rGmzTO7iYA6hYfE8mNmvmr0GeE7y+YNNRpZ4ssY8g3aWwHOEb9UwzjVf8AqXVcRWqPqedgc5xflBtLIMN1IAFuyDjvMlM2ZTDjYy8S0OhogsgZ4DYvY9CpJsu1H9DsVyXFPM15e2Z8RtE5dDIzBxtOoN7SFl8ThwwxmBixG8/wI8bxOrVP+Y9zgNAT5Wjo1g8rR2ACjZVVEWbT/hpxp2HxlLzHw6zm0azZscxytf8A+TSQfkbr3Hm6n4eHBZaCNF878u02eNQdJGR9Nz4vMPmIJ6D6r3Pi/PeFIc0sqCZ1DYv3BMKTyRhNWWjilkg+lGadjnG5QvrFRn8QpGMs6m/W9rbJw42mdXCfdeitTg8SR5r0mp8xY94yBzpT2Fw7ao8jmk6xmufQbof6Zw20Me6tGUZcMhKE4/3IjmULaZJUlGyyonsRcdxl+H8hk32Ea9bpinTI9lMNTVN1K8mStTYSjEZdUcBJaYOnRMOqKS+tIjbWO/omHEJ0RltwxsXTb6d9UUwge66Ym5AFJdKuzp0ydWKbCVyF5lcso3qrgkM4NWbJIiLahQq1EtMHVTBjX1XhkmXOAA7kqTj+Hf0tUCsC5hBBItDtrnQd1xzzLC0pvdnp49NLUJvGtl5KiZ2U3BAw4S6CBIGhgzf01Wno8DpCm2qX0hRqAGXGw6+ZS2cnUhDw/LcHK0y0tjRp1v8AmovV42nZZaHImmjHGkHOBcYm7obYX1KaziYAkAm8RI6lek/8rioIY3K23YCAYneOylVOTsNTaIEnQk5ZPUxH0C55eowStJsv/wCdJum0vyeb0cOXzlYT7W+VYYXknFVNWZR1IO/ZbvDYE0xAYyQTlJA3AIkxqmsTjix5OeSNyZItttZefl9VyrhV+T0MXpOJ7Pd/wvwZzD8jNBhwe47j7IHr0VphuWMMwt+zmk7hwaALXJImeqicU5gc43cXH1/JOcPrZtSvNyazLPmTf7/8PVx6HFBbRS/b/bLzD8BpueTNgYGh9SY00PyE7j8AwyAAR13zR1Go7dlVeJBgb6/iLJw8ZLWhoBMWAH5/IUFkhTTRR4slpp2QMa8sHmyyDGUazFzPp7LLYiHPJB79upvtYGFacadUcS5+5zDqARoqJrzJDLutbc31A3IB+qklb2OtbLcvuEvbE1CNDawge/VQcfLwQC4y0wGiSQNgOlj8KsFKsXnyPkagtIjtdaHg/Cn55JNMljsr40mNO5Ej3VOiUWmLKcWmrMg7lNhpZ6+dhcYpxUpjNIzDM148ovOuloGqpuJciVIlj2mAC7M5oidYi5vOwXp3HeH5WyWNqsyhj2uLi05bNeWtI0G+uh2C86xfDqlP/o1ZDiCGl0A5r5AXHQDqvZxzlONxZ4OWEISqSbM4/lesBMs/1fsq6thXNMGJ9Vo+JVajQ3y1BnE+ZpaJOhzGyr6XDQ8zmM2JuO0zOoldGPrlu2jlzdEXSTK9pcCIdcdCtRj+ZWvERrr27KofhW+bLe5OaPtGdgNB0CLBcKNaoA5wbOpP90b/AKqc8ccjV+C2LNLFF15HqHFSCRMA/gVd4Co0tJdcwqHifCvBIMhzTawIgiZjqLa90zTxJGihlwXwdOLU/JZ4jjMEiN7GTIU7h/PVajAEVGbtfr7VNR9VmKlz6oCYVYR6OCOSfXyemYHnHCVR5s1N27XQQPR26vRTY5uZhDh1Bn/ZeLNJFwrHhvHa+Hdmpv11Bu0jo4H+BdcM8k9+Dinp4NfTyek1WxZNvoxrr+XVVPC+badZ7Wk+G828/wBi4/v0+Vp8RwCsx/hub5oBEEEEO0IPTX4XpRywf+R5U8WRPeJU1sOQgGFm8qfxCkGOLS4OiLtMg2VeQReDCrGTrkjKKuqIrmwULkVZ8k2SMwz3NLg0kDUjb16Ktr5Oem3shctkhpp+mHHLTgNdpf6JnEUHtMFL1Lgp0bWWLsG+rTdWa1oayGOg79Y9wkUOq+oBAJDXAEgGxjcgLkqb+xSSj8MY4divDr03n7rgV6fzbwtuJohoac5ABcRaI1svL67pdIbHorDinM+IdSbBdlBhxBt2n2Xl+pYpSipxR6/pWaEJOEn+haYDkChTZlr1nVYMimHHI3eMosPlajB8Xp0mhjGsAFpNz8nsvMTzVo2T0TI4w7M4OLpmw9dLrw3izT5PfeXAtj14cztsGwT/ADoq7i/Mx6tB7AA/OqwGGx9dpMU3ewnVMVqOKqvyhpBg/a8onWL79EPS5pOmJ7jTx+pLc0dfmrKILj8/Ch/8w+JobKvwvJNd5HinLpabkHYHqtFT5NotZDM7XWkkh021g91T2G3O4i9Q32WxTeM4m2qs+G4eoCSXAdASnqXIWJMEVJBEi1zvsVfcC5IGWazySfshpyyB1nVSekmuKLLWRfKZDpvc7rPzp0TNLElrjlaSfQm3stnheXaVOCAc3rJEyOmi6rw2nT0dlJgx0HpqRMI9o+WYtb4Rh8fRqVWQA4mbCD6RZS+UOUgHePVGYgy1s6AAEPtubiD+a1v+FAtBHlOpuQDOsnXT8k9gaBYHNFhIjtYW73JVMenUHYk9S5RpFJxPgIf5wYkk7k97neZHwn/8IIpBoPmkhtj1BA1Mb/6lfvZ5LCTB10B0vHom6dAZmnLIFydwYhXeNHOsrKDimEyjLrusXjaNNtakGUgXl2WzRmNyTfYAGZ9V6VxnDCAR0iPrKxPEOH02E1a1QU2tcTnJy5YGx3mQFwTh0zaPSw5FOCbMR/xNrtbiGNF8rAHR8/msZUoDp0Pzf81e814ynUfmpVGuM65pLokaD2VSKdgSQSbkCZbBi+19bL0cKqCPM1T/AKgIpudDRt+Eq2bgcjRBBB+9pJEbfzQouD4CTm1naCdO0LWYLhLKzXNqQCNNttRtM7d10wSSOGbczNUcP4rYf5mjYzr+vdRqnKJI/wAtxJvZw7dR3WmZw3w35ZFjfY6TPpH4pym1wBm23b2PwncbJqTR53Uwjmvcx4gtMHsRrdF/RvgGLE5QSLGOjtFtaPA6Tnk1Qdbxb5OpnqrLH8NpmmBPlaNABYg5mlpiRBERuCk7Q/dZ5zUwJb9oQdfm10D2AAHf4WjxPDyS11RrnMJBJBgkC0TsYVLj2tGmk7ie5ubiLDul7Xyas1leac6firThHNeLwxhlR2XQseczY6Nm7dfuxqoFaq5xBd0gWgQLQlfWGVwN7jKfQ37wQimuBlO9mehcL58wFUEV6bqVQxE+Zkj/ALhce4Whp4rCVRLS0A9CCF4i6iQT27pzD4kssHFtwbdpB7+yqsz8ivFF8HqeLwzXVIaQQtPwPgT6bKjGkHOGkSJAABLvovLOXuZ6lJ3iECq1hgh0D7UwRvoNdAvX+T+dKGMJZScKdUznpv1gDy5D94SdvhPk1HUqRPDplFuTqyOOU6Tx4jyWicxGaB0sdtOqpMbw5kuAg3AkHSD311hbmnhWtFQEE59ASQB92QHbXn0VHxPC0GBlN1QOe6zi1wJmbmNtYSLK75LPEq2RTM4Th2gCczvtHLpHQjquVtQpsblLCW5HAGbzNyD6rk/cfkn2l4Mtg+V3uaS57BplIqsLTJIuQT0t7q4wvCm0aZp1KlMhxkty5i4Wsc1ht3WEp4gk/KfFc/uSIXbOLls2edjnGG8Y7/qaZvK+EbV8VtMxms1xzMaNyWX8smLqTh+E4I1gXsptk62ygz3MbQsrSxzswM9PS2kxqnxjHGxm40JtHYbKfYXyW9w/KNnWZRpuBBDQ7QEbeycZXY8NLTYyRbUAwduqw4qGbSL99v59FMocVexpylwzDzEON22gH3H1SvAvDHWpflG2pHNZpbcWi9tdBP8ACrbhjWBsPuAc1gSbSdhM+WT2XnVHmCqJh7hpBEaiI20EI8NzJXaf+o42gE3/ADskenb8jLVJeGenM4i0wBmiehA9XfP1VgBEG0xptdeYDnGtABcQREHKHSZGbMI003/Z+jzjUaBJzG5+zkDSdIud+yk9NJFVqoHpDqg1FxO3VQcZRzOzeUbOnpqFiqHOT5kkNGW/mJzaaeWevz2TdHnAioSWyJmczib2JDTA/wBke3kHuoKjevoSQQbaeW5kxHpqVIFN0C/QdPcLKN5xptcLh2xN7tnWCBB9fqjHPjNm6d7TPUn02SdmXwU78Pk19O35pAY91laXPLXmAA2+8na+gjW0d11bnYMfD2T/AG5XTq2YP0+qOzL4M70ObL7HMLp6biY+D3sslzfwGnicK9rg4RIE/wB22U2nS06kozzy8kAUHEZtZn0sBcKv47xA4ljW5y0FweSw5skWJc3sTv7SllpW/BSGsjHhnkj+U2MqBrajny4NAyhsE7m8wPQKyPLLqNUsJzABpBI1BE/z0WyxP+Y5j81PO0ZS8jKXGRlcWk2MDf3jRMMwb3uzOY6WjL5nBpIJL/MDrqbq0dPLmRz5dXCW0VRL4PwhjWhxkHa2w9N57LSYfBNyw4WOsC0zIPwdVRYR/RtNxGwrMJIaM2gNtD8hTzxofZJuNRqb3FwSANN0SxSMhmj5KjjeFAxNQMGgaOuYgAl17bxboq7+nqZZIF3wBmnKDeD21+FcPxuYyCJd/wCIPtJEdFU1sEW5hmdvI1kXmYMKscb4OeeRcobxdfsBHQe/5pvxJEaSgNBrTF+9rgfXulEDaZ0Jn4kWBV1g2OZ6jciVaDQ0df3UN/Dg4kxMd9NtBraVc1WNMaCwkZ5A2jQkfummUwCfKL6Q6flb2bRjzb2UA5fBBAMgunXS2gPWLJjmXgraWVzZMgTA8oEC8wDMkfVahjhEEQfX1v6I8VSDwJi9/MCD7TaFKWBlo6hfJ5/4DiJdYWaCQenlJgaJplME6X2i4PRbmtg2WzBrr6dI0kb7pcdRpPy+UAtBEttrI0m1re6R6RsaOsSMI3D/AK6TaNZ6KXRqilUDmkO0P3o0IibEEdR7LSYXAUqbXgTLhlJtIB1DdhtbdRcNy7TzHO8kGQIGUiRYmenRI9JJFI62I9V5xxpYcznuYDALmkxT+w2ampMwL6lU+DrVKj80uzTaLX2haNvCKZpFmZ2V0TeSC12aWyYHSI6IKHB20TapPePpqprStO6LvW3GrNdwniR8MFxJIOYzuYjdcqbD4mm37Uuj7ugPST8Llfs/KI+4viSM7hBLwFMxTRNiodAQ4FSq9YE2ldEoS6hISh07hsYeuvZPmmZ3/wBKjtrhWLceyfjbspSjNcItHtPyDSoEkf8AqZMoq+EcN9diCPxVhw/HMJAtr0P4q2x7mnT6LlnknBnVDDjmtjM06LjAsb2tHpfon24B8XjuL7C0d1bYeqy0k63urPE46jMAn7MCwN/hTlqci8FFo8bMkcLeZG+p3jS+oUmhhCQJLIHe8+isMVi2ZoFxbY9N7KTgqrJMi/p+yZ6mVW0ItHC9mQzwokgNIt0dv8TolrcHIEm8bDdXVLEU+oFukIKuKYTEiyT3LH9nFlGOHx90+3b33T+H4cSCZgTvH4i49e6nV6rRuT6K04bTaaZcD12lOtQ2I9JFGf8A8JtrOwAcHd9JT+G4O8bHb7oi4tqLHVaF4a0CMu50i/dO4MNMaaIlqJUENLG+DM4vgrgJ/SY6H+bKlxVIjX89ZOnstxxmm0fAWRxtMEwN5+inDVNPkrPRRl4M9icYAbz/ADT1Ud3FiTcuJ6k3/FQuNVgKmX8vzUH+ov6aL0YaluJ5GXSJSaNLRxTzo4/NyP0up9AvaPK8tH/aSB1ggWKoMDiekD0V9h64jVbLOLHSjWS+t12U6EmNO177oX1ZebpJBGqbvE3p0mLkufyt6+q7wvf+dFDp1hOqdxTgBrsE3eEeBDpO1vpJ/Vc55ItEdmgD3VUcSZ1+pQePvmPzvsU3dTF7BaGnP7JS3Yn01VUMQdj+qdbUeTYn+d03cvgzsE3w/wCdUrKQ6hQs751+UbWOjZM5gsKZLFP9UTKAP8+qiNzfspNAncpXMdYA3Yf5XGiJtvI9jfokL7G6Zc89VnW2a8K+w6cKAdD8fh/N1yYzmftLkdZqwp/BCCWEoCUBdZA6EUQkRLKAdoVSDY/Kku4m/qPZQwEoSPHF8oossoqkyxw3GMpGZgdHchX2F47hKgIqU3NJEAh9p6/gslktK6FDJo8U/sdGPXZYfc32FwWHq1IpucJIgE9h36ypzeD+d4k2BOvQFebUqjm6Ej0Kt+Gceew+ZxO1z1EG687N6fNK4ys9LB6jCUqmqNzhuBGQQTFpvogx3ByCYM/imOAc0tByO0MQdesqVjOKtgEGZv7LypKcObPUi4ze1GYxjsmg+UWA5gdTBBbIuLJziVObqqER3krYzZsoIlv5hc8xBEd1c8O4o57vKD5AJv1JVH/Qjwy4Hp+H7peFYvwvEvElkTvdwj5cEuTJeyKY8SW7L7i2KkAk+vss6wf/ACGXBbF79pKPj9UmnUcXQ2mRI3dmIbb6/Cx1Xizg/MwHeJ0vonx6eTj1WJl1UIzUaB5xoZcY8N01+RKo3PupnG8W6pVLzvH4Qo7chtK9DHB9CPHz5E8ja8jlLFFpGm3wrVmNJMMP8lUTzMAGdgjo1X03JlL5EcbWxp6NQAS43yzJ7k/omMTxQWDIVRh6jnmT6eynjA+WU/UkT7bkRPEMzN0VTFuOp0QeGZRtw5Oydb8E2q5Gy9KymToFY4fANi6kNpgaBXx4HJ7kZ5UlsBhcGJGbpNvRO0gBp/OqKoZA9PzKAiy7VBJHK5M55I2SB6WsZPwgW9KoOp3sxTUXeKUBSEo6UHWxTVKAvSSkLkUjLYtlyHMVyyjbHISwiShOKDCINXSuagAglAXQlDUAHTt8pHlIAlR5A5q5KETQgwOm8jQ3UlnEXjeYUUIgknjjPaSKwzTxu4stKXEpHmSeK2VWk2Cbq1IGq8+fpuNu47How9TyJVLctanEQPLO4VZxXGwJB+8D8GfyUJ1Qzqu/w59drmtJlozesahQn6esa674OuPqMsn0JcljU4s19OnmI80B062P7qj4nj2Cw9dupT+H4G8sBMgtEkdLfq4fKoeN8LdReASTLWumNJ0H86qCgm6GlkklbQeIxoLVXGpDpHT8QZTMrmC4HcK8YUck59RY8GZNZnQT9AVe4jDhxVZwZoDvQa+6uWCSujHpVk+tiPVPHHoQVLAgAKR4VoRQihdHtIeTl95PwRzh29kopjonSEOVXjjjHhHPPLKXIICSEeVdCcQApAEZCQWQaO0sHNOo/wDsy9PvGPX4UYhPip5XDqQm8t0qvya68DbigcnXJotWija4oy1JlQaAVyMj0XLAHISo9lyYBAEoC4FLIQAuVcuXIMOARQuBShy0w4BFCGbopWmChLKSV2dYFhSo2Jfsny9Qa1SSih0IVc8p4wU65zRDmlt+pVGUrTCnlh1wcTow5O3kUvg3vPlRlF9aAPMzI2Oo/pnE/wD6IWN4lQZmYCQSAQ71aGix+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2Q=="/>
          <p:cNvSpPr>
            <a:spLocks noChangeAspect="1" noChangeArrowheads="1"/>
          </p:cNvSpPr>
          <p:nvPr/>
        </p:nvSpPr>
        <p:spPr bwMode="auto">
          <a:xfrm>
            <a:off x="0" y="-776288"/>
            <a:ext cx="2819400" cy="161925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357290" y="642918"/>
            <a:ext cx="6559232" cy="461665"/>
          </a:xfrm>
          <a:prstGeom prst="rect">
            <a:avLst/>
          </a:prstGeom>
          <a:noFill/>
        </p:spPr>
        <p:txBody>
          <a:bodyPr wrap="none" rtlCol="0">
            <a:spAutoFit/>
          </a:bodyPr>
          <a:lstStyle/>
          <a:p>
            <a:r>
              <a:rPr lang="cs-CZ" sz="2400" b="1" dirty="0" smtClean="0">
                <a:solidFill>
                  <a:schemeClr val="bg1"/>
                </a:solidFill>
                <a:latin typeface="+mn-lt"/>
              </a:rPr>
              <a:t>Porovnej pohyb motorky v následujících situacích:</a:t>
            </a:r>
            <a:endParaRPr lang="cs-CZ" sz="2400" b="1" dirty="0">
              <a:solidFill>
                <a:schemeClr val="bg1"/>
              </a:solidFill>
              <a:latin typeface="+mn-lt"/>
            </a:endParaRPr>
          </a:p>
        </p:txBody>
      </p:sp>
      <p:graphicFrame>
        <p:nvGraphicFramePr>
          <p:cNvPr id="3" name="Tabulka 2"/>
          <p:cNvGraphicFramePr>
            <a:graphicFrameLocks noGrp="1"/>
          </p:cNvGraphicFramePr>
          <p:nvPr/>
        </p:nvGraphicFramePr>
        <p:xfrm>
          <a:off x="785780" y="1785926"/>
          <a:ext cx="7786752" cy="354330"/>
        </p:xfrm>
        <a:graphic>
          <a:graphicData uri="http://schemas.openxmlformats.org/drawingml/2006/table">
            <a:tbl>
              <a:tblPr/>
              <a:tblGrid>
                <a:gridCol w="648896"/>
                <a:gridCol w="648896"/>
                <a:gridCol w="648896"/>
                <a:gridCol w="648896"/>
                <a:gridCol w="648896"/>
                <a:gridCol w="648896"/>
                <a:gridCol w="648896"/>
                <a:gridCol w="648896"/>
                <a:gridCol w="648896"/>
                <a:gridCol w="648896"/>
                <a:gridCol w="648896"/>
                <a:gridCol w="648896"/>
              </a:tblGrid>
              <a:tr h="141446">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r h="141446">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bl>
          </a:graphicData>
        </a:graphic>
      </p:graphicFrame>
      <p:pic>
        <p:nvPicPr>
          <p:cNvPr id="28673"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285720" y="1428736"/>
            <a:ext cx="514344" cy="514344"/>
          </a:xfrm>
          <a:prstGeom prst="rect">
            <a:avLst/>
          </a:prstGeom>
          <a:noFill/>
        </p:spPr>
      </p:pic>
      <p:pic>
        <p:nvPicPr>
          <p:cNvPr id="5"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2928926" y="1428736"/>
            <a:ext cx="514344" cy="514344"/>
          </a:xfrm>
          <a:prstGeom prst="rect">
            <a:avLst/>
          </a:prstGeom>
          <a:noFill/>
        </p:spPr>
      </p:pic>
      <p:pic>
        <p:nvPicPr>
          <p:cNvPr id="6"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2285984" y="1428736"/>
            <a:ext cx="514344" cy="514344"/>
          </a:xfrm>
          <a:prstGeom prst="rect">
            <a:avLst/>
          </a:prstGeom>
          <a:noFill/>
        </p:spPr>
      </p:pic>
      <p:pic>
        <p:nvPicPr>
          <p:cNvPr id="7"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1571604" y="1428736"/>
            <a:ext cx="514344" cy="514344"/>
          </a:xfrm>
          <a:prstGeom prst="rect">
            <a:avLst/>
          </a:prstGeom>
          <a:noFill/>
        </p:spPr>
      </p:pic>
      <p:pic>
        <p:nvPicPr>
          <p:cNvPr id="8"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3571868" y="1428736"/>
            <a:ext cx="514344" cy="514344"/>
          </a:xfrm>
          <a:prstGeom prst="rect">
            <a:avLst/>
          </a:prstGeom>
          <a:noFill/>
        </p:spPr>
      </p:pic>
      <p:pic>
        <p:nvPicPr>
          <p:cNvPr id="9"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928662" y="1428736"/>
            <a:ext cx="514344" cy="514344"/>
          </a:xfrm>
          <a:prstGeom prst="rect">
            <a:avLst/>
          </a:prstGeom>
          <a:noFill/>
        </p:spPr>
      </p:pic>
      <p:pic>
        <p:nvPicPr>
          <p:cNvPr id="10"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6786578" y="1428736"/>
            <a:ext cx="514344" cy="514344"/>
          </a:xfrm>
          <a:prstGeom prst="rect">
            <a:avLst/>
          </a:prstGeom>
          <a:noFill/>
        </p:spPr>
      </p:pic>
      <p:pic>
        <p:nvPicPr>
          <p:cNvPr id="11"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6143636" y="1428736"/>
            <a:ext cx="514344" cy="514344"/>
          </a:xfrm>
          <a:prstGeom prst="rect">
            <a:avLst/>
          </a:prstGeom>
          <a:noFill/>
        </p:spPr>
      </p:pic>
      <p:pic>
        <p:nvPicPr>
          <p:cNvPr id="12"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5500694" y="1428736"/>
            <a:ext cx="514344" cy="514344"/>
          </a:xfrm>
          <a:prstGeom prst="rect">
            <a:avLst/>
          </a:prstGeom>
          <a:noFill/>
        </p:spPr>
      </p:pic>
      <p:pic>
        <p:nvPicPr>
          <p:cNvPr id="13"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4857752" y="1428736"/>
            <a:ext cx="514344" cy="514344"/>
          </a:xfrm>
          <a:prstGeom prst="rect">
            <a:avLst/>
          </a:prstGeom>
          <a:noFill/>
        </p:spPr>
      </p:pic>
      <p:pic>
        <p:nvPicPr>
          <p:cNvPr id="14"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4214810" y="1428736"/>
            <a:ext cx="514344" cy="514344"/>
          </a:xfrm>
          <a:prstGeom prst="rect">
            <a:avLst/>
          </a:prstGeom>
          <a:noFill/>
        </p:spPr>
      </p:pic>
      <p:pic>
        <p:nvPicPr>
          <p:cNvPr id="15"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8072462" y="1428736"/>
            <a:ext cx="514344" cy="514344"/>
          </a:xfrm>
          <a:prstGeom prst="rect">
            <a:avLst/>
          </a:prstGeom>
          <a:noFill/>
        </p:spPr>
      </p:pic>
      <p:pic>
        <p:nvPicPr>
          <p:cNvPr id="16"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7429520" y="1428736"/>
            <a:ext cx="514344" cy="514344"/>
          </a:xfrm>
          <a:prstGeom prst="rect">
            <a:avLst/>
          </a:prstGeom>
          <a:noFill/>
        </p:spPr>
      </p:pic>
      <p:graphicFrame>
        <p:nvGraphicFramePr>
          <p:cNvPr id="19" name="Tabulka 18"/>
          <p:cNvGraphicFramePr>
            <a:graphicFrameLocks noGrp="1"/>
          </p:cNvGraphicFramePr>
          <p:nvPr/>
        </p:nvGraphicFramePr>
        <p:xfrm>
          <a:off x="785786" y="5286388"/>
          <a:ext cx="7786752" cy="354330"/>
        </p:xfrm>
        <a:graphic>
          <a:graphicData uri="http://schemas.openxmlformats.org/drawingml/2006/table">
            <a:tbl>
              <a:tblPr/>
              <a:tblGrid>
                <a:gridCol w="648896"/>
                <a:gridCol w="648896"/>
                <a:gridCol w="648896"/>
                <a:gridCol w="648896"/>
                <a:gridCol w="648896"/>
                <a:gridCol w="648896"/>
                <a:gridCol w="648896"/>
                <a:gridCol w="648896"/>
                <a:gridCol w="648896"/>
                <a:gridCol w="648896"/>
                <a:gridCol w="648896"/>
                <a:gridCol w="648896"/>
              </a:tblGrid>
              <a:tr h="141446">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r h="141446">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bl>
          </a:graphicData>
        </a:graphic>
      </p:graphicFrame>
      <p:graphicFrame>
        <p:nvGraphicFramePr>
          <p:cNvPr id="20" name="Tabulka 19"/>
          <p:cNvGraphicFramePr>
            <a:graphicFrameLocks noGrp="1"/>
          </p:cNvGraphicFramePr>
          <p:nvPr/>
        </p:nvGraphicFramePr>
        <p:xfrm>
          <a:off x="785786" y="3571876"/>
          <a:ext cx="7786752" cy="354330"/>
        </p:xfrm>
        <a:graphic>
          <a:graphicData uri="http://schemas.openxmlformats.org/drawingml/2006/table">
            <a:tbl>
              <a:tblPr/>
              <a:tblGrid>
                <a:gridCol w="648896"/>
                <a:gridCol w="648896"/>
                <a:gridCol w="648896"/>
                <a:gridCol w="648896"/>
                <a:gridCol w="648896"/>
                <a:gridCol w="648896"/>
                <a:gridCol w="648896"/>
                <a:gridCol w="648896"/>
                <a:gridCol w="648896"/>
                <a:gridCol w="648896"/>
                <a:gridCol w="648896"/>
                <a:gridCol w="648896"/>
              </a:tblGrid>
              <a:tr h="141446">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r h="141446">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l" fontAlgn="b"/>
                      <a:r>
                        <a:rPr lang="cs-CZ" sz="1100" b="0" i="0" u="none" strike="noStrike" dirty="0">
                          <a:solidFill>
                            <a:srgbClr val="000000"/>
                          </a:solidFill>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bl>
          </a:graphicData>
        </a:graphic>
      </p:graphicFrame>
      <p:pic>
        <p:nvPicPr>
          <p:cNvPr id="21"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2285984" y="3214686"/>
            <a:ext cx="514344" cy="514344"/>
          </a:xfrm>
          <a:prstGeom prst="rect">
            <a:avLst/>
          </a:prstGeom>
          <a:noFill/>
        </p:spPr>
      </p:pic>
      <p:pic>
        <p:nvPicPr>
          <p:cNvPr id="22"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928662" y="3214686"/>
            <a:ext cx="514344" cy="514344"/>
          </a:xfrm>
          <a:prstGeom prst="rect">
            <a:avLst/>
          </a:prstGeom>
          <a:noFill/>
        </p:spPr>
      </p:pic>
      <p:pic>
        <p:nvPicPr>
          <p:cNvPr id="23"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285720" y="3214686"/>
            <a:ext cx="514344" cy="514344"/>
          </a:xfrm>
          <a:prstGeom prst="rect">
            <a:avLst/>
          </a:prstGeom>
          <a:noFill/>
        </p:spPr>
      </p:pic>
      <p:pic>
        <p:nvPicPr>
          <p:cNvPr id="24"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6143636" y="4929198"/>
            <a:ext cx="514344" cy="514344"/>
          </a:xfrm>
          <a:prstGeom prst="rect">
            <a:avLst/>
          </a:prstGeom>
          <a:noFill/>
        </p:spPr>
      </p:pic>
      <p:pic>
        <p:nvPicPr>
          <p:cNvPr id="25"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4214810" y="4929198"/>
            <a:ext cx="514344" cy="514344"/>
          </a:xfrm>
          <a:prstGeom prst="rect">
            <a:avLst/>
          </a:prstGeom>
          <a:noFill/>
        </p:spPr>
      </p:pic>
      <p:pic>
        <p:nvPicPr>
          <p:cNvPr id="26"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285720" y="5000636"/>
            <a:ext cx="514344" cy="514344"/>
          </a:xfrm>
          <a:prstGeom prst="rect">
            <a:avLst/>
          </a:prstGeom>
          <a:noFill/>
        </p:spPr>
      </p:pic>
      <p:pic>
        <p:nvPicPr>
          <p:cNvPr id="27"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8072462" y="3214686"/>
            <a:ext cx="514344" cy="514344"/>
          </a:xfrm>
          <a:prstGeom prst="rect">
            <a:avLst/>
          </a:prstGeom>
          <a:noFill/>
        </p:spPr>
      </p:pic>
      <p:pic>
        <p:nvPicPr>
          <p:cNvPr id="28"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4214810" y="3214686"/>
            <a:ext cx="514344" cy="514344"/>
          </a:xfrm>
          <a:prstGeom prst="rect">
            <a:avLst/>
          </a:prstGeom>
          <a:noFill/>
        </p:spPr>
      </p:pic>
      <p:pic>
        <p:nvPicPr>
          <p:cNvPr id="29"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8143900" y="4929198"/>
            <a:ext cx="514344" cy="514344"/>
          </a:xfrm>
          <a:prstGeom prst="rect">
            <a:avLst/>
          </a:prstGeom>
          <a:noFill/>
        </p:spPr>
      </p:pic>
      <p:pic>
        <p:nvPicPr>
          <p:cNvPr id="30" name="Picture 1" descr="C:\Documents and Settings\rachotova\Local Settings\Temporary Internet Files\Content.IE5\61WXIA5M\MC900441294[1].png"/>
          <p:cNvPicPr>
            <a:picLocks noChangeAspect="1" noChangeArrowheads="1"/>
          </p:cNvPicPr>
          <p:nvPr/>
        </p:nvPicPr>
        <p:blipFill>
          <a:blip r:embed="rId2" cstate="print"/>
          <a:srcRect/>
          <a:stretch>
            <a:fillRect/>
          </a:stretch>
        </p:blipFill>
        <p:spPr bwMode="auto">
          <a:xfrm>
            <a:off x="7429520" y="4929198"/>
            <a:ext cx="514344" cy="514344"/>
          </a:xfrm>
          <a:prstGeom prst="rect">
            <a:avLst/>
          </a:prstGeom>
          <a:noFill/>
        </p:spPr>
      </p:pic>
      <p:sp>
        <p:nvSpPr>
          <p:cNvPr id="31" name="TextovéPole 30"/>
          <p:cNvSpPr txBox="1"/>
          <p:nvPr/>
        </p:nvSpPr>
        <p:spPr>
          <a:xfrm>
            <a:off x="571472" y="2143116"/>
            <a:ext cx="428322" cy="369332"/>
          </a:xfrm>
          <a:prstGeom prst="rect">
            <a:avLst/>
          </a:prstGeom>
          <a:noFill/>
        </p:spPr>
        <p:txBody>
          <a:bodyPr wrap="none" rtlCol="0">
            <a:spAutoFit/>
          </a:bodyPr>
          <a:lstStyle/>
          <a:p>
            <a:r>
              <a:rPr lang="cs-CZ" dirty="0" smtClean="0"/>
              <a:t>0s</a:t>
            </a:r>
            <a:endParaRPr lang="cs-CZ" dirty="0"/>
          </a:p>
        </p:txBody>
      </p:sp>
      <p:sp>
        <p:nvSpPr>
          <p:cNvPr id="32" name="TextovéPole 31"/>
          <p:cNvSpPr txBox="1"/>
          <p:nvPr/>
        </p:nvSpPr>
        <p:spPr>
          <a:xfrm>
            <a:off x="1857356" y="2143116"/>
            <a:ext cx="428322" cy="369332"/>
          </a:xfrm>
          <a:prstGeom prst="rect">
            <a:avLst/>
          </a:prstGeom>
          <a:noFill/>
        </p:spPr>
        <p:txBody>
          <a:bodyPr wrap="none" rtlCol="0">
            <a:spAutoFit/>
          </a:bodyPr>
          <a:lstStyle/>
          <a:p>
            <a:r>
              <a:rPr lang="cs-CZ" dirty="0" smtClean="0"/>
              <a:t>2s</a:t>
            </a:r>
            <a:endParaRPr lang="cs-CZ" dirty="0"/>
          </a:p>
        </p:txBody>
      </p:sp>
      <p:sp>
        <p:nvSpPr>
          <p:cNvPr id="33" name="TextovéPole 32"/>
          <p:cNvSpPr txBox="1"/>
          <p:nvPr/>
        </p:nvSpPr>
        <p:spPr>
          <a:xfrm>
            <a:off x="1214414" y="2143116"/>
            <a:ext cx="428322" cy="369332"/>
          </a:xfrm>
          <a:prstGeom prst="rect">
            <a:avLst/>
          </a:prstGeom>
          <a:noFill/>
        </p:spPr>
        <p:txBody>
          <a:bodyPr wrap="none" rtlCol="0">
            <a:spAutoFit/>
          </a:bodyPr>
          <a:lstStyle/>
          <a:p>
            <a:r>
              <a:rPr lang="cs-CZ" dirty="0" smtClean="0"/>
              <a:t>1s</a:t>
            </a:r>
            <a:endParaRPr lang="cs-CZ" dirty="0"/>
          </a:p>
        </p:txBody>
      </p:sp>
      <p:sp>
        <p:nvSpPr>
          <p:cNvPr id="34" name="TextovéPole 33"/>
          <p:cNvSpPr txBox="1"/>
          <p:nvPr/>
        </p:nvSpPr>
        <p:spPr>
          <a:xfrm>
            <a:off x="2571736" y="2143116"/>
            <a:ext cx="428322" cy="369332"/>
          </a:xfrm>
          <a:prstGeom prst="rect">
            <a:avLst/>
          </a:prstGeom>
          <a:noFill/>
        </p:spPr>
        <p:txBody>
          <a:bodyPr wrap="none" rtlCol="0">
            <a:spAutoFit/>
          </a:bodyPr>
          <a:lstStyle/>
          <a:p>
            <a:r>
              <a:rPr lang="cs-CZ" dirty="0" smtClean="0"/>
              <a:t>3s</a:t>
            </a:r>
            <a:endParaRPr lang="cs-CZ" dirty="0"/>
          </a:p>
        </p:txBody>
      </p:sp>
      <p:sp>
        <p:nvSpPr>
          <p:cNvPr id="35" name="TextovéPole 34"/>
          <p:cNvSpPr txBox="1"/>
          <p:nvPr/>
        </p:nvSpPr>
        <p:spPr>
          <a:xfrm>
            <a:off x="4500562" y="2143116"/>
            <a:ext cx="428322" cy="369332"/>
          </a:xfrm>
          <a:prstGeom prst="rect">
            <a:avLst/>
          </a:prstGeom>
          <a:noFill/>
        </p:spPr>
        <p:txBody>
          <a:bodyPr wrap="none" rtlCol="0">
            <a:spAutoFit/>
          </a:bodyPr>
          <a:lstStyle/>
          <a:p>
            <a:r>
              <a:rPr lang="cs-CZ" dirty="0" smtClean="0"/>
              <a:t>6s</a:t>
            </a:r>
            <a:endParaRPr lang="cs-CZ" dirty="0"/>
          </a:p>
        </p:txBody>
      </p:sp>
      <p:sp>
        <p:nvSpPr>
          <p:cNvPr id="36" name="TextovéPole 35"/>
          <p:cNvSpPr txBox="1"/>
          <p:nvPr/>
        </p:nvSpPr>
        <p:spPr>
          <a:xfrm>
            <a:off x="3214678" y="2143116"/>
            <a:ext cx="428322" cy="369332"/>
          </a:xfrm>
          <a:prstGeom prst="rect">
            <a:avLst/>
          </a:prstGeom>
          <a:noFill/>
        </p:spPr>
        <p:txBody>
          <a:bodyPr wrap="none" rtlCol="0">
            <a:spAutoFit/>
          </a:bodyPr>
          <a:lstStyle/>
          <a:p>
            <a:r>
              <a:rPr lang="cs-CZ" dirty="0" smtClean="0"/>
              <a:t>4s</a:t>
            </a:r>
            <a:endParaRPr lang="cs-CZ" dirty="0"/>
          </a:p>
        </p:txBody>
      </p:sp>
      <p:sp>
        <p:nvSpPr>
          <p:cNvPr id="37" name="TextovéPole 36"/>
          <p:cNvSpPr txBox="1"/>
          <p:nvPr/>
        </p:nvSpPr>
        <p:spPr>
          <a:xfrm>
            <a:off x="3857620" y="2143116"/>
            <a:ext cx="428322" cy="369332"/>
          </a:xfrm>
          <a:prstGeom prst="rect">
            <a:avLst/>
          </a:prstGeom>
          <a:noFill/>
        </p:spPr>
        <p:txBody>
          <a:bodyPr wrap="none" rtlCol="0">
            <a:spAutoFit/>
          </a:bodyPr>
          <a:lstStyle/>
          <a:p>
            <a:r>
              <a:rPr lang="cs-CZ" dirty="0" smtClean="0"/>
              <a:t>5s</a:t>
            </a:r>
            <a:endParaRPr lang="cs-CZ" dirty="0"/>
          </a:p>
        </p:txBody>
      </p:sp>
      <p:sp>
        <p:nvSpPr>
          <p:cNvPr id="38" name="TextovéPole 37"/>
          <p:cNvSpPr txBox="1"/>
          <p:nvPr/>
        </p:nvSpPr>
        <p:spPr>
          <a:xfrm>
            <a:off x="5143504" y="2143116"/>
            <a:ext cx="428322" cy="369332"/>
          </a:xfrm>
          <a:prstGeom prst="rect">
            <a:avLst/>
          </a:prstGeom>
          <a:noFill/>
        </p:spPr>
        <p:txBody>
          <a:bodyPr wrap="none" rtlCol="0">
            <a:spAutoFit/>
          </a:bodyPr>
          <a:lstStyle/>
          <a:p>
            <a:r>
              <a:rPr lang="cs-CZ" dirty="0" smtClean="0"/>
              <a:t>7s</a:t>
            </a:r>
            <a:endParaRPr lang="cs-CZ" dirty="0"/>
          </a:p>
        </p:txBody>
      </p:sp>
      <p:sp>
        <p:nvSpPr>
          <p:cNvPr id="39" name="TextovéPole 38"/>
          <p:cNvSpPr txBox="1"/>
          <p:nvPr/>
        </p:nvSpPr>
        <p:spPr>
          <a:xfrm>
            <a:off x="6429388" y="2143116"/>
            <a:ext cx="428322" cy="369332"/>
          </a:xfrm>
          <a:prstGeom prst="rect">
            <a:avLst/>
          </a:prstGeom>
          <a:noFill/>
        </p:spPr>
        <p:txBody>
          <a:bodyPr wrap="square" rtlCol="0">
            <a:spAutoFit/>
          </a:bodyPr>
          <a:lstStyle/>
          <a:p>
            <a:r>
              <a:rPr lang="cs-CZ" dirty="0" smtClean="0"/>
              <a:t>9s</a:t>
            </a:r>
            <a:endParaRPr lang="cs-CZ" dirty="0"/>
          </a:p>
        </p:txBody>
      </p:sp>
      <p:sp>
        <p:nvSpPr>
          <p:cNvPr id="40" name="TextovéPole 39"/>
          <p:cNvSpPr txBox="1"/>
          <p:nvPr/>
        </p:nvSpPr>
        <p:spPr>
          <a:xfrm>
            <a:off x="5786446" y="2143116"/>
            <a:ext cx="428322" cy="369332"/>
          </a:xfrm>
          <a:prstGeom prst="rect">
            <a:avLst/>
          </a:prstGeom>
          <a:noFill/>
        </p:spPr>
        <p:txBody>
          <a:bodyPr wrap="none" rtlCol="0">
            <a:spAutoFit/>
          </a:bodyPr>
          <a:lstStyle/>
          <a:p>
            <a:r>
              <a:rPr lang="cs-CZ" dirty="0" smtClean="0"/>
              <a:t>8s</a:t>
            </a:r>
            <a:endParaRPr lang="cs-CZ" dirty="0"/>
          </a:p>
        </p:txBody>
      </p:sp>
      <p:sp>
        <p:nvSpPr>
          <p:cNvPr id="41" name="TextovéPole 40"/>
          <p:cNvSpPr txBox="1"/>
          <p:nvPr/>
        </p:nvSpPr>
        <p:spPr>
          <a:xfrm>
            <a:off x="8358214" y="2143116"/>
            <a:ext cx="556563" cy="369332"/>
          </a:xfrm>
          <a:prstGeom prst="rect">
            <a:avLst/>
          </a:prstGeom>
          <a:noFill/>
        </p:spPr>
        <p:txBody>
          <a:bodyPr wrap="none" rtlCol="0">
            <a:spAutoFit/>
          </a:bodyPr>
          <a:lstStyle/>
          <a:p>
            <a:r>
              <a:rPr lang="cs-CZ" dirty="0" smtClean="0"/>
              <a:t>12s</a:t>
            </a:r>
            <a:endParaRPr lang="cs-CZ" dirty="0"/>
          </a:p>
        </p:txBody>
      </p:sp>
      <p:sp>
        <p:nvSpPr>
          <p:cNvPr id="42" name="TextovéPole 41"/>
          <p:cNvSpPr txBox="1"/>
          <p:nvPr/>
        </p:nvSpPr>
        <p:spPr>
          <a:xfrm>
            <a:off x="7715272" y="2143116"/>
            <a:ext cx="539443" cy="369332"/>
          </a:xfrm>
          <a:prstGeom prst="rect">
            <a:avLst/>
          </a:prstGeom>
          <a:noFill/>
        </p:spPr>
        <p:txBody>
          <a:bodyPr wrap="none" rtlCol="0">
            <a:spAutoFit/>
          </a:bodyPr>
          <a:lstStyle/>
          <a:p>
            <a:r>
              <a:rPr lang="cs-CZ" dirty="0" smtClean="0"/>
              <a:t>11s</a:t>
            </a:r>
            <a:endParaRPr lang="cs-CZ" dirty="0"/>
          </a:p>
        </p:txBody>
      </p:sp>
      <p:sp>
        <p:nvSpPr>
          <p:cNvPr id="43" name="TextovéPole 42"/>
          <p:cNvSpPr txBox="1"/>
          <p:nvPr/>
        </p:nvSpPr>
        <p:spPr>
          <a:xfrm>
            <a:off x="7072330" y="2143116"/>
            <a:ext cx="556563" cy="369332"/>
          </a:xfrm>
          <a:prstGeom prst="rect">
            <a:avLst/>
          </a:prstGeom>
          <a:noFill/>
        </p:spPr>
        <p:txBody>
          <a:bodyPr wrap="none" rtlCol="0">
            <a:spAutoFit/>
          </a:bodyPr>
          <a:lstStyle/>
          <a:p>
            <a:r>
              <a:rPr lang="cs-CZ" dirty="0" smtClean="0"/>
              <a:t>10s</a:t>
            </a:r>
            <a:endParaRPr lang="cs-CZ" dirty="0"/>
          </a:p>
        </p:txBody>
      </p:sp>
      <p:sp>
        <p:nvSpPr>
          <p:cNvPr id="44" name="TextovéPole 43"/>
          <p:cNvSpPr txBox="1"/>
          <p:nvPr/>
        </p:nvSpPr>
        <p:spPr>
          <a:xfrm>
            <a:off x="571472" y="5643578"/>
            <a:ext cx="428322" cy="369332"/>
          </a:xfrm>
          <a:prstGeom prst="rect">
            <a:avLst/>
          </a:prstGeom>
          <a:noFill/>
        </p:spPr>
        <p:txBody>
          <a:bodyPr wrap="none" rtlCol="0">
            <a:spAutoFit/>
          </a:bodyPr>
          <a:lstStyle/>
          <a:p>
            <a:r>
              <a:rPr lang="cs-CZ" dirty="0" smtClean="0"/>
              <a:t>0s</a:t>
            </a:r>
            <a:endParaRPr lang="cs-CZ" dirty="0"/>
          </a:p>
        </p:txBody>
      </p:sp>
      <p:sp>
        <p:nvSpPr>
          <p:cNvPr id="45" name="TextovéPole 44"/>
          <p:cNvSpPr txBox="1"/>
          <p:nvPr/>
        </p:nvSpPr>
        <p:spPr>
          <a:xfrm>
            <a:off x="642910" y="3929066"/>
            <a:ext cx="428322" cy="369332"/>
          </a:xfrm>
          <a:prstGeom prst="rect">
            <a:avLst/>
          </a:prstGeom>
          <a:noFill/>
        </p:spPr>
        <p:txBody>
          <a:bodyPr wrap="none" rtlCol="0">
            <a:spAutoFit/>
          </a:bodyPr>
          <a:lstStyle/>
          <a:p>
            <a:r>
              <a:rPr lang="cs-CZ" dirty="0" smtClean="0"/>
              <a:t>0s</a:t>
            </a:r>
            <a:endParaRPr lang="cs-CZ" dirty="0"/>
          </a:p>
        </p:txBody>
      </p:sp>
      <p:sp>
        <p:nvSpPr>
          <p:cNvPr id="46" name="TextovéPole 45"/>
          <p:cNvSpPr txBox="1"/>
          <p:nvPr/>
        </p:nvSpPr>
        <p:spPr>
          <a:xfrm>
            <a:off x="7715272" y="5643578"/>
            <a:ext cx="428322" cy="369332"/>
          </a:xfrm>
          <a:prstGeom prst="rect">
            <a:avLst/>
          </a:prstGeom>
          <a:noFill/>
        </p:spPr>
        <p:txBody>
          <a:bodyPr wrap="none" rtlCol="0">
            <a:spAutoFit/>
          </a:bodyPr>
          <a:lstStyle/>
          <a:p>
            <a:r>
              <a:rPr lang="cs-CZ" dirty="0" smtClean="0"/>
              <a:t>3s</a:t>
            </a:r>
            <a:endParaRPr lang="cs-CZ" dirty="0"/>
          </a:p>
        </p:txBody>
      </p:sp>
      <p:sp>
        <p:nvSpPr>
          <p:cNvPr id="47" name="TextovéPole 46"/>
          <p:cNvSpPr txBox="1"/>
          <p:nvPr/>
        </p:nvSpPr>
        <p:spPr>
          <a:xfrm>
            <a:off x="6429388" y="5643578"/>
            <a:ext cx="428322" cy="369332"/>
          </a:xfrm>
          <a:prstGeom prst="rect">
            <a:avLst/>
          </a:prstGeom>
          <a:noFill/>
        </p:spPr>
        <p:txBody>
          <a:bodyPr wrap="none" rtlCol="0">
            <a:spAutoFit/>
          </a:bodyPr>
          <a:lstStyle/>
          <a:p>
            <a:r>
              <a:rPr lang="cs-CZ" dirty="0" smtClean="0"/>
              <a:t>2s</a:t>
            </a:r>
            <a:endParaRPr lang="cs-CZ" dirty="0"/>
          </a:p>
        </p:txBody>
      </p:sp>
      <p:sp>
        <p:nvSpPr>
          <p:cNvPr id="48" name="TextovéPole 47"/>
          <p:cNvSpPr txBox="1"/>
          <p:nvPr/>
        </p:nvSpPr>
        <p:spPr>
          <a:xfrm>
            <a:off x="4500562" y="5643578"/>
            <a:ext cx="428322" cy="369332"/>
          </a:xfrm>
          <a:prstGeom prst="rect">
            <a:avLst/>
          </a:prstGeom>
          <a:noFill/>
        </p:spPr>
        <p:txBody>
          <a:bodyPr wrap="none" rtlCol="0">
            <a:spAutoFit/>
          </a:bodyPr>
          <a:lstStyle/>
          <a:p>
            <a:r>
              <a:rPr lang="cs-CZ" dirty="0" smtClean="0"/>
              <a:t>1s</a:t>
            </a:r>
            <a:endParaRPr lang="cs-CZ" dirty="0"/>
          </a:p>
        </p:txBody>
      </p:sp>
      <p:sp>
        <p:nvSpPr>
          <p:cNvPr id="49" name="TextovéPole 48"/>
          <p:cNvSpPr txBox="1"/>
          <p:nvPr/>
        </p:nvSpPr>
        <p:spPr>
          <a:xfrm>
            <a:off x="8358214" y="3929066"/>
            <a:ext cx="428322" cy="369332"/>
          </a:xfrm>
          <a:prstGeom prst="rect">
            <a:avLst/>
          </a:prstGeom>
          <a:noFill/>
        </p:spPr>
        <p:txBody>
          <a:bodyPr wrap="none" rtlCol="0">
            <a:spAutoFit/>
          </a:bodyPr>
          <a:lstStyle/>
          <a:p>
            <a:r>
              <a:rPr lang="cs-CZ" dirty="0" smtClean="0"/>
              <a:t>4s</a:t>
            </a:r>
            <a:endParaRPr lang="cs-CZ" dirty="0"/>
          </a:p>
        </p:txBody>
      </p:sp>
      <p:sp>
        <p:nvSpPr>
          <p:cNvPr id="50" name="TextovéPole 49"/>
          <p:cNvSpPr txBox="1"/>
          <p:nvPr/>
        </p:nvSpPr>
        <p:spPr>
          <a:xfrm>
            <a:off x="4500562" y="3929066"/>
            <a:ext cx="428322" cy="369332"/>
          </a:xfrm>
          <a:prstGeom prst="rect">
            <a:avLst/>
          </a:prstGeom>
          <a:noFill/>
        </p:spPr>
        <p:txBody>
          <a:bodyPr wrap="none" rtlCol="0">
            <a:spAutoFit/>
          </a:bodyPr>
          <a:lstStyle/>
          <a:p>
            <a:r>
              <a:rPr lang="cs-CZ" dirty="0" smtClean="0"/>
              <a:t>3s</a:t>
            </a:r>
            <a:endParaRPr lang="cs-CZ" dirty="0"/>
          </a:p>
        </p:txBody>
      </p:sp>
      <p:sp>
        <p:nvSpPr>
          <p:cNvPr id="51" name="TextovéPole 50"/>
          <p:cNvSpPr txBox="1"/>
          <p:nvPr/>
        </p:nvSpPr>
        <p:spPr>
          <a:xfrm>
            <a:off x="2500298" y="3929066"/>
            <a:ext cx="428322" cy="369332"/>
          </a:xfrm>
          <a:prstGeom prst="rect">
            <a:avLst/>
          </a:prstGeom>
          <a:noFill/>
        </p:spPr>
        <p:txBody>
          <a:bodyPr wrap="none" rtlCol="0">
            <a:spAutoFit/>
          </a:bodyPr>
          <a:lstStyle/>
          <a:p>
            <a:r>
              <a:rPr lang="cs-CZ" dirty="0" smtClean="0"/>
              <a:t>2s</a:t>
            </a:r>
            <a:endParaRPr lang="cs-CZ" dirty="0"/>
          </a:p>
        </p:txBody>
      </p:sp>
      <p:sp>
        <p:nvSpPr>
          <p:cNvPr id="52" name="TextovéPole 51"/>
          <p:cNvSpPr txBox="1"/>
          <p:nvPr/>
        </p:nvSpPr>
        <p:spPr>
          <a:xfrm>
            <a:off x="1285852" y="3929066"/>
            <a:ext cx="428322" cy="369332"/>
          </a:xfrm>
          <a:prstGeom prst="rect">
            <a:avLst/>
          </a:prstGeom>
          <a:noFill/>
        </p:spPr>
        <p:txBody>
          <a:bodyPr wrap="none" rtlCol="0">
            <a:spAutoFit/>
          </a:bodyPr>
          <a:lstStyle/>
          <a:p>
            <a:r>
              <a:rPr lang="cs-CZ" dirty="0" smtClean="0"/>
              <a:t>1s</a:t>
            </a:r>
            <a:endParaRPr lang="cs-CZ" dirty="0"/>
          </a:p>
        </p:txBody>
      </p:sp>
      <p:sp>
        <p:nvSpPr>
          <p:cNvPr id="53" name="TextovéPole 52"/>
          <p:cNvSpPr txBox="1"/>
          <p:nvPr/>
        </p:nvSpPr>
        <p:spPr>
          <a:xfrm>
            <a:off x="8358214" y="5643578"/>
            <a:ext cx="428322" cy="369332"/>
          </a:xfrm>
          <a:prstGeom prst="rect">
            <a:avLst/>
          </a:prstGeom>
          <a:noFill/>
        </p:spPr>
        <p:txBody>
          <a:bodyPr wrap="none" rtlCol="0">
            <a:spAutoFit/>
          </a:bodyPr>
          <a:lstStyle/>
          <a:p>
            <a:r>
              <a:rPr lang="cs-CZ" dirty="0" smtClean="0"/>
              <a:t>4s</a:t>
            </a:r>
            <a:endParaRPr lang="cs-CZ" dirty="0"/>
          </a:p>
        </p:txBody>
      </p:sp>
      <p:sp>
        <p:nvSpPr>
          <p:cNvPr id="54" name="TextovéPole 53"/>
          <p:cNvSpPr txBox="1"/>
          <p:nvPr/>
        </p:nvSpPr>
        <p:spPr>
          <a:xfrm>
            <a:off x="0" y="1214422"/>
            <a:ext cx="312906" cy="369332"/>
          </a:xfrm>
          <a:prstGeom prst="rect">
            <a:avLst/>
          </a:prstGeom>
          <a:noFill/>
        </p:spPr>
        <p:txBody>
          <a:bodyPr wrap="none" rtlCol="0">
            <a:spAutoFit/>
          </a:bodyPr>
          <a:lstStyle/>
          <a:p>
            <a:r>
              <a:rPr lang="cs-CZ" dirty="0" smtClean="0"/>
              <a:t>I.</a:t>
            </a:r>
            <a:endParaRPr lang="cs-CZ" dirty="0"/>
          </a:p>
        </p:txBody>
      </p:sp>
      <p:sp>
        <p:nvSpPr>
          <p:cNvPr id="55" name="TextovéPole 54"/>
          <p:cNvSpPr txBox="1"/>
          <p:nvPr/>
        </p:nvSpPr>
        <p:spPr>
          <a:xfrm>
            <a:off x="0" y="4714884"/>
            <a:ext cx="441146" cy="369332"/>
          </a:xfrm>
          <a:prstGeom prst="rect">
            <a:avLst/>
          </a:prstGeom>
          <a:noFill/>
        </p:spPr>
        <p:txBody>
          <a:bodyPr wrap="none" rtlCol="0">
            <a:spAutoFit/>
          </a:bodyPr>
          <a:lstStyle/>
          <a:p>
            <a:r>
              <a:rPr lang="cs-CZ" dirty="0" smtClean="0"/>
              <a:t>III.</a:t>
            </a:r>
            <a:endParaRPr lang="cs-CZ" dirty="0"/>
          </a:p>
        </p:txBody>
      </p:sp>
      <p:sp>
        <p:nvSpPr>
          <p:cNvPr id="56" name="TextovéPole 55"/>
          <p:cNvSpPr txBox="1"/>
          <p:nvPr/>
        </p:nvSpPr>
        <p:spPr>
          <a:xfrm>
            <a:off x="0" y="3000372"/>
            <a:ext cx="377026" cy="369332"/>
          </a:xfrm>
          <a:prstGeom prst="rect">
            <a:avLst/>
          </a:prstGeom>
          <a:noFill/>
        </p:spPr>
        <p:txBody>
          <a:bodyPr wrap="none" rtlCol="0">
            <a:spAutoFit/>
          </a:bodyPr>
          <a:lstStyle/>
          <a:p>
            <a:r>
              <a:rPr lang="cs-CZ" dirty="0" smtClean="0"/>
              <a:t>II.</a:t>
            </a:r>
            <a:endParaRPr lang="cs-CZ" dirty="0"/>
          </a:p>
        </p:txBody>
      </p:sp>
      <p:sp>
        <p:nvSpPr>
          <p:cNvPr id="57" name="TextovéPole 56"/>
          <p:cNvSpPr txBox="1"/>
          <p:nvPr/>
        </p:nvSpPr>
        <p:spPr>
          <a:xfrm>
            <a:off x="3286116" y="2571744"/>
            <a:ext cx="2714644" cy="461665"/>
          </a:xfrm>
          <a:prstGeom prst="rect">
            <a:avLst/>
          </a:prstGeom>
          <a:noFill/>
        </p:spPr>
        <p:txBody>
          <a:bodyPr wrap="square" rtlCol="0">
            <a:spAutoFit/>
          </a:bodyPr>
          <a:lstStyle/>
          <a:p>
            <a:r>
              <a:rPr lang="cs-CZ" sz="2400" dirty="0" smtClean="0">
                <a:solidFill>
                  <a:srgbClr val="FFFF00"/>
                </a:solidFill>
                <a:latin typeface="+mn-lt"/>
              </a:rPr>
              <a:t>rovnoměrný pohyb</a:t>
            </a:r>
            <a:endParaRPr lang="cs-CZ" sz="2400" dirty="0">
              <a:solidFill>
                <a:srgbClr val="FFFF00"/>
              </a:solidFill>
              <a:latin typeface="+mn-lt"/>
            </a:endParaRPr>
          </a:p>
        </p:txBody>
      </p:sp>
      <p:sp>
        <p:nvSpPr>
          <p:cNvPr id="58" name="TextovéPole 57"/>
          <p:cNvSpPr txBox="1"/>
          <p:nvPr/>
        </p:nvSpPr>
        <p:spPr>
          <a:xfrm>
            <a:off x="3500430" y="4357694"/>
            <a:ext cx="2571768" cy="461665"/>
          </a:xfrm>
          <a:prstGeom prst="rect">
            <a:avLst/>
          </a:prstGeom>
          <a:noFill/>
        </p:spPr>
        <p:txBody>
          <a:bodyPr wrap="square" rtlCol="0">
            <a:spAutoFit/>
          </a:bodyPr>
          <a:lstStyle/>
          <a:p>
            <a:r>
              <a:rPr lang="cs-CZ" sz="2400" b="1" dirty="0" smtClean="0">
                <a:solidFill>
                  <a:srgbClr val="FFFF00"/>
                </a:solidFill>
                <a:latin typeface="+mn-lt"/>
              </a:rPr>
              <a:t>zrychlený pohyb</a:t>
            </a:r>
            <a:endParaRPr lang="cs-CZ" sz="2400" b="1" dirty="0">
              <a:solidFill>
                <a:srgbClr val="FFFF00"/>
              </a:solidFill>
              <a:latin typeface="+mn-lt"/>
            </a:endParaRPr>
          </a:p>
        </p:txBody>
      </p:sp>
      <p:sp>
        <p:nvSpPr>
          <p:cNvPr id="59" name="TextovéPole 58"/>
          <p:cNvSpPr txBox="1"/>
          <p:nvPr/>
        </p:nvSpPr>
        <p:spPr>
          <a:xfrm>
            <a:off x="3428992" y="6072206"/>
            <a:ext cx="3786214" cy="461665"/>
          </a:xfrm>
          <a:prstGeom prst="rect">
            <a:avLst/>
          </a:prstGeom>
          <a:noFill/>
        </p:spPr>
        <p:txBody>
          <a:bodyPr wrap="square" rtlCol="0">
            <a:spAutoFit/>
          </a:bodyPr>
          <a:lstStyle/>
          <a:p>
            <a:r>
              <a:rPr lang="cs-CZ" sz="2400" b="1" dirty="0" smtClean="0">
                <a:solidFill>
                  <a:srgbClr val="FFFF00"/>
                </a:solidFill>
                <a:latin typeface="+mn-lt"/>
              </a:rPr>
              <a:t>zpomalený pohyb</a:t>
            </a:r>
            <a:endParaRPr lang="cs-CZ" sz="2400" b="1" dirty="0">
              <a:solidFill>
                <a:srgbClr val="FFFF00"/>
              </a:solidFill>
              <a:latin typeface="+mn-lt"/>
            </a:endParaRPr>
          </a:p>
        </p:txBody>
      </p:sp>
      <p:cxnSp>
        <p:nvCxnSpPr>
          <p:cNvPr id="61" name="Přímá spojovací šipka 60"/>
          <p:cNvCxnSpPr/>
          <p:nvPr/>
        </p:nvCxnSpPr>
        <p:spPr>
          <a:xfrm>
            <a:off x="785786" y="2071678"/>
            <a:ext cx="7786742" cy="1588"/>
          </a:xfrm>
          <a:prstGeom prst="straightConnector1">
            <a:avLst/>
          </a:prstGeom>
          <a:ln w="25400">
            <a:solidFill>
              <a:schemeClr val="bg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3" name="Přímá spojovací šipka 62"/>
          <p:cNvCxnSpPr/>
          <p:nvPr/>
        </p:nvCxnSpPr>
        <p:spPr>
          <a:xfrm>
            <a:off x="785786" y="3857628"/>
            <a:ext cx="7786742" cy="1588"/>
          </a:xfrm>
          <a:prstGeom prst="straightConnector1">
            <a:avLst/>
          </a:prstGeom>
          <a:ln w="25400">
            <a:solidFill>
              <a:schemeClr val="bg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4" name="Přímá spojovací šipka 63"/>
          <p:cNvCxnSpPr/>
          <p:nvPr/>
        </p:nvCxnSpPr>
        <p:spPr>
          <a:xfrm>
            <a:off x="785786" y="5572140"/>
            <a:ext cx="7786742" cy="1588"/>
          </a:xfrm>
          <a:prstGeom prst="straightConnector1">
            <a:avLst/>
          </a:prstGeom>
          <a:ln w="25400">
            <a:solidFill>
              <a:schemeClr val="bg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65" name="TextovéPole 64"/>
          <p:cNvSpPr txBox="1"/>
          <p:nvPr/>
        </p:nvSpPr>
        <p:spPr>
          <a:xfrm>
            <a:off x="285720" y="1857364"/>
            <a:ext cx="519694" cy="400110"/>
          </a:xfrm>
          <a:prstGeom prst="rect">
            <a:avLst/>
          </a:prstGeom>
          <a:noFill/>
        </p:spPr>
        <p:txBody>
          <a:bodyPr wrap="none" rtlCol="0">
            <a:spAutoFit/>
          </a:bodyPr>
          <a:lstStyle/>
          <a:p>
            <a:r>
              <a:rPr lang="cs-CZ" sz="2000" b="1" dirty="0" smtClean="0">
                <a:solidFill>
                  <a:schemeClr val="bg1"/>
                </a:solidFill>
                <a:latin typeface="+mn-lt"/>
              </a:rPr>
              <a:t>0m</a:t>
            </a:r>
            <a:endParaRPr lang="cs-CZ" sz="2000" b="1" dirty="0">
              <a:solidFill>
                <a:schemeClr val="bg1"/>
              </a:solidFill>
              <a:latin typeface="+mn-lt"/>
            </a:endParaRPr>
          </a:p>
        </p:txBody>
      </p:sp>
      <p:sp>
        <p:nvSpPr>
          <p:cNvPr id="67" name="TextovéPole 66"/>
          <p:cNvSpPr txBox="1"/>
          <p:nvPr/>
        </p:nvSpPr>
        <p:spPr>
          <a:xfrm>
            <a:off x="8429652" y="5357826"/>
            <a:ext cx="768159" cy="400110"/>
          </a:xfrm>
          <a:prstGeom prst="rect">
            <a:avLst/>
          </a:prstGeom>
          <a:noFill/>
        </p:spPr>
        <p:txBody>
          <a:bodyPr wrap="none" rtlCol="0">
            <a:spAutoFit/>
          </a:bodyPr>
          <a:lstStyle/>
          <a:p>
            <a:r>
              <a:rPr lang="cs-CZ" sz="2000" b="1" dirty="0" smtClean="0">
                <a:solidFill>
                  <a:schemeClr val="bg1"/>
                </a:solidFill>
                <a:latin typeface="+mn-lt"/>
              </a:rPr>
              <a:t>  12m</a:t>
            </a:r>
            <a:endParaRPr lang="cs-CZ" sz="2000" b="1" dirty="0">
              <a:solidFill>
                <a:schemeClr val="bg1"/>
              </a:solidFill>
              <a:latin typeface="+mn-lt"/>
            </a:endParaRPr>
          </a:p>
        </p:txBody>
      </p:sp>
      <p:sp>
        <p:nvSpPr>
          <p:cNvPr id="68" name="TextovéPole 67"/>
          <p:cNvSpPr txBox="1"/>
          <p:nvPr/>
        </p:nvSpPr>
        <p:spPr>
          <a:xfrm>
            <a:off x="8501090" y="3643314"/>
            <a:ext cx="710451" cy="400110"/>
          </a:xfrm>
          <a:prstGeom prst="rect">
            <a:avLst/>
          </a:prstGeom>
          <a:noFill/>
        </p:spPr>
        <p:txBody>
          <a:bodyPr wrap="none" rtlCol="0">
            <a:spAutoFit/>
          </a:bodyPr>
          <a:lstStyle/>
          <a:p>
            <a:r>
              <a:rPr lang="cs-CZ" sz="2000" b="1" dirty="0" smtClean="0">
                <a:solidFill>
                  <a:schemeClr val="bg1"/>
                </a:solidFill>
                <a:latin typeface="+mn-lt"/>
              </a:rPr>
              <a:t> 12m</a:t>
            </a:r>
            <a:endParaRPr lang="cs-CZ" sz="2000" b="1" dirty="0">
              <a:solidFill>
                <a:schemeClr val="bg1"/>
              </a:solidFill>
              <a:latin typeface="+mn-lt"/>
            </a:endParaRPr>
          </a:p>
        </p:txBody>
      </p:sp>
      <p:sp>
        <p:nvSpPr>
          <p:cNvPr id="69" name="TextovéPole 68"/>
          <p:cNvSpPr txBox="1"/>
          <p:nvPr/>
        </p:nvSpPr>
        <p:spPr>
          <a:xfrm>
            <a:off x="285720" y="5357826"/>
            <a:ext cx="519694" cy="400110"/>
          </a:xfrm>
          <a:prstGeom prst="rect">
            <a:avLst/>
          </a:prstGeom>
          <a:noFill/>
        </p:spPr>
        <p:txBody>
          <a:bodyPr wrap="none" rtlCol="0">
            <a:spAutoFit/>
          </a:bodyPr>
          <a:lstStyle/>
          <a:p>
            <a:r>
              <a:rPr lang="cs-CZ" sz="2000" b="1" dirty="0" smtClean="0">
                <a:solidFill>
                  <a:schemeClr val="bg1"/>
                </a:solidFill>
                <a:latin typeface="+mn-lt"/>
              </a:rPr>
              <a:t>0m</a:t>
            </a:r>
            <a:endParaRPr lang="cs-CZ" sz="2000" b="1" dirty="0">
              <a:solidFill>
                <a:schemeClr val="bg1"/>
              </a:solidFill>
              <a:latin typeface="+mn-lt"/>
            </a:endParaRPr>
          </a:p>
        </p:txBody>
      </p:sp>
      <p:sp>
        <p:nvSpPr>
          <p:cNvPr id="70" name="TextovéPole 69"/>
          <p:cNvSpPr txBox="1"/>
          <p:nvPr/>
        </p:nvSpPr>
        <p:spPr>
          <a:xfrm>
            <a:off x="285720" y="3643314"/>
            <a:ext cx="519694" cy="400110"/>
          </a:xfrm>
          <a:prstGeom prst="rect">
            <a:avLst/>
          </a:prstGeom>
          <a:noFill/>
        </p:spPr>
        <p:txBody>
          <a:bodyPr wrap="none" rtlCol="0">
            <a:spAutoFit/>
          </a:bodyPr>
          <a:lstStyle/>
          <a:p>
            <a:r>
              <a:rPr lang="cs-CZ" sz="2000" b="1" dirty="0" smtClean="0">
                <a:solidFill>
                  <a:schemeClr val="bg1"/>
                </a:solidFill>
                <a:latin typeface="+mn-lt"/>
              </a:rPr>
              <a:t>0m</a:t>
            </a:r>
            <a:endParaRPr lang="cs-CZ" sz="2000" b="1" dirty="0">
              <a:solidFill>
                <a:schemeClr val="bg1"/>
              </a:solidFill>
              <a:latin typeface="+mn-lt"/>
            </a:endParaRPr>
          </a:p>
        </p:txBody>
      </p:sp>
      <p:sp>
        <p:nvSpPr>
          <p:cNvPr id="71" name="TextovéPole 70"/>
          <p:cNvSpPr txBox="1"/>
          <p:nvPr/>
        </p:nvSpPr>
        <p:spPr>
          <a:xfrm>
            <a:off x="8429652" y="1857364"/>
            <a:ext cx="768159" cy="400110"/>
          </a:xfrm>
          <a:prstGeom prst="rect">
            <a:avLst/>
          </a:prstGeom>
          <a:noFill/>
        </p:spPr>
        <p:txBody>
          <a:bodyPr wrap="none" rtlCol="0">
            <a:spAutoFit/>
          </a:bodyPr>
          <a:lstStyle/>
          <a:p>
            <a:r>
              <a:rPr lang="cs-CZ" sz="2000" b="1" dirty="0" smtClean="0">
                <a:solidFill>
                  <a:schemeClr val="bg1"/>
                </a:solidFill>
                <a:latin typeface="+mn-lt"/>
              </a:rPr>
              <a:t>  12m</a:t>
            </a:r>
            <a:endParaRPr lang="cs-CZ" sz="2000" b="1" dirty="0">
              <a:solidFill>
                <a:schemeClr val="bg1"/>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animEffect transition="in" filter="wipe(down)">
                                      <p:cBhvr>
                                        <p:cTn id="7" dur="500"/>
                                        <p:tgtEl>
                                          <p:spTgt spid="5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8"/>
                                        </p:tgtEl>
                                        <p:attrNameLst>
                                          <p:attrName>style.visibility</p:attrName>
                                        </p:attrNameLst>
                                      </p:cBhvr>
                                      <p:to>
                                        <p:strVal val="visible"/>
                                      </p:to>
                                    </p:set>
                                    <p:animEffect transition="in" filter="wipe(down)">
                                      <p:cBhvr>
                                        <p:cTn id="12" dur="500"/>
                                        <p:tgtEl>
                                          <p:spTgt spid="5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9"/>
                                        </p:tgtEl>
                                        <p:attrNameLst>
                                          <p:attrName>style.visibility</p:attrName>
                                        </p:attrNameLst>
                                      </p:cBhvr>
                                      <p:to>
                                        <p:strVal val="visible"/>
                                      </p:to>
                                    </p:set>
                                    <p:animEffect transition="in" filter="wipe(down)">
                                      <p:cBhvr>
                                        <p:cTn id="17" dur="5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58" grpId="0"/>
      <p:bldP spid="5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vislý svitek 12"/>
          <p:cNvSpPr/>
          <p:nvPr/>
        </p:nvSpPr>
        <p:spPr>
          <a:xfrm>
            <a:off x="214282" y="500042"/>
            <a:ext cx="8715404" cy="5643602"/>
          </a:xfrm>
          <a:prstGeom prst="verticalScroll">
            <a:avLst/>
          </a:prstGeom>
          <a:gradFill flip="none" rotWithShape="1">
            <a:gsLst>
              <a:gs pos="0">
                <a:srgbClr val="FFFF00"/>
              </a:gs>
              <a:gs pos="50000">
                <a:srgbClr val="FFFF00">
                  <a:tint val="44500"/>
                  <a:satMod val="160000"/>
                </a:srgbClr>
              </a:gs>
              <a:gs pos="100000">
                <a:srgbClr val="FFFF00">
                  <a:tint val="23500"/>
                  <a:satMod val="160000"/>
                </a:srgbClr>
              </a:gs>
            </a:gsLst>
            <a:lin ang="135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Pohyb rovnoměrný </a:t>
            </a:r>
          </a:p>
          <a:p>
            <a:pPr algn="just"/>
            <a:r>
              <a:rPr lang="cs-CZ" sz="2400" b="1" dirty="0" smtClean="0">
                <a:solidFill>
                  <a:schemeClr val="tx1"/>
                </a:solidFill>
              </a:rPr>
              <a:t>– těleso za každou stejnou dobu urazí stejnou dráhu</a:t>
            </a:r>
          </a:p>
          <a:p>
            <a:pPr algn="ctr"/>
            <a:r>
              <a:rPr lang="cs-CZ" sz="2400" b="1" dirty="0" smtClean="0">
                <a:solidFill>
                  <a:schemeClr val="tx1"/>
                </a:solidFill>
              </a:rPr>
              <a:t>(např. kufr na přepravním pásu, …)</a:t>
            </a:r>
          </a:p>
          <a:p>
            <a:pPr algn="ctr"/>
            <a:endParaRPr lang="cs-CZ" sz="2400" b="1" dirty="0" smtClean="0">
              <a:solidFill>
                <a:schemeClr val="tx1"/>
              </a:solidFill>
            </a:endParaRPr>
          </a:p>
          <a:p>
            <a:pPr algn="ctr"/>
            <a:r>
              <a:rPr lang="cs-CZ" sz="2800" b="1" dirty="0" smtClean="0">
                <a:solidFill>
                  <a:schemeClr val="tx1"/>
                </a:solidFill>
              </a:rPr>
              <a:t>Pohyb nerovnoměrný zrychlený </a:t>
            </a:r>
          </a:p>
          <a:p>
            <a:pPr algn="just"/>
            <a:r>
              <a:rPr lang="cs-CZ" sz="2400" b="1" dirty="0" smtClean="0">
                <a:solidFill>
                  <a:schemeClr val="tx1"/>
                </a:solidFill>
              </a:rPr>
              <a:t>– těleso za každou následující stejnou dobu urazí delší dráhu (např. rozjíždějící se automobil, …)</a:t>
            </a:r>
          </a:p>
          <a:p>
            <a:pPr algn="ctr"/>
            <a:endParaRPr lang="cs-CZ" sz="2400" b="1" dirty="0" smtClean="0">
              <a:solidFill>
                <a:schemeClr val="tx1"/>
              </a:solidFill>
            </a:endParaRPr>
          </a:p>
          <a:p>
            <a:pPr algn="ctr"/>
            <a:r>
              <a:rPr lang="cs-CZ" sz="2800" b="1" dirty="0" smtClean="0">
                <a:solidFill>
                  <a:schemeClr val="tx1"/>
                </a:solidFill>
              </a:rPr>
              <a:t>Pohyb nerovnoměrný zpomalený </a:t>
            </a:r>
          </a:p>
          <a:p>
            <a:pPr algn="just"/>
            <a:r>
              <a:rPr lang="cs-CZ" sz="2400" b="1" dirty="0" smtClean="0">
                <a:solidFill>
                  <a:schemeClr val="tx1"/>
                </a:solidFill>
              </a:rPr>
              <a:t>– těleso za každou následující stejnou dobu urazí kratší dráhu (např. brzdící automobil, …)</a:t>
            </a:r>
            <a:endParaRPr lang="cs-CZ" sz="2400" b="1" dirty="0">
              <a:solidFill>
                <a:schemeClr val="tx1"/>
              </a:solidFill>
            </a:endParaRPr>
          </a:p>
        </p:txBody>
      </p:sp>
      <p:pic>
        <p:nvPicPr>
          <p:cNvPr id="1026" name="Picture 2" descr="C:\Documents and Settings\rachotova\Local Settings\Temporary Internet Files\Content.IE5\61WXIA5M\MC900333468[1].wmf"/>
          <p:cNvPicPr>
            <a:picLocks noChangeAspect="1" noChangeArrowheads="1"/>
          </p:cNvPicPr>
          <p:nvPr/>
        </p:nvPicPr>
        <p:blipFill>
          <a:blip r:embed="rId2"/>
          <a:srcRect/>
          <a:stretch>
            <a:fillRect/>
          </a:stretch>
        </p:blipFill>
        <p:spPr bwMode="auto">
          <a:xfrm>
            <a:off x="0" y="0"/>
            <a:ext cx="827874" cy="835450"/>
          </a:xfrm>
          <a:prstGeom prst="rect">
            <a:avLst/>
          </a:prstGeom>
          <a:noFill/>
        </p:spPr>
      </p:pic>
      <p:pic>
        <p:nvPicPr>
          <p:cNvPr id="6" name="Picture 2" descr="C:\Documents and Settings\rachotova\Local Settings\Temporary Internet Files\Content.IE5\61WXIA5M\MC900333468[1].wmf"/>
          <p:cNvPicPr>
            <a:picLocks noChangeAspect="1" noChangeArrowheads="1"/>
          </p:cNvPicPr>
          <p:nvPr/>
        </p:nvPicPr>
        <p:blipFill>
          <a:blip r:embed="rId2"/>
          <a:srcRect/>
          <a:stretch>
            <a:fillRect/>
          </a:stretch>
        </p:blipFill>
        <p:spPr bwMode="auto">
          <a:xfrm>
            <a:off x="8316126" y="6022550"/>
            <a:ext cx="827874" cy="8354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Obdélník 1"/>
          <p:cNvSpPr/>
          <p:nvPr/>
        </p:nvSpPr>
        <p:spPr>
          <a:xfrm>
            <a:off x="1357290" y="1357298"/>
            <a:ext cx="6429420" cy="1200329"/>
          </a:xfrm>
          <a:prstGeom prst="rect">
            <a:avLst/>
          </a:prstGeom>
        </p:spPr>
        <p:txBody>
          <a:bodyPr wrap="square">
            <a:spAutoFit/>
          </a:bodyPr>
          <a:lstStyle/>
          <a:p>
            <a:r>
              <a:rPr lang="cs-CZ" sz="2400" dirty="0" smtClean="0">
                <a:solidFill>
                  <a:schemeClr val="bg1"/>
                </a:solidFill>
                <a:latin typeface="+mn-lt"/>
                <a:hlinkClick r:id="rId2"/>
              </a:rPr>
              <a:t>http://dum.</a:t>
            </a:r>
            <a:r>
              <a:rPr lang="cs-CZ" sz="2400" dirty="0" err="1" smtClean="0">
                <a:solidFill>
                  <a:schemeClr val="bg1"/>
                </a:solidFill>
                <a:latin typeface="+mn-lt"/>
                <a:hlinkClick r:id="rId2"/>
              </a:rPr>
              <a:t>rvp.cz</a:t>
            </a:r>
            <a:r>
              <a:rPr lang="cs-CZ" sz="2400" dirty="0" smtClean="0">
                <a:solidFill>
                  <a:schemeClr val="bg1"/>
                </a:solidFill>
                <a:latin typeface="+mn-lt"/>
                <a:hlinkClick r:id="rId2"/>
              </a:rPr>
              <a:t>/</a:t>
            </a:r>
            <a:r>
              <a:rPr lang="cs-CZ" sz="2400" dirty="0" err="1" smtClean="0">
                <a:solidFill>
                  <a:schemeClr val="bg1"/>
                </a:solidFill>
                <a:latin typeface="+mn-lt"/>
                <a:hlinkClick r:id="rId2"/>
              </a:rPr>
              <a:t>materialy</a:t>
            </a:r>
            <a:r>
              <a:rPr lang="cs-CZ" sz="2400" dirty="0" smtClean="0">
                <a:solidFill>
                  <a:schemeClr val="bg1"/>
                </a:solidFill>
                <a:latin typeface="+mn-lt"/>
                <a:hlinkClick r:id="rId2"/>
              </a:rPr>
              <a:t>/</a:t>
            </a:r>
            <a:r>
              <a:rPr lang="cs-CZ" sz="2400" dirty="0" err="1" smtClean="0">
                <a:solidFill>
                  <a:schemeClr val="bg1"/>
                </a:solidFill>
                <a:latin typeface="+mn-lt"/>
                <a:hlinkClick r:id="rId2"/>
              </a:rPr>
              <a:t>rovnomerny</a:t>
            </a:r>
            <a:r>
              <a:rPr lang="cs-CZ" sz="2400" dirty="0" smtClean="0">
                <a:solidFill>
                  <a:schemeClr val="bg1"/>
                </a:solidFill>
                <a:latin typeface="+mn-lt"/>
                <a:hlinkClick r:id="rId2"/>
              </a:rPr>
              <a:t>-a-</a:t>
            </a:r>
            <a:r>
              <a:rPr lang="cs-CZ" sz="2400" dirty="0" err="1" smtClean="0">
                <a:solidFill>
                  <a:schemeClr val="bg1"/>
                </a:solidFill>
                <a:latin typeface="+mn-lt"/>
                <a:hlinkClick r:id="rId2"/>
              </a:rPr>
              <a:t>nerovnomerny</a:t>
            </a:r>
            <a:r>
              <a:rPr lang="cs-CZ" sz="2400" dirty="0" smtClean="0">
                <a:solidFill>
                  <a:schemeClr val="bg1"/>
                </a:solidFill>
                <a:latin typeface="+mn-lt"/>
                <a:hlinkClick r:id="rId2"/>
              </a:rPr>
              <a:t>-pohyb.</a:t>
            </a:r>
            <a:r>
              <a:rPr lang="cs-CZ" sz="2400" dirty="0" err="1" smtClean="0">
                <a:solidFill>
                  <a:schemeClr val="bg1"/>
                </a:solidFill>
                <a:latin typeface="+mn-lt"/>
                <a:hlinkClick r:id="rId2"/>
              </a:rPr>
              <a:t>html</a:t>
            </a:r>
            <a:endParaRPr lang="cs-CZ" sz="2400" dirty="0" smtClean="0">
              <a:solidFill>
                <a:schemeClr val="bg1"/>
              </a:solidFill>
              <a:latin typeface="+mn-lt"/>
            </a:endParaRPr>
          </a:p>
          <a:p>
            <a:endParaRPr lang="cs-CZ" sz="2400" dirty="0">
              <a:solidFill>
                <a:schemeClr val="bg1"/>
              </a:solidFill>
              <a:latin typeface="+mn-lt"/>
            </a:endParaRPr>
          </a:p>
        </p:txBody>
      </p:sp>
      <p:sp>
        <p:nvSpPr>
          <p:cNvPr id="3" name="TextovéPole 2"/>
          <p:cNvSpPr txBox="1"/>
          <p:nvPr/>
        </p:nvSpPr>
        <p:spPr>
          <a:xfrm>
            <a:off x="1500166" y="1142984"/>
            <a:ext cx="184731" cy="369332"/>
          </a:xfrm>
          <a:prstGeom prst="rect">
            <a:avLst/>
          </a:prstGeom>
          <a:noFill/>
        </p:spPr>
        <p:txBody>
          <a:bodyPr wrap="none" rtlCol="0">
            <a:spAutoFit/>
          </a:bodyPr>
          <a:lstStyle/>
          <a:p>
            <a:endParaRPr lang="cs-CZ" dirty="0"/>
          </a:p>
        </p:txBody>
      </p:sp>
      <p:pic>
        <p:nvPicPr>
          <p:cNvPr id="4" name="Picture 6" descr="opice inteligent"/>
          <p:cNvPicPr>
            <a:picLocks noChangeAspect="1" noChangeArrowheads="1"/>
          </p:cNvPicPr>
          <p:nvPr/>
        </p:nvPicPr>
        <p:blipFill>
          <a:blip r:embed="rId3"/>
          <a:srcRect/>
          <a:stretch>
            <a:fillRect/>
          </a:stretch>
        </p:blipFill>
        <p:spPr bwMode="auto">
          <a:xfrm>
            <a:off x="4214810" y="2714620"/>
            <a:ext cx="3286148" cy="2464613"/>
          </a:xfrm>
          <a:prstGeom prst="rect">
            <a:avLst/>
          </a:prstGeom>
          <a:noFill/>
        </p:spPr>
      </p:pic>
      <p:sp>
        <p:nvSpPr>
          <p:cNvPr id="5" name="TextovéPole 4"/>
          <p:cNvSpPr txBox="1"/>
          <p:nvPr/>
        </p:nvSpPr>
        <p:spPr>
          <a:xfrm>
            <a:off x="642910" y="357166"/>
            <a:ext cx="3788601" cy="461665"/>
          </a:xfrm>
          <a:prstGeom prst="rect">
            <a:avLst/>
          </a:prstGeom>
          <a:noFill/>
        </p:spPr>
        <p:txBody>
          <a:bodyPr wrap="none" rtlCol="0">
            <a:spAutoFit/>
          </a:bodyPr>
          <a:lstStyle/>
          <a:p>
            <a:r>
              <a:rPr lang="cs-CZ" sz="2400" b="1" dirty="0" smtClean="0">
                <a:latin typeface="+mn-lt"/>
              </a:rPr>
              <a:t>A  nyní něco na procvičení …</a:t>
            </a:r>
            <a:endParaRPr lang="cs-CZ" sz="2400" b="1"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style.rotation</p:attrName>
                                        </p:attrNameLst>
                                      </p:cBhvr>
                                      <p:tavLst>
                                        <p:tav tm="0">
                                          <p:val>
                                            <p:fltVal val="720"/>
                                          </p:val>
                                        </p:tav>
                                        <p:tav tm="100000">
                                          <p:val>
                                            <p:fltVal val="0"/>
                                          </p:val>
                                        </p:tav>
                                      </p:tavLst>
                                    </p:anim>
                                    <p:anim calcmode="lin" valueType="num">
                                      <p:cBhvr>
                                        <p:cTn id="9" dur="2000" fill="hold"/>
                                        <p:tgtEl>
                                          <p:spTgt spid="5"/>
                                        </p:tgtEl>
                                        <p:attrNameLst>
                                          <p:attrName>ppt_h</p:attrName>
                                        </p:attrNameLst>
                                      </p:cBhvr>
                                      <p:tavLst>
                                        <p:tav tm="0">
                                          <p:val>
                                            <p:fltVal val="0"/>
                                          </p:val>
                                        </p:tav>
                                        <p:tav tm="100000">
                                          <p:val>
                                            <p:strVal val="#ppt_h"/>
                                          </p:val>
                                        </p:tav>
                                      </p:tavLst>
                                    </p:anim>
                                    <p:anim calcmode="lin" valueType="num">
                                      <p:cBhvr>
                                        <p:cTn id="10"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53"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500" fill="hold"/>
                                        <p:tgtEl>
                                          <p:spTgt spid="4"/>
                                        </p:tgtEl>
                                        <p:attrNameLst>
                                          <p:attrName>ppt_w</p:attrName>
                                        </p:attrNameLst>
                                      </p:cBhvr>
                                      <p:tavLst>
                                        <p:tav tm="0">
                                          <p:val>
                                            <p:fltVal val="0"/>
                                          </p:val>
                                        </p:tav>
                                        <p:tav tm="100000">
                                          <p:val>
                                            <p:strVal val="#ppt_w"/>
                                          </p:val>
                                        </p:tav>
                                      </p:tavLst>
                                    </p:anim>
                                    <p:anim calcmode="lin" valueType="num">
                                      <p:cBhvr>
                                        <p:cTn id="16" dur="500" fill="hold"/>
                                        <p:tgtEl>
                                          <p:spTgt spid="4"/>
                                        </p:tgtEl>
                                        <p:attrNameLst>
                                          <p:attrName>ppt_h</p:attrName>
                                        </p:attrNameLst>
                                      </p:cBhvr>
                                      <p:tavLst>
                                        <p:tav tm="0">
                                          <p:val>
                                            <p:fltVal val="0"/>
                                          </p:val>
                                        </p:tav>
                                        <p:tav tm="100000">
                                          <p:val>
                                            <p:strVal val="#ppt_h"/>
                                          </p:val>
                                        </p:tav>
                                      </p:tavLst>
                                    </p:anim>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500" fill="hold"/>
                                        <p:tgtEl>
                                          <p:spTgt spid="2"/>
                                        </p:tgtEl>
                                        <p:attrNameLst>
                                          <p:attrName>ppt_x</p:attrName>
                                        </p:attrNameLst>
                                      </p:cBhvr>
                                      <p:tavLst>
                                        <p:tav tm="0">
                                          <p:val>
                                            <p:strVal val="#ppt_x"/>
                                          </p:val>
                                        </p:tav>
                                        <p:tav tm="100000">
                                          <p:val>
                                            <p:strVal val="#ppt_x"/>
                                          </p:val>
                                        </p:tav>
                                      </p:tavLst>
                                    </p:anim>
                                    <p:anim calcmode="lin" valueType="num">
                                      <p:cBhvr additive="base">
                                        <p:cTn id="2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Gepard.6."/>
          <p:cNvPicPr>
            <a:picLocks noChangeAspect="1" noChangeArrowheads="1"/>
          </p:cNvPicPr>
          <p:nvPr/>
        </p:nvPicPr>
        <p:blipFill>
          <a:blip r:embed="rId3"/>
          <a:srcRect/>
          <a:stretch>
            <a:fillRect/>
          </a:stretch>
        </p:blipFill>
        <p:spPr bwMode="auto">
          <a:xfrm>
            <a:off x="500034" y="153524"/>
            <a:ext cx="2428892" cy="1821670"/>
          </a:xfrm>
          <a:prstGeom prst="rect">
            <a:avLst/>
          </a:prstGeom>
          <a:noFill/>
        </p:spPr>
      </p:pic>
      <p:pic>
        <p:nvPicPr>
          <p:cNvPr id="5124" name="Picture 4" descr="http://t0.gstatic.com/images?q=tbn:ANd9GcSRzfxuQ7ka-BhoLbKpMtOTOQEXxsnAvmtYDyxfFbsuL4lqhd5_DA"/>
          <p:cNvPicPr>
            <a:picLocks noChangeAspect="1" noChangeArrowheads="1"/>
          </p:cNvPicPr>
          <p:nvPr/>
        </p:nvPicPr>
        <p:blipFill>
          <a:blip r:embed="rId4"/>
          <a:srcRect/>
          <a:stretch>
            <a:fillRect/>
          </a:stretch>
        </p:blipFill>
        <p:spPr bwMode="auto">
          <a:xfrm>
            <a:off x="357158" y="2428868"/>
            <a:ext cx="2428892" cy="1513782"/>
          </a:xfrm>
          <a:prstGeom prst="rect">
            <a:avLst/>
          </a:prstGeom>
          <a:noFill/>
        </p:spPr>
      </p:pic>
      <p:pic>
        <p:nvPicPr>
          <p:cNvPr id="5126" name="Picture 6" descr="Mořský koník"/>
          <p:cNvPicPr>
            <a:picLocks noChangeAspect="1" noChangeArrowheads="1"/>
          </p:cNvPicPr>
          <p:nvPr/>
        </p:nvPicPr>
        <p:blipFill>
          <a:blip r:embed="rId5" cstate="print"/>
          <a:srcRect/>
          <a:stretch>
            <a:fillRect/>
          </a:stretch>
        </p:blipFill>
        <p:spPr bwMode="auto">
          <a:xfrm>
            <a:off x="428596" y="4357694"/>
            <a:ext cx="2500330" cy="2089165"/>
          </a:xfrm>
          <a:prstGeom prst="rect">
            <a:avLst/>
          </a:prstGeom>
          <a:noFill/>
        </p:spPr>
      </p:pic>
      <p:sp>
        <p:nvSpPr>
          <p:cNvPr id="5" name="TextovéPole 4"/>
          <p:cNvSpPr txBox="1"/>
          <p:nvPr/>
        </p:nvSpPr>
        <p:spPr>
          <a:xfrm>
            <a:off x="3143240" y="285728"/>
            <a:ext cx="5286412" cy="1200329"/>
          </a:xfrm>
          <a:prstGeom prst="rect">
            <a:avLst/>
          </a:prstGeom>
          <a:noFill/>
        </p:spPr>
        <p:txBody>
          <a:bodyPr wrap="square" rtlCol="0">
            <a:spAutoFit/>
          </a:bodyPr>
          <a:lstStyle/>
          <a:p>
            <a:r>
              <a:rPr lang="cs-CZ" sz="2400" b="1" dirty="0" smtClean="0">
                <a:solidFill>
                  <a:schemeClr val="bg1"/>
                </a:solidFill>
                <a:latin typeface="+mn-lt"/>
              </a:rPr>
              <a:t>Gepard je považován za nejrychlejší zvíře planety. </a:t>
            </a:r>
          </a:p>
          <a:p>
            <a:r>
              <a:rPr lang="cs-CZ" sz="2400" b="1" dirty="0" smtClean="0">
                <a:solidFill>
                  <a:schemeClr val="bg1"/>
                </a:solidFill>
                <a:latin typeface="+mn-lt"/>
              </a:rPr>
              <a:t>Dokáže vyvinout </a:t>
            </a:r>
            <a:r>
              <a:rPr lang="cs-CZ" sz="2400" b="1" dirty="0" smtClean="0">
                <a:solidFill>
                  <a:srgbClr val="C00000"/>
                </a:solidFill>
                <a:latin typeface="+mn-lt"/>
              </a:rPr>
              <a:t>rychlost 112 km/</a:t>
            </a:r>
            <a:r>
              <a:rPr lang="cs-CZ" sz="2400" b="1" dirty="0" err="1" smtClean="0">
                <a:solidFill>
                  <a:srgbClr val="C00000"/>
                </a:solidFill>
                <a:latin typeface="+mn-lt"/>
              </a:rPr>
              <a:t>h</a:t>
            </a:r>
            <a:r>
              <a:rPr lang="cs-CZ" sz="2400" b="1" dirty="0" smtClean="0">
                <a:solidFill>
                  <a:schemeClr val="bg1"/>
                </a:solidFill>
                <a:latin typeface="+mn-lt"/>
              </a:rPr>
              <a:t>.</a:t>
            </a:r>
            <a:endParaRPr lang="cs-CZ" sz="2400" b="1" dirty="0">
              <a:solidFill>
                <a:schemeClr val="bg1"/>
              </a:solidFill>
              <a:latin typeface="+mn-lt"/>
            </a:endParaRPr>
          </a:p>
        </p:txBody>
      </p:sp>
      <p:sp>
        <p:nvSpPr>
          <p:cNvPr id="6" name="TextovéPole 5"/>
          <p:cNvSpPr txBox="1"/>
          <p:nvPr/>
        </p:nvSpPr>
        <p:spPr>
          <a:xfrm>
            <a:off x="3143240" y="2143116"/>
            <a:ext cx="5500726" cy="2215991"/>
          </a:xfrm>
          <a:prstGeom prst="rect">
            <a:avLst/>
          </a:prstGeom>
          <a:noFill/>
        </p:spPr>
        <p:txBody>
          <a:bodyPr wrap="square" rtlCol="0">
            <a:spAutoFit/>
          </a:bodyPr>
          <a:lstStyle/>
          <a:p>
            <a:r>
              <a:rPr lang="cs-CZ" sz="2400" b="1" dirty="0" smtClean="0">
                <a:solidFill>
                  <a:schemeClr val="bg1"/>
                </a:solidFill>
                <a:latin typeface="+mn-lt"/>
              </a:rPr>
              <a:t>Jednoznačným vítězem planety je však představitel ptačího druhu, sokol. Tomu byla naměřena </a:t>
            </a:r>
            <a:r>
              <a:rPr lang="cs-CZ" sz="2400" b="1" dirty="0" smtClean="0">
                <a:solidFill>
                  <a:srgbClr val="C00000"/>
                </a:solidFill>
                <a:latin typeface="+mn-lt"/>
              </a:rPr>
              <a:t>rychlost 350 km/hod</a:t>
            </a:r>
            <a:r>
              <a:rPr lang="cs-CZ" sz="2400" b="1" dirty="0" smtClean="0">
                <a:solidFill>
                  <a:schemeClr val="bg1"/>
                </a:solidFill>
                <a:latin typeface="+mn-lt"/>
              </a:rPr>
              <a:t> a při pronásledování kořisti běžně dosahuje </a:t>
            </a:r>
            <a:r>
              <a:rPr lang="cs-CZ" sz="2400" b="1" dirty="0" smtClean="0">
                <a:solidFill>
                  <a:srgbClr val="C00000"/>
                </a:solidFill>
                <a:latin typeface="+mn-lt"/>
              </a:rPr>
              <a:t>rychlosti 180 km/</a:t>
            </a:r>
            <a:r>
              <a:rPr lang="cs-CZ" sz="2400" b="1" dirty="0" err="1" smtClean="0">
                <a:solidFill>
                  <a:srgbClr val="C00000"/>
                </a:solidFill>
                <a:latin typeface="+mn-lt"/>
              </a:rPr>
              <a:t>h</a:t>
            </a:r>
            <a:r>
              <a:rPr lang="cs-CZ" sz="2400" b="1" dirty="0" smtClean="0">
                <a:solidFill>
                  <a:schemeClr val="bg1"/>
                </a:solidFill>
                <a:latin typeface="+mn-lt"/>
              </a:rPr>
              <a:t>.</a:t>
            </a:r>
            <a:r>
              <a:rPr lang="cs-CZ" dirty="0" smtClean="0"/>
              <a:t/>
            </a:r>
            <a:br>
              <a:rPr lang="cs-CZ" dirty="0" smtClean="0"/>
            </a:br>
            <a:endParaRPr lang="cs-CZ" dirty="0"/>
          </a:p>
        </p:txBody>
      </p:sp>
      <p:sp>
        <p:nvSpPr>
          <p:cNvPr id="7" name="TextovéPole 6"/>
          <p:cNvSpPr txBox="1"/>
          <p:nvPr/>
        </p:nvSpPr>
        <p:spPr>
          <a:xfrm>
            <a:off x="3428992" y="4572008"/>
            <a:ext cx="4357718" cy="1477328"/>
          </a:xfrm>
          <a:prstGeom prst="rect">
            <a:avLst/>
          </a:prstGeom>
          <a:noFill/>
        </p:spPr>
        <p:txBody>
          <a:bodyPr wrap="square" rtlCol="0">
            <a:spAutoFit/>
          </a:bodyPr>
          <a:lstStyle/>
          <a:p>
            <a:r>
              <a:rPr lang="cs-CZ" sz="2400" b="1" dirty="0" smtClean="0">
                <a:solidFill>
                  <a:schemeClr val="bg1"/>
                </a:solidFill>
                <a:latin typeface="+mn-lt"/>
              </a:rPr>
              <a:t>Nejpomalejším zvířetem je mořský koník, který se pohybuje </a:t>
            </a:r>
          </a:p>
          <a:p>
            <a:r>
              <a:rPr lang="cs-CZ" sz="2400" b="1" dirty="0" smtClean="0">
                <a:solidFill>
                  <a:srgbClr val="C00000"/>
                </a:solidFill>
                <a:latin typeface="+mn-lt"/>
              </a:rPr>
              <a:t>rychlostí 1,5 m/</a:t>
            </a:r>
            <a:r>
              <a:rPr lang="cs-CZ" sz="2400" b="1" dirty="0" err="1" smtClean="0">
                <a:solidFill>
                  <a:srgbClr val="C00000"/>
                </a:solidFill>
                <a:latin typeface="+mn-lt"/>
              </a:rPr>
              <a:t>h</a:t>
            </a:r>
            <a:r>
              <a:rPr lang="cs-CZ" sz="2400" b="1" dirty="0" smtClean="0">
                <a:solidFill>
                  <a:schemeClr val="bg1"/>
                </a:solidFill>
                <a:latin typeface="+mn-lt"/>
              </a:rPr>
              <a:t>.</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strips(down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strips(downLef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strips(downLeft)">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vislý svitek 12"/>
          <p:cNvSpPr/>
          <p:nvPr/>
        </p:nvSpPr>
        <p:spPr>
          <a:xfrm>
            <a:off x="214282" y="500042"/>
            <a:ext cx="8715404" cy="5643602"/>
          </a:xfrm>
          <a:prstGeom prst="verticalScroll">
            <a:avLst/>
          </a:prstGeom>
          <a:gradFill flip="none" rotWithShape="1">
            <a:gsLst>
              <a:gs pos="0">
                <a:srgbClr val="FFFF00"/>
              </a:gs>
              <a:gs pos="50000">
                <a:srgbClr val="FFFF00">
                  <a:tint val="44500"/>
                  <a:satMod val="160000"/>
                </a:srgbClr>
              </a:gs>
              <a:gs pos="100000">
                <a:srgbClr val="FFFF00">
                  <a:tint val="23500"/>
                  <a:satMod val="160000"/>
                </a:srgbClr>
              </a:gs>
            </a:gsLst>
            <a:lin ang="135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C00000"/>
                </a:solidFill>
              </a:rPr>
              <a:t>Rychlost</a:t>
            </a:r>
            <a:r>
              <a:rPr lang="cs-CZ" sz="2800" b="1" dirty="0" smtClean="0">
                <a:solidFill>
                  <a:schemeClr val="tx1"/>
                </a:solidFill>
              </a:rPr>
              <a:t> je odvozená fyzikální veličiny </a:t>
            </a:r>
          </a:p>
          <a:p>
            <a:pPr algn="ctr"/>
            <a:r>
              <a:rPr lang="cs-CZ" sz="2800" b="1" dirty="0" smtClean="0">
                <a:solidFill>
                  <a:schemeClr val="tx1"/>
                </a:solidFill>
              </a:rPr>
              <a:t>a </a:t>
            </a:r>
            <a:r>
              <a:rPr lang="cs-CZ" sz="2800" b="1" dirty="0" smtClean="0">
                <a:solidFill>
                  <a:srgbClr val="C00000"/>
                </a:solidFill>
              </a:rPr>
              <a:t>značíme</a:t>
            </a:r>
            <a:r>
              <a:rPr lang="cs-CZ" sz="2800" b="1" dirty="0" smtClean="0">
                <a:solidFill>
                  <a:schemeClr val="tx1"/>
                </a:solidFill>
              </a:rPr>
              <a:t> ji </a:t>
            </a:r>
            <a:r>
              <a:rPr lang="cs-CZ" sz="2800" b="1" i="1" dirty="0" smtClean="0">
                <a:solidFill>
                  <a:srgbClr val="C00000"/>
                </a:solidFill>
              </a:rPr>
              <a:t>v</a:t>
            </a:r>
            <a:r>
              <a:rPr lang="cs-CZ" sz="2800" b="1" dirty="0" smtClean="0">
                <a:solidFill>
                  <a:schemeClr val="tx1"/>
                </a:solidFill>
              </a:rPr>
              <a:t>.</a:t>
            </a:r>
          </a:p>
          <a:p>
            <a:pPr algn="ctr"/>
            <a:endParaRPr lang="cs-CZ" sz="2800" b="1" dirty="0" smtClean="0">
              <a:solidFill>
                <a:schemeClr val="tx1"/>
              </a:solidFill>
            </a:endParaRPr>
          </a:p>
          <a:p>
            <a:pPr algn="ctr"/>
            <a:r>
              <a:rPr lang="cs-CZ" sz="2800" b="1" dirty="0" smtClean="0">
                <a:solidFill>
                  <a:schemeClr val="tx1"/>
                </a:solidFill>
              </a:rPr>
              <a:t>Stručný zápis: </a:t>
            </a:r>
            <a:r>
              <a:rPr lang="cs-CZ" sz="2800" b="1" dirty="0" smtClean="0">
                <a:solidFill>
                  <a:srgbClr val="C00000"/>
                </a:solidFill>
              </a:rPr>
              <a:t>v = 180 km/</a:t>
            </a:r>
            <a:r>
              <a:rPr lang="cs-CZ" sz="2800" b="1" dirty="0" err="1" smtClean="0">
                <a:solidFill>
                  <a:srgbClr val="C00000"/>
                </a:solidFill>
              </a:rPr>
              <a:t>h</a:t>
            </a:r>
            <a:r>
              <a:rPr lang="cs-CZ" sz="2800" b="1" dirty="0" smtClean="0">
                <a:solidFill>
                  <a:schemeClr val="tx1"/>
                </a:solidFill>
              </a:rPr>
              <a:t>.</a:t>
            </a:r>
          </a:p>
          <a:p>
            <a:pPr algn="ctr"/>
            <a:endParaRPr lang="cs-CZ" sz="2800" b="1" dirty="0" smtClean="0">
              <a:solidFill>
                <a:schemeClr val="tx1"/>
              </a:solidFill>
            </a:endParaRPr>
          </a:p>
          <a:p>
            <a:pPr algn="ctr"/>
            <a:r>
              <a:rPr lang="cs-CZ" sz="2800" b="1" dirty="0" smtClean="0">
                <a:solidFill>
                  <a:srgbClr val="C00000"/>
                </a:solidFill>
              </a:rPr>
              <a:t>Základní jednotka </a:t>
            </a:r>
            <a:r>
              <a:rPr lang="cs-CZ" sz="2800" b="1" dirty="0" smtClean="0">
                <a:solidFill>
                  <a:schemeClr val="tx1"/>
                </a:solidFill>
              </a:rPr>
              <a:t>v SI </a:t>
            </a:r>
            <a:r>
              <a:rPr lang="cs-CZ" sz="2800" b="1" dirty="0" smtClean="0">
                <a:solidFill>
                  <a:srgbClr val="C00000"/>
                </a:solidFill>
              </a:rPr>
              <a:t>je m/s </a:t>
            </a:r>
            <a:r>
              <a:rPr lang="cs-CZ" sz="2800" b="1" dirty="0" smtClean="0">
                <a:solidFill>
                  <a:schemeClr val="tx1"/>
                </a:solidFill>
              </a:rPr>
              <a:t>– čteme: metr za sekundu.</a:t>
            </a:r>
            <a:endParaRPr lang="cs-CZ" sz="2400" b="1" dirty="0">
              <a:solidFill>
                <a:schemeClr val="tx1"/>
              </a:solidFill>
            </a:endParaRPr>
          </a:p>
        </p:txBody>
      </p:sp>
      <p:pic>
        <p:nvPicPr>
          <p:cNvPr id="5" name="Picture 2" descr="C:\Documents and Settings\rachotova\Local Settings\Temporary Internet Files\Content.IE5\61WXIA5M\MC900333468[1].wmf"/>
          <p:cNvPicPr>
            <a:picLocks noChangeAspect="1" noChangeArrowheads="1"/>
          </p:cNvPicPr>
          <p:nvPr/>
        </p:nvPicPr>
        <p:blipFill>
          <a:blip r:embed="rId2"/>
          <a:srcRect/>
          <a:stretch>
            <a:fillRect/>
          </a:stretch>
        </p:blipFill>
        <p:spPr bwMode="auto">
          <a:xfrm>
            <a:off x="0" y="0"/>
            <a:ext cx="827874" cy="835450"/>
          </a:xfrm>
          <a:prstGeom prst="rect">
            <a:avLst/>
          </a:prstGeom>
          <a:noFill/>
        </p:spPr>
      </p:pic>
      <p:pic>
        <p:nvPicPr>
          <p:cNvPr id="6" name="Picture 2" descr="C:\Documents and Settings\rachotova\Local Settings\Temporary Internet Files\Content.IE5\61WXIA5M\MC900333468[1].wmf"/>
          <p:cNvPicPr>
            <a:picLocks noChangeAspect="1" noChangeArrowheads="1"/>
          </p:cNvPicPr>
          <p:nvPr/>
        </p:nvPicPr>
        <p:blipFill>
          <a:blip r:embed="rId2"/>
          <a:srcRect/>
          <a:stretch>
            <a:fillRect/>
          </a:stretch>
        </p:blipFill>
        <p:spPr bwMode="auto">
          <a:xfrm>
            <a:off x="8316126" y="6022550"/>
            <a:ext cx="827874" cy="8354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0"/>
                                        <p:tgtEl>
                                          <p:spTgt spid="13"/>
                                        </p:tgtEl>
                                      </p:cBhvr>
                                    </p:animEffect>
                                    <p:anim calcmode="lin" valueType="num">
                                      <p:cBhvr>
                                        <p:cTn id="8" dur="2000" fill="hold"/>
                                        <p:tgtEl>
                                          <p:spTgt spid="13"/>
                                        </p:tgtEl>
                                        <p:attrNameLst>
                                          <p:attrName>style.rotation</p:attrName>
                                        </p:attrNameLst>
                                      </p:cBhvr>
                                      <p:tavLst>
                                        <p:tav tm="0">
                                          <p:val>
                                            <p:fltVal val="720"/>
                                          </p:val>
                                        </p:tav>
                                        <p:tav tm="100000">
                                          <p:val>
                                            <p:fltVal val="0"/>
                                          </p:val>
                                        </p:tav>
                                      </p:tavLst>
                                    </p:anim>
                                    <p:anim calcmode="lin" valueType="num">
                                      <p:cBhvr>
                                        <p:cTn id="9" dur="2000" fill="hold"/>
                                        <p:tgtEl>
                                          <p:spTgt spid="13"/>
                                        </p:tgtEl>
                                        <p:attrNameLst>
                                          <p:attrName>ppt_h</p:attrName>
                                        </p:attrNameLst>
                                      </p:cBhvr>
                                      <p:tavLst>
                                        <p:tav tm="0">
                                          <p:val>
                                            <p:fltVal val="0"/>
                                          </p:val>
                                        </p:tav>
                                        <p:tav tm="100000">
                                          <p:val>
                                            <p:strVal val="#ppt_h"/>
                                          </p:val>
                                        </p:tav>
                                      </p:tavLst>
                                    </p:anim>
                                    <p:anim calcmode="lin" valueType="num">
                                      <p:cBhvr>
                                        <p:cTn id="10" dur="2000" fill="hold"/>
                                        <p:tgtEl>
                                          <p:spTgt spid="13"/>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00034" y="357166"/>
            <a:ext cx="7715303" cy="1107996"/>
          </a:xfrm>
          <a:prstGeom prst="rect">
            <a:avLst/>
          </a:prstGeom>
          <a:noFill/>
        </p:spPr>
        <p:txBody>
          <a:bodyPr wrap="square" rtlCol="0">
            <a:spAutoFit/>
          </a:bodyPr>
          <a:lstStyle/>
          <a:p>
            <a:r>
              <a:rPr lang="cs-CZ" sz="2400" b="1" dirty="0" smtClean="0">
                <a:solidFill>
                  <a:schemeClr val="bg1"/>
                </a:solidFill>
                <a:latin typeface="+mn-lt"/>
              </a:rPr>
              <a:t>Na obřím kolo ve Vídni urazí vagón během jedné otočky 192m za 256s. Jaká je jeho rychlost?</a:t>
            </a:r>
          </a:p>
          <a:p>
            <a:endParaRPr lang="cs-CZ" dirty="0"/>
          </a:p>
        </p:txBody>
      </p:sp>
      <p:pic>
        <p:nvPicPr>
          <p:cNvPr id="46082" name="Picture 2" descr="http://files.poutove-atrakce.webnode.cz/200000692-2040b213aa/koloč.JPG"/>
          <p:cNvPicPr>
            <a:picLocks noChangeAspect="1" noChangeArrowheads="1"/>
          </p:cNvPicPr>
          <p:nvPr/>
        </p:nvPicPr>
        <p:blipFill>
          <a:blip r:embed="rId2"/>
          <a:srcRect/>
          <a:stretch>
            <a:fillRect/>
          </a:stretch>
        </p:blipFill>
        <p:spPr bwMode="auto">
          <a:xfrm>
            <a:off x="785786" y="1428736"/>
            <a:ext cx="2571767" cy="3855769"/>
          </a:xfrm>
          <a:prstGeom prst="rect">
            <a:avLst/>
          </a:prstGeom>
          <a:noFill/>
        </p:spPr>
      </p:pic>
      <p:sp>
        <p:nvSpPr>
          <p:cNvPr id="5" name="TextovéPole 4"/>
          <p:cNvSpPr txBox="1"/>
          <p:nvPr/>
        </p:nvSpPr>
        <p:spPr>
          <a:xfrm>
            <a:off x="3714744" y="1500174"/>
            <a:ext cx="4714908" cy="2215991"/>
          </a:xfrm>
          <a:prstGeom prst="rect">
            <a:avLst/>
          </a:prstGeom>
          <a:noFill/>
        </p:spPr>
        <p:txBody>
          <a:bodyPr wrap="square" rtlCol="0">
            <a:spAutoFit/>
          </a:bodyPr>
          <a:lstStyle/>
          <a:p>
            <a:r>
              <a:rPr lang="cs-CZ" sz="2400" b="1" dirty="0" smtClean="0">
                <a:solidFill>
                  <a:schemeClr val="bg1"/>
                </a:solidFill>
                <a:latin typeface="+mn-lt"/>
              </a:rPr>
              <a:t>za 256s … 192m</a:t>
            </a:r>
          </a:p>
          <a:p>
            <a:endParaRPr lang="cs-CZ" dirty="0" smtClean="0"/>
          </a:p>
          <a:p>
            <a:r>
              <a:rPr lang="cs-CZ" sz="2400" b="1" dirty="0" smtClean="0">
                <a:solidFill>
                  <a:schemeClr val="bg1"/>
                </a:solidFill>
                <a:latin typeface="+mn-lt"/>
              </a:rPr>
              <a:t>za 1s … 192 </a:t>
            </a:r>
            <a:r>
              <a:rPr lang="cs-CZ" sz="2400" b="1" dirty="0" smtClean="0">
                <a:solidFill>
                  <a:srgbClr val="FF0000"/>
                </a:solidFill>
                <a:latin typeface="+mn-lt"/>
              </a:rPr>
              <a:t>:</a:t>
            </a:r>
            <a:r>
              <a:rPr lang="cs-CZ" sz="2400" b="1" dirty="0" smtClean="0">
                <a:solidFill>
                  <a:schemeClr val="bg1"/>
                </a:solidFill>
                <a:latin typeface="+mn-lt"/>
              </a:rPr>
              <a:t> 256 = 0,75m</a:t>
            </a:r>
          </a:p>
          <a:p>
            <a:endParaRPr lang="cs-CZ" sz="2400" b="1" dirty="0" smtClean="0">
              <a:solidFill>
                <a:schemeClr val="bg1"/>
              </a:solidFill>
              <a:latin typeface="+mn-lt"/>
            </a:endParaRPr>
          </a:p>
          <a:p>
            <a:r>
              <a:rPr lang="cs-CZ" sz="2400" b="1" dirty="0" smtClean="0">
                <a:solidFill>
                  <a:schemeClr val="bg1"/>
                </a:solidFill>
                <a:latin typeface="+mn-lt"/>
              </a:rPr>
              <a:t>Vagón se na obřím kole pohybuje rychlostí 0,75m/s.</a:t>
            </a:r>
            <a:endParaRPr lang="cs-CZ" sz="2400" b="1" dirty="0">
              <a:solidFill>
                <a:schemeClr val="bg1"/>
              </a:solidFill>
              <a:latin typeface="+mn-lt"/>
            </a:endParaRPr>
          </a:p>
        </p:txBody>
      </p:sp>
      <p:cxnSp>
        <p:nvCxnSpPr>
          <p:cNvPr id="8" name="Přímá spojovací šipka 7"/>
          <p:cNvCxnSpPr/>
          <p:nvPr/>
        </p:nvCxnSpPr>
        <p:spPr>
          <a:xfrm rot="5400000">
            <a:off x="4214810" y="2857496"/>
            <a:ext cx="1214446" cy="3571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Přímá spojovací šipka 9"/>
          <p:cNvCxnSpPr/>
          <p:nvPr/>
        </p:nvCxnSpPr>
        <p:spPr>
          <a:xfrm rot="10800000" flipV="1">
            <a:off x="6072198" y="5429264"/>
            <a:ext cx="1357322" cy="50006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ovací šipka 12"/>
          <p:cNvCxnSpPr/>
          <p:nvPr/>
        </p:nvCxnSpPr>
        <p:spPr>
          <a:xfrm rot="16200000" flipH="1">
            <a:off x="4786314" y="3143248"/>
            <a:ext cx="1857388" cy="2857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Přímá spojovací šipka 14"/>
          <p:cNvCxnSpPr/>
          <p:nvPr/>
        </p:nvCxnSpPr>
        <p:spPr>
          <a:xfrm rot="16200000" flipH="1">
            <a:off x="5607851" y="2607463"/>
            <a:ext cx="1428760" cy="1357322"/>
          </a:xfrm>
          <a:prstGeom prst="straightConnector1">
            <a:avLst/>
          </a:prstGeom>
          <a:ln w="381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8" name="Přímá spojovací šipka 17"/>
          <p:cNvCxnSpPr/>
          <p:nvPr/>
        </p:nvCxnSpPr>
        <p:spPr>
          <a:xfrm rot="10800000" flipV="1">
            <a:off x="4572000" y="5572140"/>
            <a:ext cx="714380" cy="35719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4429124" y="6000768"/>
            <a:ext cx="354584" cy="523220"/>
          </a:xfrm>
          <a:prstGeom prst="rect">
            <a:avLst/>
          </a:prstGeom>
          <a:noFill/>
        </p:spPr>
        <p:txBody>
          <a:bodyPr wrap="none" rtlCol="0">
            <a:spAutoFit/>
          </a:bodyPr>
          <a:lstStyle/>
          <a:p>
            <a:r>
              <a:rPr lang="cs-CZ" sz="2800" b="1" dirty="0" smtClean="0">
                <a:solidFill>
                  <a:srgbClr val="FF0000"/>
                </a:solidFill>
                <a:latin typeface="+mn-lt"/>
              </a:rPr>
              <a:t>v</a:t>
            </a:r>
            <a:endParaRPr lang="cs-CZ" sz="2800" b="1" dirty="0">
              <a:solidFill>
                <a:srgbClr val="FF0000"/>
              </a:solidFill>
              <a:latin typeface="+mn-lt"/>
            </a:endParaRPr>
          </a:p>
        </p:txBody>
      </p:sp>
      <p:sp>
        <p:nvSpPr>
          <p:cNvPr id="20" name="TextovéPole 19"/>
          <p:cNvSpPr txBox="1"/>
          <p:nvPr/>
        </p:nvSpPr>
        <p:spPr>
          <a:xfrm>
            <a:off x="5214942" y="6072206"/>
            <a:ext cx="364202" cy="523220"/>
          </a:xfrm>
          <a:prstGeom prst="rect">
            <a:avLst/>
          </a:prstGeom>
          <a:noFill/>
        </p:spPr>
        <p:txBody>
          <a:bodyPr wrap="none" rtlCol="0">
            <a:spAutoFit/>
          </a:bodyPr>
          <a:lstStyle/>
          <a:p>
            <a:r>
              <a:rPr lang="cs-CZ" sz="2800" b="1" dirty="0" smtClean="0">
                <a:latin typeface="+mn-lt"/>
              </a:rPr>
              <a:t>=</a:t>
            </a:r>
            <a:endParaRPr lang="cs-CZ" sz="2800" b="1" dirty="0">
              <a:latin typeface="+mn-lt"/>
            </a:endParaRPr>
          </a:p>
        </p:txBody>
      </p:sp>
      <p:sp>
        <p:nvSpPr>
          <p:cNvPr id="21" name="TextovéPole 20"/>
          <p:cNvSpPr txBox="1"/>
          <p:nvPr/>
        </p:nvSpPr>
        <p:spPr>
          <a:xfrm>
            <a:off x="5929322" y="6000768"/>
            <a:ext cx="327334" cy="523220"/>
          </a:xfrm>
          <a:prstGeom prst="rect">
            <a:avLst/>
          </a:prstGeom>
          <a:noFill/>
        </p:spPr>
        <p:txBody>
          <a:bodyPr wrap="none" rtlCol="0">
            <a:spAutoFit/>
          </a:bodyPr>
          <a:lstStyle/>
          <a:p>
            <a:r>
              <a:rPr lang="cs-CZ" sz="2800" b="1" dirty="0" smtClean="0">
                <a:latin typeface="+mn-lt"/>
              </a:rPr>
              <a:t>s</a:t>
            </a:r>
            <a:endParaRPr lang="cs-CZ" sz="2800" b="1" dirty="0">
              <a:latin typeface="+mn-lt"/>
            </a:endParaRPr>
          </a:p>
        </p:txBody>
      </p:sp>
      <p:sp>
        <p:nvSpPr>
          <p:cNvPr id="22" name="TextovéPole 21"/>
          <p:cNvSpPr txBox="1"/>
          <p:nvPr/>
        </p:nvSpPr>
        <p:spPr>
          <a:xfrm flipH="1">
            <a:off x="6786578" y="6072206"/>
            <a:ext cx="322718" cy="461665"/>
          </a:xfrm>
          <a:prstGeom prst="rect">
            <a:avLst/>
          </a:prstGeom>
          <a:noFill/>
        </p:spPr>
        <p:txBody>
          <a:bodyPr wrap="square" rtlCol="0">
            <a:spAutoFit/>
          </a:bodyPr>
          <a:lstStyle/>
          <a:p>
            <a:r>
              <a:rPr lang="cs-CZ" sz="2400" b="1" dirty="0" smtClean="0">
                <a:latin typeface="+mn-lt"/>
              </a:rPr>
              <a:t>:</a:t>
            </a:r>
            <a:endParaRPr lang="cs-CZ" sz="2400" b="1" dirty="0">
              <a:latin typeface="+mn-lt"/>
            </a:endParaRPr>
          </a:p>
        </p:txBody>
      </p:sp>
      <p:sp>
        <p:nvSpPr>
          <p:cNvPr id="23" name="TextovéPole 22"/>
          <p:cNvSpPr txBox="1"/>
          <p:nvPr/>
        </p:nvSpPr>
        <p:spPr>
          <a:xfrm>
            <a:off x="7572396" y="6000768"/>
            <a:ext cx="309700" cy="523220"/>
          </a:xfrm>
          <a:prstGeom prst="rect">
            <a:avLst/>
          </a:prstGeom>
          <a:noFill/>
        </p:spPr>
        <p:txBody>
          <a:bodyPr wrap="none" rtlCol="0">
            <a:spAutoFit/>
          </a:bodyPr>
          <a:lstStyle/>
          <a:p>
            <a:r>
              <a:rPr lang="cs-CZ" sz="2800" b="1" dirty="0" smtClean="0">
                <a:solidFill>
                  <a:srgbClr val="FFC000"/>
                </a:solidFill>
                <a:latin typeface="+mn-lt"/>
              </a:rPr>
              <a:t>t</a:t>
            </a:r>
            <a:endParaRPr lang="cs-CZ" sz="2800" b="1" dirty="0">
              <a:solidFill>
                <a:srgbClr val="FFC000"/>
              </a:solidFill>
              <a:latin typeface="+mn-lt"/>
            </a:endParaRPr>
          </a:p>
        </p:txBody>
      </p:sp>
      <p:sp>
        <p:nvSpPr>
          <p:cNvPr id="24" name="TextovéPole 23"/>
          <p:cNvSpPr txBox="1"/>
          <p:nvPr/>
        </p:nvSpPr>
        <p:spPr>
          <a:xfrm>
            <a:off x="3786182" y="5143512"/>
            <a:ext cx="1701491" cy="461665"/>
          </a:xfrm>
          <a:prstGeom prst="rect">
            <a:avLst/>
          </a:prstGeom>
          <a:noFill/>
        </p:spPr>
        <p:txBody>
          <a:bodyPr wrap="none" rtlCol="0">
            <a:spAutoFit/>
          </a:bodyPr>
          <a:lstStyle/>
          <a:p>
            <a:r>
              <a:rPr lang="cs-CZ" sz="2400" b="1" dirty="0" smtClean="0">
                <a:solidFill>
                  <a:srgbClr val="C00000"/>
                </a:solidFill>
                <a:latin typeface="+mn-lt"/>
              </a:rPr>
              <a:t>rychlost … v</a:t>
            </a:r>
            <a:endParaRPr lang="cs-CZ" sz="2400" b="1" dirty="0">
              <a:solidFill>
                <a:srgbClr val="C00000"/>
              </a:solidFill>
              <a:latin typeface="+mn-lt"/>
            </a:endParaRPr>
          </a:p>
        </p:txBody>
      </p:sp>
      <p:sp>
        <p:nvSpPr>
          <p:cNvPr id="25" name="TextovéPole 24"/>
          <p:cNvSpPr txBox="1"/>
          <p:nvPr/>
        </p:nvSpPr>
        <p:spPr>
          <a:xfrm>
            <a:off x="6215074" y="5072074"/>
            <a:ext cx="1402628" cy="461665"/>
          </a:xfrm>
          <a:prstGeom prst="rect">
            <a:avLst/>
          </a:prstGeom>
          <a:noFill/>
        </p:spPr>
        <p:txBody>
          <a:bodyPr wrap="none" rtlCol="0">
            <a:spAutoFit/>
          </a:bodyPr>
          <a:lstStyle/>
          <a:p>
            <a:r>
              <a:rPr lang="cs-CZ" sz="2400" b="1" dirty="0" smtClean="0">
                <a:latin typeface="+mn-lt"/>
              </a:rPr>
              <a:t>dráha … s</a:t>
            </a:r>
            <a:endParaRPr lang="cs-CZ" sz="2400" b="1" dirty="0">
              <a:latin typeface="+mn-lt"/>
            </a:endParaRPr>
          </a:p>
        </p:txBody>
      </p:sp>
      <p:sp>
        <p:nvSpPr>
          <p:cNvPr id="26" name="TextovéPole 25"/>
          <p:cNvSpPr txBox="1"/>
          <p:nvPr/>
        </p:nvSpPr>
        <p:spPr>
          <a:xfrm>
            <a:off x="6786578" y="4000504"/>
            <a:ext cx="1033296" cy="461665"/>
          </a:xfrm>
          <a:prstGeom prst="rect">
            <a:avLst/>
          </a:prstGeom>
          <a:noFill/>
        </p:spPr>
        <p:txBody>
          <a:bodyPr wrap="none" rtlCol="0">
            <a:spAutoFit/>
          </a:bodyPr>
          <a:lstStyle/>
          <a:p>
            <a:r>
              <a:rPr lang="cs-CZ" sz="2400" dirty="0" smtClean="0">
                <a:solidFill>
                  <a:srgbClr val="FFC000"/>
                </a:solidFill>
                <a:latin typeface="+mn-lt"/>
              </a:rPr>
              <a:t>čas … t</a:t>
            </a:r>
            <a:endParaRPr lang="cs-CZ" sz="2400" dirty="0">
              <a:solidFill>
                <a:srgbClr val="FFC000"/>
              </a:solidFill>
              <a:latin typeface="+mn-lt"/>
            </a:endParaRPr>
          </a:p>
        </p:txBody>
      </p:sp>
      <p:sp>
        <p:nvSpPr>
          <p:cNvPr id="32" name="TextovéPole 31"/>
          <p:cNvSpPr txBox="1"/>
          <p:nvPr/>
        </p:nvSpPr>
        <p:spPr>
          <a:xfrm>
            <a:off x="2000232" y="6000768"/>
            <a:ext cx="1313116" cy="461665"/>
          </a:xfrm>
          <a:prstGeom prst="rect">
            <a:avLst/>
          </a:prstGeom>
          <a:noFill/>
        </p:spPr>
        <p:txBody>
          <a:bodyPr wrap="none" rtlCol="0">
            <a:spAutoFit/>
          </a:bodyPr>
          <a:lstStyle/>
          <a:p>
            <a:r>
              <a:rPr lang="cs-CZ" sz="2400" b="1" dirty="0" smtClean="0">
                <a:solidFill>
                  <a:schemeClr val="bg1"/>
                </a:solidFill>
                <a:latin typeface="+mn-lt"/>
              </a:rPr>
              <a:t>Výpočet:</a:t>
            </a:r>
            <a:endParaRPr lang="cs-CZ" sz="2400" b="1" dirty="0">
              <a:solidFill>
                <a:schemeClr val="bg1"/>
              </a:solidFill>
              <a:latin typeface="+mn-lt"/>
            </a:endParaRPr>
          </a:p>
        </p:txBody>
      </p:sp>
      <p:cxnSp>
        <p:nvCxnSpPr>
          <p:cNvPr id="36" name="Přímá spojovací šipka 35"/>
          <p:cNvCxnSpPr/>
          <p:nvPr/>
        </p:nvCxnSpPr>
        <p:spPr>
          <a:xfrm rot="16200000" flipH="1">
            <a:off x="4831557" y="3045615"/>
            <a:ext cx="2276492" cy="149067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2" name="Přímá spojovací šipka 41"/>
          <p:cNvCxnSpPr/>
          <p:nvPr/>
        </p:nvCxnSpPr>
        <p:spPr>
          <a:xfrm rot="16200000" flipH="1">
            <a:off x="6929455" y="5214950"/>
            <a:ext cx="1428761" cy="2"/>
          </a:xfrm>
          <a:prstGeom prst="straightConnector1">
            <a:avLst/>
          </a:prstGeom>
          <a:ln w="381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50" name="Přímá spojovací šipka 49"/>
          <p:cNvCxnSpPr>
            <a:endCxn id="24" idx="0"/>
          </p:cNvCxnSpPr>
          <p:nvPr/>
        </p:nvCxnSpPr>
        <p:spPr>
          <a:xfrm rot="5400000">
            <a:off x="4247274" y="4032968"/>
            <a:ext cx="1500198" cy="72089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edg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nodeType="clickEffect">
                                  <p:stCondLst>
                                    <p:cond delay="0"/>
                                  </p:stCondLst>
                                  <p:childTnLst>
                                    <p:set>
                                      <p:cBhvr>
                                        <p:cTn id="18" dur="1" fill="hold">
                                          <p:stCondLst>
                                            <p:cond delay="0"/>
                                          </p:stCondLst>
                                        </p:cTn>
                                        <p:tgtEl>
                                          <p:spTgt spid="50"/>
                                        </p:tgtEl>
                                        <p:attrNameLst>
                                          <p:attrName>style.visibility</p:attrName>
                                        </p:attrNameLst>
                                      </p:cBhvr>
                                      <p:to>
                                        <p:strVal val="visible"/>
                                      </p:to>
                                    </p:set>
                                    <p:animEffect transition="in" filter="blinds(horizontal)">
                                      <p:cBhvr>
                                        <p:cTn id="19" dur="500"/>
                                        <p:tgtEl>
                                          <p:spTgt spid="50"/>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blinds(horizontal)">
                                      <p:cBhvr>
                                        <p:cTn id="24" dur="500"/>
                                        <p:tgtEl>
                                          <p:spTgt spid="24"/>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36"/>
                                        </p:tgtEl>
                                        <p:attrNameLst>
                                          <p:attrName>style.visibility</p:attrName>
                                        </p:attrNameLst>
                                      </p:cBhvr>
                                      <p:to>
                                        <p:strVal val="visible"/>
                                      </p:to>
                                    </p:set>
                                    <p:animEffect transition="in" filter="blinds(horizontal)">
                                      <p:cBhvr>
                                        <p:cTn id="29" dur="500"/>
                                        <p:tgtEl>
                                          <p:spTgt spid="36"/>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blinds(horizontal)">
                                      <p:cBhvr>
                                        <p:cTn id="34" dur="500"/>
                                        <p:tgtEl>
                                          <p:spTgt spid="25"/>
                                        </p:tgtEl>
                                      </p:cBhvr>
                                    </p:animEffec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blinds(horizontal)">
                                      <p:cBhvr>
                                        <p:cTn id="39" dur="500"/>
                                        <p:tgtEl>
                                          <p:spTgt spid="15"/>
                                        </p:tgtEl>
                                      </p:cBhvr>
                                    </p:animEffect>
                                  </p:childTnLst>
                                </p:cTn>
                              </p:par>
                            </p:childTnLst>
                          </p:cTn>
                        </p:par>
                      </p:childTnLst>
                    </p:cTn>
                  </p:par>
                  <p:par>
                    <p:cTn id="40" fill="hold">
                      <p:stCondLst>
                        <p:cond delay="indefinite"/>
                      </p:stCondLst>
                      <p:childTnLst>
                        <p:par>
                          <p:cTn id="41" fill="hold">
                            <p:stCondLst>
                              <p:cond delay="0"/>
                            </p:stCondLst>
                            <p:childTnLst>
                              <p:par>
                                <p:cTn id="42" presetID="3" presetClass="entr" presetSubtype="10" fill="hold" grpId="0" nodeType="clickEffect">
                                  <p:stCondLst>
                                    <p:cond delay="0"/>
                                  </p:stCondLst>
                                  <p:childTnLst>
                                    <p:set>
                                      <p:cBhvr>
                                        <p:cTn id="43" dur="1" fill="hold">
                                          <p:stCondLst>
                                            <p:cond delay="0"/>
                                          </p:stCondLst>
                                        </p:cTn>
                                        <p:tgtEl>
                                          <p:spTgt spid="26"/>
                                        </p:tgtEl>
                                        <p:attrNameLst>
                                          <p:attrName>style.visibility</p:attrName>
                                        </p:attrNameLst>
                                      </p:cBhvr>
                                      <p:to>
                                        <p:strVal val="visible"/>
                                      </p:to>
                                    </p:set>
                                    <p:animEffect transition="in" filter="blinds(horizontal)">
                                      <p:cBhvr>
                                        <p:cTn id="44" dur="500"/>
                                        <p:tgtEl>
                                          <p:spTgt spid="26"/>
                                        </p:tgtEl>
                                      </p:cBhvr>
                                    </p:animEffect>
                                  </p:childTnLst>
                                </p:cTn>
                              </p:par>
                            </p:childTnLst>
                          </p:cTn>
                        </p:par>
                      </p:childTnLst>
                    </p:cTn>
                  </p:par>
                  <p:par>
                    <p:cTn id="45" fill="hold">
                      <p:stCondLst>
                        <p:cond delay="indefinite"/>
                      </p:stCondLst>
                      <p:childTnLst>
                        <p:par>
                          <p:cTn id="46" fill="hold">
                            <p:stCondLst>
                              <p:cond delay="0"/>
                            </p:stCondLst>
                            <p:childTnLst>
                              <p:par>
                                <p:cTn id="47" presetID="18" presetClass="entr" presetSubtype="12" fill="hold" grpId="0" nodeType="clickEffect">
                                  <p:stCondLst>
                                    <p:cond delay="0"/>
                                  </p:stCondLst>
                                  <p:childTnLst>
                                    <p:set>
                                      <p:cBhvr>
                                        <p:cTn id="48" dur="1" fill="hold">
                                          <p:stCondLst>
                                            <p:cond delay="0"/>
                                          </p:stCondLst>
                                        </p:cTn>
                                        <p:tgtEl>
                                          <p:spTgt spid="32"/>
                                        </p:tgtEl>
                                        <p:attrNameLst>
                                          <p:attrName>style.visibility</p:attrName>
                                        </p:attrNameLst>
                                      </p:cBhvr>
                                      <p:to>
                                        <p:strVal val="visible"/>
                                      </p:to>
                                    </p:set>
                                    <p:animEffect transition="in" filter="strips(downLeft)">
                                      <p:cBhvr>
                                        <p:cTn id="49" dur="500"/>
                                        <p:tgtEl>
                                          <p:spTgt spid="32"/>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nodeType="clickEffect">
                                  <p:stCondLst>
                                    <p:cond delay="0"/>
                                  </p:stCondLst>
                                  <p:childTnLst>
                                    <p:set>
                                      <p:cBhvr>
                                        <p:cTn id="53" dur="1" fill="hold">
                                          <p:stCondLst>
                                            <p:cond delay="0"/>
                                          </p:stCondLst>
                                        </p:cTn>
                                        <p:tgtEl>
                                          <p:spTgt spid="18"/>
                                        </p:tgtEl>
                                        <p:attrNameLst>
                                          <p:attrName>style.visibility</p:attrName>
                                        </p:attrNameLst>
                                      </p:cBhvr>
                                      <p:to>
                                        <p:strVal val="visible"/>
                                      </p:to>
                                    </p:set>
                                    <p:animEffect transition="in" filter="wipe(down)">
                                      <p:cBhvr>
                                        <p:cTn id="54" dur="500"/>
                                        <p:tgtEl>
                                          <p:spTgt spid="18"/>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wipe(down)">
                                      <p:cBhvr>
                                        <p:cTn id="59" dur="500"/>
                                        <p:tgtEl>
                                          <p:spTgt spid="19"/>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grpId="0" nodeType="clickEffect">
                                  <p:stCondLst>
                                    <p:cond delay="0"/>
                                  </p:stCondLst>
                                  <p:childTnLst>
                                    <p:set>
                                      <p:cBhvr>
                                        <p:cTn id="63" dur="1" fill="hold">
                                          <p:stCondLst>
                                            <p:cond delay="0"/>
                                          </p:stCondLst>
                                        </p:cTn>
                                        <p:tgtEl>
                                          <p:spTgt spid="20"/>
                                        </p:tgtEl>
                                        <p:attrNameLst>
                                          <p:attrName>style.visibility</p:attrName>
                                        </p:attrNameLst>
                                      </p:cBhvr>
                                      <p:to>
                                        <p:strVal val="visible"/>
                                      </p:to>
                                    </p:set>
                                    <p:animEffect transition="in" filter="wipe(down)">
                                      <p:cBhvr>
                                        <p:cTn id="64" dur="500"/>
                                        <p:tgtEl>
                                          <p:spTgt spid="20"/>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4" fill="hold" nodeType="clickEffect">
                                  <p:stCondLst>
                                    <p:cond delay="0"/>
                                  </p:stCondLst>
                                  <p:childTnLst>
                                    <p:set>
                                      <p:cBhvr>
                                        <p:cTn id="68" dur="1" fill="hold">
                                          <p:stCondLst>
                                            <p:cond delay="0"/>
                                          </p:stCondLst>
                                        </p:cTn>
                                        <p:tgtEl>
                                          <p:spTgt spid="10"/>
                                        </p:tgtEl>
                                        <p:attrNameLst>
                                          <p:attrName>style.visibility</p:attrName>
                                        </p:attrNameLst>
                                      </p:cBhvr>
                                      <p:to>
                                        <p:strVal val="visible"/>
                                      </p:to>
                                    </p:set>
                                    <p:animEffect transition="in" filter="wipe(down)">
                                      <p:cBhvr>
                                        <p:cTn id="69" dur="500"/>
                                        <p:tgtEl>
                                          <p:spTgt spid="10"/>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4" fill="hold" grpId="0" nodeType="clickEffect">
                                  <p:stCondLst>
                                    <p:cond delay="0"/>
                                  </p:stCondLst>
                                  <p:childTnLst>
                                    <p:set>
                                      <p:cBhvr>
                                        <p:cTn id="73" dur="1" fill="hold">
                                          <p:stCondLst>
                                            <p:cond delay="0"/>
                                          </p:stCondLst>
                                        </p:cTn>
                                        <p:tgtEl>
                                          <p:spTgt spid="21"/>
                                        </p:tgtEl>
                                        <p:attrNameLst>
                                          <p:attrName>style.visibility</p:attrName>
                                        </p:attrNameLst>
                                      </p:cBhvr>
                                      <p:to>
                                        <p:strVal val="visible"/>
                                      </p:to>
                                    </p:set>
                                    <p:animEffect transition="in" filter="wipe(down)">
                                      <p:cBhvr>
                                        <p:cTn id="74" dur="500"/>
                                        <p:tgtEl>
                                          <p:spTgt spid="21"/>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grpId="0" nodeType="clickEffect">
                                  <p:stCondLst>
                                    <p:cond delay="0"/>
                                  </p:stCondLst>
                                  <p:childTnLst>
                                    <p:set>
                                      <p:cBhvr>
                                        <p:cTn id="78" dur="1" fill="hold">
                                          <p:stCondLst>
                                            <p:cond delay="0"/>
                                          </p:stCondLst>
                                        </p:cTn>
                                        <p:tgtEl>
                                          <p:spTgt spid="22"/>
                                        </p:tgtEl>
                                        <p:attrNameLst>
                                          <p:attrName>style.visibility</p:attrName>
                                        </p:attrNameLst>
                                      </p:cBhvr>
                                      <p:to>
                                        <p:strVal val="visible"/>
                                      </p:to>
                                    </p:set>
                                    <p:animEffect transition="in" filter="wipe(down)">
                                      <p:cBhvr>
                                        <p:cTn id="79" dur="500"/>
                                        <p:tgtEl>
                                          <p:spTgt spid="22"/>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nodeType="clickEffect">
                                  <p:stCondLst>
                                    <p:cond delay="0"/>
                                  </p:stCondLst>
                                  <p:childTnLst>
                                    <p:set>
                                      <p:cBhvr>
                                        <p:cTn id="83" dur="1" fill="hold">
                                          <p:stCondLst>
                                            <p:cond delay="0"/>
                                          </p:stCondLst>
                                        </p:cTn>
                                        <p:tgtEl>
                                          <p:spTgt spid="42"/>
                                        </p:tgtEl>
                                        <p:attrNameLst>
                                          <p:attrName>style.visibility</p:attrName>
                                        </p:attrNameLst>
                                      </p:cBhvr>
                                      <p:to>
                                        <p:strVal val="visible"/>
                                      </p:to>
                                    </p:set>
                                    <p:animEffect transition="in" filter="wipe(down)">
                                      <p:cBhvr>
                                        <p:cTn id="84" dur="500"/>
                                        <p:tgtEl>
                                          <p:spTgt spid="42"/>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4" fill="hold" grpId="0" nodeType="clickEffect">
                                  <p:stCondLst>
                                    <p:cond delay="0"/>
                                  </p:stCondLst>
                                  <p:childTnLst>
                                    <p:set>
                                      <p:cBhvr>
                                        <p:cTn id="88" dur="1" fill="hold">
                                          <p:stCondLst>
                                            <p:cond delay="0"/>
                                          </p:stCondLst>
                                        </p:cTn>
                                        <p:tgtEl>
                                          <p:spTgt spid="23"/>
                                        </p:tgtEl>
                                        <p:attrNameLst>
                                          <p:attrName>style.visibility</p:attrName>
                                        </p:attrNameLst>
                                      </p:cBhvr>
                                      <p:to>
                                        <p:strVal val="visible"/>
                                      </p:to>
                                    </p:set>
                                    <p:animEffect transition="in" filter="wipe(down)">
                                      <p:cBhvr>
                                        <p:cTn id="89"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19" grpId="0"/>
      <p:bldP spid="20" grpId="0"/>
      <p:bldP spid="21" grpId="0"/>
      <p:bldP spid="22" grpId="0"/>
      <p:bldP spid="23" grpId="0"/>
      <p:bldP spid="24" grpId="0"/>
      <p:bldP spid="25" grpId="0"/>
      <p:bldP spid="26" grpId="0"/>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vnoramenný trojúhelník 2"/>
          <p:cNvSpPr/>
          <p:nvPr/>
        </p:nvSpPr>
        <p:spPr>
          <a:xfrm>
            <a:off x="1071538" y="3214301"/>
            <a:ext cx="2428892" cy="2000084"/>
          </a:xfrm>
          <a:prstGeom prst="triangle">
            <a:avLst/>
          </a:prstGeom>
          <a:gradFill flip="none" rotWithShape="1">
            <a:gsLst>
              <a:gs pos="0">
                <a:schemeClr val="accent2">
                  <a:lumMod val="60000"/>
                  <a:lumOff val="40000"/>
                  <a:shade val="30000"/>
                  <a:satMod val="115000"/>
                </a:schemeClr>
              </a:gs>
              <a:gs pos="50000">
                <a:schemeClr val="accent2">
                  <a:lumMod val="60000"/>
                  <a:lumOff val="40000"/>
                  <a:shade val="67500"/>
                  <a:satMod val="115000"/>
                </a:schemeClr>
              </a:gs>
              <a:gs pos="100000">
                <a:schemeClr val="accent2">
                  <a:lumMod val="60000"/>
                  <a:lumOff val="40000"/>
                  <a:shade val="100000"/>
                  <a:satMod val="115000"/>
                </a:schemeClr>
              </a:gs>
            </a:gsLst>
            <a:lin ang="10800000" scaled="1"/>
            <a:tileRect/>
          </a:gradFill>
          <a:ln>
            <a:solidFill>
              <a:schemeClr val="accent1">
                <a:lumMod val="20000"/>
                <a:lumOff val="80000"/>
              </a:schemeClr>
            </a:solidFill>
          </a:ln>
          <a:scene3d>
            <a:camera prst="orthographicFront"/>
            <a:lightRig rig="threePt" dir="t"/>
          </a:scene3d>
          <a:sp3d prstMaterial="dkEdge">
            <a:bevelT/>
          </a:sp3d>
        </p:spPr>
        <p:style>
          <a:lnRef idx="2">
            <a:schemeClr val="accent1">
              <a:shade val="50000"/>
            </a:schemeClr>
          </a:lnRef>
          <a:fillRef idx="1">
            <a:schemeClr val="accent1"/>
          </a:fillRef>
          <a:effectRef idx="0">
            <a:schemeClr val="accent1"/>
          </a:effectRef>
          <a:fontRef idx="minor">
            <a:schemeClr val="lt1"/>
          </a:fontRef>
        </p:style>
        <p:txBody>
          <a:bodyPr tIns="0" rtlCol="0" anchor="ctr"/>
          <a:lstStyle/>
          <a:p>
            <a:pPr algn="ctr"/>
            <a:endParaRPr lang="cs-CZ" sz="4000" b="1" dirty="0">
              <a:solidFill>
                <a:schemeClr val="tx1"/>
              </a:solidFill>
            </a:endParaRPr>
          </a:p>
        </p:txBody>
      </p:sp>
      <p:sp>
        <p:nvSpPr>
          <p:cNvPr id="5" name="TextovéPole 4"/>
          <p:cNvSpPr txBox="1"/>
          <p:nvPr/>
        </p:nvSpPr>
        <p:spPr>
          <a:xfrm>
            <a:off x="5572132" y="3786190"/>
            <a:ext cx="1785950" cy="1384995"/>
          </a:xfrm>
          <a:prstGeom prst="rect">
            <a:avLst/>
          </a:prstGeom>
          <a:gradFill flip="none" rotWithShape="1">
            <a:gsLst>
              <a:gs pos="0">
                <a:schemeClr val="accent2">
                  <a:lumMod val="60000"/>
                  <a:lumOff val="40000"/>
                  <a:shade val="30000"/>
                  <a:satMod val="115000"/>
                </a:schemeClr>
              </a:gs>
              <a:gs pos="50000">
                <a:schemeClr val="accent2">
                  <a:lumMod val="60000"/>
                  <a:lumOff val="40000"/>
                  <a:shade val="67500"/>
                  <a:satMod val="115000"/>
                </a:schemeClr>
              </a:gs>
              <a:gs pos="100000">
                <a:schemeClr val="accent2">
                  <a:lumMod val="60000"/>
                  <a:lumOff val="40000"/>
                  <a:shade val="100000"/>
                  <a:satMod val="115000"/>
                </a:schemeClr>
              </a:gs>
            </a:gsLst>
            <a:path path="circle">
              <a:fillToRect l="100000" b="100000"/>
            </a:path>
            <a:tileRect t="-100000" r="-100000"/>
          </a:gradFill>
          <a:scene3d>
            <a:camera prst="orthographicFront"/>
            <a:lightRig rig="threePt" dir="t"/>
          </a:scene3d>
          <a:sp3d>
            <a:bevelT/>
          </a:sp3d>
        </p:spPr>
        <p:txBody>
          <a:bodyPr wrap="square" rtlCol="0">
            <a:spAutoFit/>
            <a:sp3d prstMaterial="dkEdge"/>
          </a:bodyPr>
          <a:lstStyle/>
          <a:p>
            <a:r>
              <a:rPr lang="cs-CZ" sz="2800" b="1" dirty="0" smtClean="0"/>
              <a:t> v = s : t</a:t>
            </a:r>
          </a:p>
          <a:p>
            <a:r>
              <a:rPr lang="cs-CZ" sz="2800" b="1" dirty="0" smtClean="0"/>
              <a:t> s = v . t</a:t>
            </a:r>
          </a:p>
          <a:p>
            <a:r>
              <a:rPr lang="cs-CZ" sz="2800" b="1" dirty="0" smtClean="0"/>
              <a:t> t = s : v  </a:t>
            </a:r>
            <a:endParaRPr lang="cs-CZ" sz="2800" b="1" dirty="0"/>
          </a:p>
        </p:txBody>
      </p:sp>
      <p:sp>
        <p:nvSpPr>
          <p:cNvPr id="6" name="TextovéPole 5"/>
          <p:cNvSpPr txBox="1"/>
          <p:nvPr/>
        </p:nvSpPr>
        <p:spPr>
          <a:xfrm>
            <a:off x="3214678" y="642918"/>
            <a:ext cx="2414444" cy="1015663"/>
          </a:xfrm>
          <a:prstGeom prst="rect">
            <a:avLst/>
          </a:prstGeom>
          <a:noFill/>
        </p:spPr>
        <p:txBody>
          <a:bodyPr wrap="none" rtlCol="0">
            <a:spAutoFit/>
            <a:scene3d>
              <a:camera prst="orthographicFront"/>
              <a:lightRig rig="threePt" dir="t"/>
            </a:scene3d>
            <a:sp3d prstMaterial="powder"/>
          </a:bodyPr>
          <a:lstStyle/>
          <a:p>
            <a:r>
              <a:rPr lang="cs-CZ" sz="6000" b="1" dirty="0" smtClean="0">
                <a:solidFill>
                  <a:srgbClr val="C00000"/>
                </a:solidFill>
                <a:latin typeface="+mn-lt"/>
              </a:rPr>
              <a:t>v = s : t</a:t>
            </a:r>
            <a:endParaRPr lang="cs-CZ" sz="6000" b="1" dirty="0">
              <a:solidFill>
                <a:srgbClr val="C00000"/>
              </a:solidFill>
              <a:latin typeface="+mn-lt"/>
            </a:endParaRPr>
          </a:p>
        </p:txBody>
      </p:sp>
      <p:sp>
        <p:nvSpPr>
          <p:cNvPr id="7" name="TextovéPole 6"/>
          <p:cNvSpPr txBox="1"/>
          <p:nvPr/>
        </p:nvSpPr>
        <p:spPr>
          <a:xfrm>
            <a:off x="214282" y="2000240"/>
            <a:ext cx="9144000" cy="492443"/>
          </a:xfrm>
          <a:prstGeom prst="rect">
            <a:avLst/>
          </a:prstGeom>
          <a:noFill/>
        </p:spPr>
        <p:txBody>
          <a:bodyPr wrap="square" rtlCol="0">
            <a:spAutoFit/>
          </a:bodyPr>
          <a:lstStyle/>
          <a:p>
            <a:r>
              <a:rPr lang="cs-CZ" sz="2600" b="1" dirty="0" smtClean="0">
                <a:solidFill>
                  <a:schemeClr val="bg1"/>
                </a:solidFill>
                <a:latin typeface="+mn-lt"/>
              </a:rPr>
              <a:t>Rychlost rovnoměrného pohybu = dráha pohybu : čas pohybu</a:t>
            </a:r>
            <a:endParaRPr lang="cs-CZ" sz="2600" b="1" dirty="0">
              <a:solidFill>
                <a:schemeClr val="bg1"/>
              </a:solidFill>
              <a:latin typeface="+mn-lt"/>
            </a:endParaRPr>
          </a:p>
        </p:txBody>
      </p:sp>
      <p:sp>
        <p:nvSpPr>
          <p:cNvPr id="12" name="Šipka doprava 11"/>
          <p:cNvSpPr/>
          <p:nvPr/>
        </p:nvSpPr>
        <p:spPr>
          <a:xfrm>
            <a:off x="3857620" y="4143380"/>
            <a:ext cx="978408" cy="484632"/>
          </a:xfrm>
          <a:prstGeom prst="rightArrow">
            <a:avLst/>
          </a:prstGeom>
          <a:solidFill>
            <a:srgbClr val="C00000"/>
          </a:solidFill>
          <a:scene3d>
            <a:camera prst="orthographicFront"/>
            <a:lightRig rig="threePt" dir="t"/>
          </a:scene3d>
          <a:sp3d prstMaterial="matt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1857356" y="3714752"/>
            <a:ext cx="894797" cy="1477328"/>
          </a:xfrm>
          <a:prstGeom prst="rect">
            <a:avLst/>
          </a:prstGeom>
          <a:noFill/>
        </p:spPr>
        <p:txBody>
          <a:bodyPr wrap="none" rtlCol="0">
            <a:spAutoFit/>
          </a:bodyPr>
          <a:lstStyle/>
          <a:p>
            <a:pPr algn="ctr"/>
            <a:r>
              <a:rPr lang="cs-CZ" sz="3600" b="1" dirty="0" smtClean="0">
                <a:latin typeface="+mn-lt"/>
              </a:rPr>
              <a:t>s</a:t>
            </a:r>
          </a:p>
          <a:p>
            <a:pPr algn="ctr"/>
            <a:r>
              <a:rPr lang="cs-CZ" sz="3600" b="1" dirty="0" smtClean="0">
                <a:latin typeface="+mn-lt"/>
              </a:rPr>
              <a:t>t . v</a:t>
            </a:r>
          </a:p>
          <a:p>
            <a:endParaRPr lang="cs-CZ" dirty="0"/>
          </a:p>
        </p:txBody>
      </p:sp>
      <p:cxnSp>
        <p:nvCxnSpPr>
          <p:cNvPr id="14" name="Přímá spojovací čára 13"/>
          <p:cNvCxnSpPr/>
          <p:nvPr/>
        </p:nvCxnSpPr>
        <p:spPr>
          <a:xfrm>
            <a:off x="1785918" y="4357694"/>
            <a:ext cx="1071570" cy="1588"/>
          </a:xfrm>
          <a:prstGeom prst="line">
            <a:avLst/>
          </a:prstGeom>
          <a:ln w="25400">
            <a:solidFill>
              <a:schemeClr val="tx1"/>
            </a:solidFill>
          </a:ln>
          <a:scene3d>
            <a:camera prst="orthographicFront"/>
            <a:lightRig rig="threePt" dir="t"/>
          </a:scene3d>
          <a:sp3d prstMaterial="dkEdge"/>
        </p:spPr>
        <p:style>
          <a:lnRef idx="1">
            <a:schemeClr val="accent1"/>
          </a:lnRef>
          <a:fillRef idx="0">
            <a:schemeClr val="accent1"/>
          </a:fillRef>
          <a:effectRef idx="0">
            <a:schemeClr val="accent1"/>
          </a:effectRef>
          <a:fontRef idx="minor">
            <a:schemeClr val="tx1"/>
          </a:fontRef>
        </p:style>
      </p:cxnSp>
      <p:pic>
        <p:nvPicPr>
          <p:cNvPr id="11" name="Picture 2" descr="C:\Documents and Settings\rachotova\Local Settings\Temporary Internet Files\Content.IE5\61WXIA5M\MC900333468[1].wmf"/>
          <p:cNvPicPr>
            <a:picLocks noChangeAspect="1" noChangeArrowheads="1"/>
          </p:cNvPicPr>
          <p:nvPr/>
        </p:nvPicPr>
        <p:blipFill>
          <a:blip r:embed="rId2"/>
          <a:srcRect/>
          <a:stretch>
            <a:fillRect/>
          </a:stretch>
        </p:blipFill>
        <p:spPr bwMode="auto">
          <a:xfrm>
            <a:off x="0" y="0"/>
            <a:ext cx="827874" cy="835450"/>
          </a:xfrm>
          <a:prstGeom prst="rect">
            <a:avLst/>
          </a:prstGeom>
          <a:noFill/>
        </p:spPr>
      </p:pic>
      <p:pic>
        <p:nvPicPr>
          <p:cNvPr id="15" name="Picture 2" descr="C:\Documents and Settings\rachotova\Local Settings\Temporary Internet Files\Content.IE5\61WXIA5M\MC900333468[1].wmf"/>
          <p:cNvPicPr>
            <a:picLocks noChangeAspect="1" noChangeArrowheads="1"/>
          </p:cNvPicPr>
          <p:nvPr/>
        </p:nvPicPr>
        <p:blipFill>
          <a:blip r:embed="rId2"/>
          <a:srcRect/>
          <a:stretch>
            <a:fillRect/>
          </a:stretch>
        </p:blipFill>
        <p:spPr bwMode="auto">
          <a:xfrm>
            <a:off x="8316126" y="6022550"/>
            <a:ext cx="827874" cy="8354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linds(horizontal)">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35"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2000"/>
                                        <p:tgtEl>
                                          <p:spTgt spid="13"/>
                                        </p:tgtEl>
                                      </p:cBhvr>
                                    </p:animEffect>
                                    <p:anim calcmode="lin" valueType="num">
                                      <p:cBhvr>
                                        <p:cTn id="26" dur="2000" fill="hold"/>
                                        <p:tgtEl>
                                          <p:spTgt spid="13"/>
                                        </p:tgtEl>
                                        <p:attrNameLst>
                                          <p:attrName>style.rotation</p:attrName>
                                        </p:attrNameLst>
                                      </p:cBhvr>
                                      <p:tavLst>
                                        <p:tav tm="0">
                                          <p:val>
                                            <p:fltVal val="720"/>
                                          </p:val>
                                        </p:tav>
                                        <p:tav tm="100000">
                                          <p:val>
                                            <p:fltVal val="0"/>
                                          </p:val>
                                        </p:tav>
                                      </p:tavLst>
                                    </p:anim>
                                    <p:anim calcmode="lin" valueType="num">
                                      <p:cBhvr>
                                        <p:cTn id="27" dur="2000" fill="hold"/>
                                        <p:tgtEl>
                                          <p:spTgt spid="13"/>
                                        </p:tgtEl>
                                        <p:attrNameLst>
                                          <p:attrName>ppt_h</p:attrName>
                                        </p:attrNameLst>
                                      </p:cBhvr>
                                      <p:tavLst>
                                        <p:tav tm="0">
                                          <p:val>
                                            <p:fltVal val="0"/>
                                          </p:val>
                                        </p:tav>
                                        <p:tav tm="100000">
                                          <p:val>
                                            <p:strVal val="#ppt_h"/>
                                          </p:val>
                                        </p:tav>
                                      </p:tavLst>
                                    </p:anim>
                                    <p:anim calcmode="lin" valueType="num">
                                      <p:cBhvr>
                                        <p:cTn id="28" dur="2000" fill="hold"/>
                                        <p:tgtEl>
                                          <p:spTgt spid="13"/>
                                        </p:tgtEl>
                                        <p:attrNameLst>
                                          <p:attrName>ppt_w</p:attrName>
                                        </p:attrNameLst>
                                      </p:cBhvr>
                                      <p:tavLst>
                                        <p:tav tm="0">
                                          <p:val>
                                            <p:fltVal val="0"/>
                                          </p:val>
                                        </p:tav>
                                        <p:tav tm="100000">
                                          <p:val>
                                            <p:strVal val="#ppt_w"/>
                                          </p:val>
                                        </p:tav>
                                      </p:tavLst>
                                    </p:anim>
                                  </p:childTnLst>
                                </p:cTn>
                              </p:par>
                            </p:childTnLst>
                          </p:cTn>
                        </p:par>
                      </p:childTnLst>
                    </p:cTn>
                  </p:par>
                  <p:par>
                    <p:cTn id="29" fill="hold">
                      <p:stCondLst>
                        <p:cond delay="indefinite"/>
                      </p:stCondLst>
                      <p:childTnLst>
                        <p:par>
                          <p:cTn id="30" fill="hold">
                            <p:stCondLst>
                              <p:cond delay="0"/>
                            </p:stCondLst>
                            <p:childTnLst>
                              <p:par>
                                <p:cTn id="31" presetID="2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wedge">
                                      <p:cBhvr>
                                        <p:cTn id="33" dur="20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35" presetClass="entr" presetSubtype="0"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2000"/>
                                        <p:tgtEl>
                                          <p:spTgt spid="5"/>
                                        </p:tgtEl>
                                      </p:cBhvr>
                                    </p:animEffect>
                                    <p:anim calcmode="lin" valueType="num">
                                      <p:cBhvr>
                                        <p:cTn id="39" dur="2000" fill="hold"/>
                                        <p:tgtEl>
                                          <p:spTgt spid="5"/>
                                        </p:tgtEl>
                                        <p:attrNameLst>
                                          <p:attrName>style.rotation</p:attrName>
                                        </p:attrNameLst>
                                      </p:cBhvr>
                                      <p:tavLst>
                                        <p:tav tm="0">
                                          <p:val>
                                            <p:fltVal val="720"/>
                                          </p:val>
                                        </p:tav>
                                        <p:tav tm="100000">
                                          <p:val>
                                            <p:fltVal val="0"/>
                                          </p:val>
                                        </p:tav>
                                      </p:tavLst>
                                    </p:anim>
                                    <p:anim calcmode="lin" valueType="num">
                                      <p:cBhvr>
                                        <p:cTn id="40" dur="2000" fill="hold"/>
                                        <p:tgtEl>
                                          <p:spTgt spid="5"/>
                                        </p:tgtEl>
                                        <p:attrNameLst>
                                          <p:attrName>ppt_h</p:attrName>
                                        </p:attrNameLst>
                                      </p:cBhvr>
                                      <p:tavLst>
                                        <p:tav tm="0">
                                          <p:val>
                                            <p:fltVal val="0"/>
                                          </p:val>
                                        </p:tav>
                                        <p:tav tm="100000">
                                          <p:val>
                                            <p:strVal val="#ppt_h"/>
                                          </p:val>
                                        </p:tav>
                                      </p:tavLst>
                                    </p:anim>
                                    <p:anim calcmode="lin" valueType="num">
                                      <p:cBhvr>
                                        <p:cTn id="41" dur="2000" fill="hold"/>
                                        <p:tgtEl>
                                          <p:spTgt spid="5"/>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p:bldP spid="7" grpId="0"/>
      <p:bldP spid="12" grpId="0" animBg="1"/>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28596" y="357166"/>
            <a:ext cx="8286808" cy="2308324"/>
          </a:xfrm>
          <a:prstGeom prst="rect">
            <a:avLst/>
          </a:prstGeom>
          <a:noFill/>
        </p:spPr>
        <p:txBody>
          <a:bodyPr wrap="square" rtlCol="0">
            <a:spAutoFit/>
          </a:bodyPr>
          <a:lstStyle/>
          <a:p>
            <a:r>
              <a:rPr lang="cs-CZ" sz="2400" b="1" dirty="0" smtClean="0">
                <a:solidFill>
                  <a:schemeClr val="bg1"/>
                </a:solidFill>
                <a:latin typeface="+mn-lt"/>
              </a:rPr>
              <a:t>Paní </a:t>
            </a:r>
            <a:r>
              <a:rPr lang="cs-CZ" sz="2400" b="1" dirty="0" err="1" smtClean="0">
                <a:solidFill>
                  <a:schemeClr val="bg1"/>
                </a:solidFill>
                <a:latin typeface="+mn-lt"/>
              </a:rPr>
              <a:t>Farná</a:t>
            </a:r>
            <a:r>
              <a:rPr lang="cs-CZ" sz="2400" b="1" dirty="0" smtClean="0">
                <a:solidFill>
                  <a:schemeClr val="bg1"/>
                </a:solidFill>
                <a:latin typeface="+mn-lt"/>
              </a:rPr>
              <a:t>, stojící na jezdících schodech v novém obchodním centru Futurum, se pohybovala rychlostí 1,5m/s. Pozorovala ji Eva, která za nákupy vyrazila z domu pěšky a vzdálenost 1 428m (vzdálenost od hlavních dveří jejího bytu k vstupním dveřím obchodního centra) urazila za 17minut. Pohybovala se Eva rychleji než paní </a:t>
            </a:r>
            <a:r>
              <a:rPr lang="cs-CZ" sz="2400" b="1" dirty="0" err="1" smtClean="0">
                <a:solidFill>
                  <a:schemeClr val="bg1"/>
                </a:solidFill>
                <a:latin typeface="+mn-lt"/>
              </a:rPr>
              <a:t>Farná</a:t>
            </a:r>
            <a:r>
              <a:rPr lang="cs-CZ" sz="2400" b="1" dirty="0" smtClean="0">
                <a:solidFill>
                  <a:schemeClr val="bg1"/>
                </a:solidFill>
                <a:latin typeface="+mn-lt"/>
              </a:rPr>
              <a:t>?  </a:t>
            </a:r>
            <a:endParaRPr lang="cs-CZ" sz="2400" b="1" dirty="0">
              <a:solidFill>
                <a:schemeClr val="bg1"/>
              </a:solidFill>
              <a:latin typeface="+mn-lt"/>
            </a:endParaRPr>
          </a:p>
        </p:txBody>
      </p:sp>
      <p:sp>
        <p:nvSpPr>
          <p:cNvPr id="3" name="TextovéPole 2"/>
          <p:cNvSpPr txBox="1"/>
          <p:nvPr/>
        </p:nvSpPr>
        <p:spPr>
          <a:xfrm>
            <a:off x="714348" y="2928934"/>
            <a:ext cx="1532792" cy="1477328"/>
          </a:xfrm>
          <a:prstGeom prst="rect">
            <a:avLst/>
          </a:prstGeom>
          <a:noFill/>
        </p:spPr>
        <p:txBody>
          <a:bodyPr wrap="none" rtlCol="0">
            <a:spAutoFit/>
          </a:bodyPr>
          <a:lstStyle/>
          <a:p>
            <a:r>
              <a:rPr lang="cs-CZ" sz="2400" b="1" dirty="0" smtClean="0">
                <a:solidFill>
                  <a:schemeClr val="bg1"/>
                </a:solidFill>
                <a:latin typeface="+mn-lt"/>
              </a:rPr>
              <a:t>s = 1 428m</a:t>
            </a:r>
          </a:p>
          <a:p>
            <a:r>
              <a:rPr lang="cs-CZ" sz="2400" b="1" u="sng" dirty="0" smtClean="0">
                <a:solidFill>
                  <a:schemeClr val="bg1"/>
                </a:solidFill>
                <a:latin typeface="+mn-lt"/>
              </a:rPr>
              <a:t>t = 17min</a:t>
            </a:r>
          </a:p>
          <a:p>
            <a:r>
              <a:rPr lang="cs-CZ" sz="2400" b="1" dirty="0" smtClean="0">
                <a:solidFill>
                  <a:schemeClr val="bg1"/>
                </a:solidFill>
                <a:latin typeface="+mn-lt"/>
              </a:rPr>
              <a:t>v = x m/s</a:t>
            </a:r>
          </a:p>
          <a:p>
            <a:endParaRPr lang="cs-CZ" dirty="0"/>
          </a:p>
        </p:txBody>
      </p:sp>
      <p:sp>
        <p:nvSpPr>
          <p:cNvPr id="4" name="TextovéPole 3"/>
          <p:cNvSpPr txBox="1"/>
          <p:nvPr/>
        </p:nvSpPr>
        <p:spPr>
          <a:xfrm>
            <a:off x="1928794" y="3286124"/>
            <a:ext cx="1221809" cy="461665"/>
          </a:xfrm>
          <a:prstGeom prst="rect">
            <a:avLst/>
          </a:prstGeom>
          <a:noFill/>
        </p:spPr>
        <p:txBody>
          <a:bodyPr wrap="none" rtlCol="0">
            <a:spAutoFit/>
          </a:bodyPr>
          <a:lstStyle/>
          <a:p>
            <a:r>
              <a:rPr lang="cs-CZ" sz="2400" b="1" u="sng" dirty="0" smtClean="0">
                <a:solidFill>
                  <a:srgbClr val="FF0000"/>
                </a:solidFill>
                <a:latin typeface="+mn-lt"/>
              </a:rPr>
              <a:t>= 1 020s</a:t>
            </a:r>
            <a:endParaRPr lang="cs-CZ" sz="2400" b="1" u="sng" dirty="0">
              <a:solidFill>
                <a:srgbClr val="FF0000"/>
              </a:solidFill>
              <a:latin typeface="+mn-lt"/>
            </a:endParaRPr>
          </a:p>
        </p:txBody>
      </p:sp>
      <p:sp>
        <p:nvSpPr>
          <p:cNvPr id="5" name="TextovéPole 4"/>
          <p:cNvSpPr txBox="1"/>
          <p:nvPr/>
        </p:nvSpPr>
        <p:spPr>
          <a:xfrm>
            <a:off x="5572132" y="2857496"/>
            <a:ext cx="1075936" cy="461665"/>
          </a:xfrm>
          <a:prstGeom prst="rect">
            <a:avLst/>
          </a:prstGeom>
          <a:noFill/>
        </p:spPr>
        <p:txBody>
          <a:bodyPr wrap="none" rtlCol="0">
            <a:spAutoFit/>
          </a:bodyPr>
          <a:lstStyle/>
          <a:p>
            <a:r>
              <a:rPr lang="cs-CZ" sz="2400" b="1" dirty="0" smtClean="0">
                <a:solidFill>
                  <a:schemeClr val="bg1"/>
                </a:solidFill>
                <a:latin typeface="+mn-lt"/>
              </a:rPr>
              <a:t>v = s : t</a:t>
            </a:r>
            <a:endParaRPr lang="cs-CZ" sz="2400" b="1" dirty="0">
              <a:solidFill>
                <a:schemeClr val="bg1"/>
              </a:solidFill>
              <a:latin typeface="+mn-lt"/>
            </a:endParaRPr>
          </a:p>
        </p:txBody>
      </p:sp>
      <p:sp>
        <p:nvSpPr>
          <p:cNvPr id="6" name="TextovéPole 5"/>
          <p:cNvSpPr txBox="1"/>
          <p:nvPr/>
        </p:nvSpPr>
        <p:spPr>
          <a:xfrm>
            <a:off x="5643570" y="3286124"/>
            <a:ext cx="2890535" cy="461665"/>
          </a:xfrm>
          <a:prstGeom prst="rect">
            <a:avLst/>
          </a:prstGeom>
          <a:noFill/>
        </p:spPr>
        <p:txBody>
          <a:bodyPr wrap="none" rtlCol="0">
            <a:spAutoFit/>
          </a:bodyPr>
          <a:lstStyle/>
          <a:p>
            <a:r>
              <a:rPr lang="cs-CZ" sz="2400" b="1" dirty="0" smtClean="0">
                <a:solidFill>
                  <a:schemeClr val="bg1"/>
                </a:solidFill>
                <a:latin typeface="+mn-lt"/>
              </a:rPr>
              <a:t>x = 1 428 : 1 020 = 1,4</a:t>
            </a:r>
            <a:endParaRPr lang="cs-CZ" sz="2400" b="1" dirty="0">
              <a:solidFill>
                <a:schemeClr val="bg1"/>
              </a:solidFill>
              <a:latin typeface="+mn-lt"/>
            </a:endParaRPr>
          </a:p>
        </p:txBody>
      </p:sp>
      <p:sp>
        <p:nvSpPr>
          <p:cNvPr id="7" name="TextovéPole 6"/>
          <p:cNvSpPr txBox="1"/>
          <p:nvPr/>
        </p:nvSpPr>
        <p:spPr>
          <a:xfrm>
            <a:off x="5643570" y="3786190"/>
            <a:ext cx="1511696" cy="461665"/>
          </a:xfrm>
          <a:prstGeom prst="rect">
            <a:avLst/>
          </a:prstGeom>
          <a:noFill/>
        </p:spPr>
        <p:txBody>
          <a:bodyPr wrap="none" rtlCol="0">
            <a:spAutoFit/>
          </a:bodyPr>
          <a:lstStyle/>
          <a:p>
            <a:r>
              <a:rPr lang="cs-CZ" sz="2400" b="1" u="sng" dirty="0" smtClean="0">
                <a:solidFill>
                  <a:schemeClr val="bg1"/>
                </a:solidFill>
                <a:latin typeface="+mn-lt"/>
              </a:rPr>
              <a:t>v = 1,4</a:t>
            </a:r>
            <a:r>
              <a:rPr lang="cs-CZ" sz="2400" b="1" u="sng" dirty="0" smtClean="0">
                <a:solidFill>
                  <a:srgbClr val="FF0000"/>
                </a:solidFill>
                <a:latin typeface="+mn-lt"/>
              </a:rPr>
              <a:t>m/s</a:t>
            </a:r>
            <a:endParaRPr lang="cs-CZ" sz="2400" b="1" u="sng" dirty="0">
              <a:solidFill>
                <a:srgbClr val="FF0000"/>
              </a:solidFill>
              <a:latin typeface="+mn-lt"/>
            </a:endParaRPr>
          </a:p>
        </p:txBody>
      </p:sp>
      <p:sp>
        <p:nvSpPr>
          <p:cNvPr id="9" name="Obláček 8"/>
          <p:cNvSpPr/>
          <p:nvPr/>
        </p:nvSpPr>
        <p:spPr>
          <a:xfrm>
            <a:off x="3000364" y="214290"/>
            <a:ext cx="6357982" cy="4714908"/>
          </a:xfrm>
          <a:prstGeom prst="cloudCallout">
            <a:avLst>
              <a:gd name="adj1" fmla="val 24554"/>
              <a:gd name="adj2" fmla="val -29677"/>
            </a:avLst>
          </a:prstGeom>
          <a:solidFill>
            <a:schemeClr val="accent2">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Nejprve provedeme stručný zápis = vypíšeme hodnoty </a:t>
            </a:r>
            <a:r>
              <a:rPr lang="cs-CZ" sz="2400" b="1" dirty="0" err="1" smtClean="0">
                <a:solidFill>
                  <a:schemeClr val="tx1"/>
                </a:solidFill>
              </a:rPr>
              <a:t>fyz.veličin</a:t>
            </a:r>
            <a:r>
              <a:rPr lang="cs-CZ" sz="2400" b="1" dirty="0" smtClean="0">
                <a:solidFill>
                  <a:schemeClr val="tx1"/>
                </a:solidFill>
              </a:rPr>
              <a:t> v, s, </a:t>
            </a:r>
            <a:r>
              <a:rPr lang="cs-CZ" sz="2400" b="1" dirty="0" err="1" smtClean="0">
                <a:solidFill>
                  <a:schemeClr val="tx1"/>
                </a:solidFill>
              </a:rPr>
              <a:t>t</a:t>
            </a:r>
            <a:r>
              <a:rPr lang="cs-CZ" sz="2400" b="1" dirty="0" smtClean="0">
                <a:solidFill>
                  <a:schemeClr val="tx1"/>
                </a:solidFill>
              </a:rPr>
              <a:t>. </a:t>
            </a:r>
            <a:r>
              <a:rPr lang="cs-CZ" sz="2400" b="1" dirty="0" err="1" smtClean="0">
                <a:solidFill>
                  <a:schemeClr val="tx1"/>
                </a:solidFill>
              </a:rPr>
              <a:t>Fyz.veličinu</a:t>
            </a:r>
            <a:r>
              <a:rPr lang="cs-CZ" sz="2400" b="1" dirty="0" smtClean="0">
                <a:solidFill>
                  <a:schemeClr val="tx1"/>
                </a:solidFill>
              </a:rPr>
              <a:t> s neznámou hodnotou uvádíme jako poslední. U všech hodnot uvedeme i jednotku!</a:t>
            </a:r>
            <a:endParaRPr lang="cs-CZ" sz="2400" b="1" dirty="0">
              <a:solidFill>
                <a:schemeClr val="tx1"/>
              </a:solidFill>
            </a:endParaRPr>
          </a:p>
        </p:txBody>
      </p:sp>
      <p:sp>
        <p:nvSpPr>
          <p:cNvPr id="10" name="Obláček 9"/>
          <p:cNvSpPr/>
          <p:nvPr/>
        </p:nvSpPr>
        <p:spPr>
          <a:xfrm>
            <a:off x="-642974" y="0"/>
            <a:ext cx="5786446" cy="6215106"/>
          </a:xfrm>
          <a:prstGeom prst="cloudCallout">
            <a:avLst>
              <a:gd name="adj1" fmla="val -12227"/>
              <a:gd name="adj2" fmla="val 18478"/>
            </a:avLst>
          </a:prstGeom>
          <a:solidFill>
            <a:schemeClr val="tx1">
              <a:lumMod val="75000"/>
              <a:lumOff val="2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cs-CZ" sz="2800" b="1" dirty="0" smtClean="0">
                <a:solidFill>
                  <a:srgbClr val="FF0000"/>
                </a:solidFill>
              </a:rPr>
              <a:t>Výpočet:</a:t>
            </a:r>
          </a:p>
          <a:p>
            <a:pPr algn="ctr"/>
            <a:r>
              <a:rPr lang="cs-CZ" sz="2400" b="1" dirty="0" smtClean="0"/>
              <a:t>1.řádek - zapíšeme vzorec.</a:t>
            </a:r>
          </a:p>
          <a:p>
            <a:pPr algn="ctr"/>
            <a:r>
              <a:rPr lang="cs-CZ" sz="2400" b="1" dirty="0" smtClean="0"/>
              <a:t> 2.řádek - provedeme výpočet.</a:t>
            </a:r>
          </a:p>
          <a:p>
            <a:pPr algn="ctr"/>
            <a:r>
              <a:rPr lang="cs-CZ" sz="2400" b="1" dirty="0" smtClean="0"/>
              <a:t>3.řádek - zapíšeme výsledek (Nezapomeň k vypočítané hodnotě uvést jednotku!) </a:t>
            </a:r>
          </a:p>
          <a:p>
            <a:pPr algn="ctr"/>
            <a:endParaRPr lang="cs-CZ" dirty="0"/>
          </a:p>
        </p:txBody>
      </p:sp>
      <p:sp>
        <p:nvSpPr>
          <p:cNvPr id="12" name="Obláček 11"/>
          <p:cNvSpPr/>
          <p:nvPr/>
        </p:nvSpPr>
        <p:spPr>
          <a:xfrm>
            <a:off x="3571836" y="4572008"/>
            <a:ext cx="5572164" cy="1928826"/>
          </a:xfrm>
          <a:prstGeom prst="cloudCallout">
            <a:avLst>
              <a:gd name="adj1" fmla="val -28555"/>
              <a:gd name="adj2" fmla="val 15790"/>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FF0000"/>
                </a:solidFill>
              </a:rPr>
              <a:t>Pozor na jednotky!</a:t>
            </a:r>
            <a:endParaRPr lang="cs-CZ" sz="2800" b="1" dirty="0">
              <a:solidFill>
                <a:srgbClr val="FF0000"/>
              </a:solidFill>
            </a:endParaRPr>
          </a:p>
        </p:txBody>
      </p:sp>
      <p:sp>
        <p:nvSpPr>
          <p:cNvPr id="13" name="TextovéPole 12"/>
          <p:cNvSpPr txBox="1"/>
          <p:nvPr/>
        </p:nvSpPr>
        <p:spPr>
          <a:xfrm>
            <a:off x="785786" y="5000636"/>
            <a:ext cx="7858180" cy="461665"/>
          </a:xfrm>
          <a:prstGeom prst="rect">
            <a:avLst/>
          </a:prstGeom>
          <a:noFill/>
        </p:spPr>
        <p:txBody>
          <a:bodyPr wrap="square" rtlCol="0">
            <a:spAutoFit/>
          </a:bodyPr>
          <a:lstStyle/>
          <a:p>
            <a:r>
              <a:rPr lang="cs-CZ" sz="2400" b="1" i="1" dirty="0" smtClean="0">
                <a:solidFill>
                  <a:schemeClr val="bg1"/>
                </a:solidFill>
                <a:latin typeface="+mn-lt"/>
              </a:rPr>
              <a:t>Odpověď: </a:t>
            </a:r>
            <a:r>
              <a:rPr lang="cs-CZ" sz="2400" b="1" dirty="0" smtClean="0">
                <a:solidFill>
                  <a:schemeClr val="bg1"/>
                </a:solidFill>
                <a:latin typeface="+mn-lt"/>
              </a:rPr>
              <a:t>Eva se nepohybovala rychleji než paní </a:t>
            </a:r>
            <a:r>
              <a:rPr lang="cs-CZ" sz="2400" b="1" dirty="0" err="1" smtClean="0">
                <a:solidFill>
                  <a:schemeClr val="bg1"/>
                </a:solidFill>
                <a:latin typeface="+mn-lt"/>
              </a:rPr>
              <a:t>Farná</a:t>
            </a:r>
            <a:r>
              <a:rPr lang="cs-CZ" dirty="0" smtClean="0"/>
              <a:t>.</a:t>
            </a:r>
            <a:endParaRPr lang="cs-CZ" dirty="0"/>
          </a:p>
        </p:txBody>
      </p:sp>
      <p:sp>
        <p:nvSpPr>
          <p:cNvPr id="14" name="Obláček 13"/>
          <p:cNvSpPr/>
          <p:nvPr/>
        </p:nvSpPr>
        <p:spPr>
          <a:xfrm>
            <a:off x="3071802" y="2786058"/>
            <a:ext cx="3786214" cy="1928826"/>
          </a:xfrm>
          <a:prstGeom prst="cloudCallout">
            <a:avLst>
              <a:gd name="adj1" fmla="val -16411"/>
              <a:gd name="adj2" fmla="val 14426"/>
            </a:avLst>
          </a:prstGeom>
          <a:solidFill>
            <a:schemeClr val="accent6">
              <a:lumMod val="60000"/>
              <a:lumOff val="4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A nyní?</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edg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5"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1000" fill="hold"/>
                                        <p:tgtEl>
                                          <p:spTgt spid="3"/>
                                        </p:tgtEl>
                                        <p:attrNameLst>
                                          <p:attrName>ppt_w</p:attrName>
                                        </p:attrNameLst>
                                      </p:cBhvr>
                                      <p:tavLst>
                                        <p:tav tm="0">
                                          <p:val>
                                            <p:strVal val="#ppt_w*0.70"/>
                                          </p:val>
                                        </p:tav>
                                        <p:tav tm="100000">
                                          <p:val>
                                            <p:strVal val="#ppt_w"/>
                                          </p:val>
                                        </p:tav>
                                      </p:tavLst>
                                    </p:anim>
                                    <p:anim calcmode="lin" valueType="num">
                                      <p:cBhvr>
                                        <p:cTn id="18" dur="1000" fill="hold"/>
                                        <p:tgtEl>
                                          <p:spTgt spid="3"/>
                                        </p:tgtEl>
                                        <p:attrNameLst>
                                          <p:attrName>ppt_h</p:attrName>
                                        </p:attrNameLst>
                                      </p:cBhvr>
                                      <p:tavLst>
                                        <p:tav tm="0">
                                          <p:val>
                                            <p:strVal val="#ppt_h"/>
                                          </p:val>
                                        </p:tav>
                                        <p:tav tm="100000">
                                          <p:val>
                                            <p:strVal val="#ppt_h"/>
                                          </p:val>
                                        </p:tav>
                                      </p:tavLst>
                                    </p:anim>
                                    <p:animEffect transition="in" filter="fade">
                                      <p:cBhvr>
                                        <p:cTn id="19" dur="10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20"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wedge">
                                      <p:cBhvr>
                                        <p:cTn id="24" dur="20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1" nodeType="clickEffect">
                                  <p:stCondLst>
                                    <p:cond delay="0"/>
                                  </p:stCondLst>
                                  <p:childTnLst>
                                    <p:animEffect transition="out" filter="fade">
                                      <p:cBhvr>
                                        <p:cTn id="34" dur="2000"/>
                                        <p:tgtEl>
                                          <p:spTgt spid="12"/>
                                        </p:tgtEl>
                                      </p:cBhvr>
                                    </p:animEffect>
                                    <p:set>
                                      <p:cBhvr>
                                        <p:cTn id="35" dur="1" fill="hold">
                                          <p:stCondLst>
                                            <p:cond delay="1999"/>
                                          </p:stCondLst>
                                        </p:cTn>
                                        <p:tgtEl>
                                          <p:spTgt spid="12"/>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20" presetClass="entr" presetSubtype="0"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wedge">
                                      <p:cBhvr>
                                        <p:cTn id="40" dur="2000"/>
                                        <p:tgtEl>
                                          <p:spTgt spid="10"/>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5"/>
                                        </p:tgtEl>
                                        <p:attrNameLst>
                                          <p:attrName>style.visibility</p:attrName>
                                        </p:attrNameLst>
                                      </p:cBhvr>
                                      <p:to>
                                        <p:strVal val="visible"/>
                                      </p:to>
                                    </p:set>
                                    <p:anim calcmode="lin" valueType="num">
                                      <p:cBhvr additive="base">
                                        <p:cTn id="45" dur="500" fill="hold"/>
                                        <p:tgtEl>
                                          <p:spTgt spid="5"/>
                                        </p:tgtEl>
                                        <p:attrNameLst>
                                          <p:attrName>ppt_x</p:attrName>
                                        </p:attrNameLst>
                                      </p:cBhvr>
                                      <p:tavLst>
                                        <p:tav tm="0">
                                          <p:val>
                                            <p:strVal val="#ppt_x"/>
                                          </p:val>
                                        </p:tav>
                                        <p:tav tm="100000">
                                          <p:val>
                                            <p:strVal val="#ppt_x"/>
                                          </p:val>
                                        </p:tav>
                                      </p:tavLst>
                                    </p:anim>
                                    <p:anim calcmode="lin" valueType="num">
                                      <p:cBhvr additive="base">
                                        <p:cTn id="4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anim calcmode="lin" valueType="num">
                                      <p:cBhvr additive="base">
                                        <p:cTn id="51" dur="500" fill="hold"/>
                                        <p:tgtEl>
                                          <p:spTgt spid="6"/>
                                        </p:tgtEl>
                                        <p:attrNameLst>
                                          <p:attrName>ppt_x</p:attrName>
                                        </p:attrNameLst>
                                      </p:cBhvr>
                                      <p:tavLst>
                                        <p:tav tm="0">
                                          <p:val>
                                            <p:strVal val="#ppt_x"/>
                                          </p:val>
                                        </p:tav>
                                        <p:tav tm="100000">
                                          <p:val>
                                            <p:strVal val="#ppt_x"/>
                                          </p:val>
                                        </p:tav>
                                      </p:tavLst>
                                    </p:anim>
                                    <p:anim calcmode="lin" valueType="num">
                                      <p:cBhvr additive="base">
                                        <p:cTn id="5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anim calcmode="lin" valueType="num">
                                      <p:cBhvr additive="base">
                                        <p:cTn id="57" dur="500" fill="hold"/>
                                        <p:tgtEl>
                                          <p:spTgt spid="7"/>
                                        </p:tgtEl>
                                        <p:attrNameLst>
                                          <p:attrName>ppt_x</p:attrName>
                                        </p:attrNameLst>
                                      </p:cBhvr>
                                      <p:tavLst>
                                        <p:tav tm="0">
                                          <p:val>
                                            <p:strVal val="#ppt_x"/>
                                          </p:val>
                                        </p:tav>
                                        <p:tav tm="100000">
                                          <p:val>
                                            <p:strVal val="#ppt_x"/>
                                          </p:val>
                                        </p:tav>
                                      </p:tavLst>
                                    </p:anim>
                                    <p:anim calcmode="lin" valueType="num">
                                      <p:cBhvr additive="base">
                                        <p:cTn id="5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10" presetClass="exit" presetSubtype="0" fill="hold" grpId="1" nodeType="clickEffect">
                                  <p:stCondLst>
                                    <p:cond delay="0"/>
                                  </p:stCondLst>
                                  <p:childTnLst>
                                    <p:animEffect transition="out" filter="fade">
                                      <p:cBhvr>
                                        <p:cTn id="62" dur="2000"/>
                                        <p:tgtEl>
                                          <p:spTgt spid="10"/>
                                        </p:tgtEl>
                                      </p:cBhvr>
                                    </p:animEffect>
                                    <p:set>
                                      <p:cBhvr>
                                        <p:cTn id="63" dur="1" fill="hold">
                                          <p:stCondLst>
                                            <p:cond delay="1999"/>
                                          </p:stCondLst>
                                        </p:cTn>
                                        <p:tgtEl>
                                          <p:spTgt spid="10"/>
                                        </p:tgtEl>
                                        <p:attrNameLst>
                                          <p:attrName>style.visibility</p:attrName>
                                        </p:attrNameLst>
                                      </p:cBhvr>
                                      <p:to>
                                        <p:strVal val="hidden"/>
                                      </p:to>
                                    </p:set>
                                  </p:childTnLst>
                                </p:cTn>
                              </p:par>
                            </p:childTnLst>
                          </p:cTn>
                        </p:par>
                      </p:childTnLst>
                    </p:cTn>
                  </p:par>
                  <p:par>
                    <p:cTn id="64" fill="hold">
                      <p:stCondLst>
                        <p:cond delay="indefinite"/>
                      </p:stCondLst>
                      <p:childTnLst>
                        <p:par>
                          <p:cTn id="65" fill="hold">
                            <p:stCondLst>
                              <p:cond delay="0"/>
                            </p:stCondLst>
                            <p:childTnLst>
                              <p:par>
                                <p:cTn id="66" presetID="20" presetClass="entr" presetSubtype="0"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edge">
                                      <p:cBhvr>
                                        <p:cTn id="68" dur="20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xit" presetSubtype="0" fill="hold" grpId="1" nodeType="clickEffect">
                                  <p:stCondLst>
                                    <p:cond delay="0"/>
                                  </p:stCondLst>
                                  <p:childTnLst>
                                    <p:animEffect transition="out" filter="fade">
                                      <p:cBhvr>
                                        <p:cTn id="72" dur="2000"/>
                                        <p:tgtEl>
                                          <p:spTgt spid="14"/>
                                        </p:tgtEl>
                                      </p:cBhvr>
                                    </p:animEffect>
                                    <p:set>
                                      <p:cBhvr>
                                        <p:cTn id="73" dur="1" fill="hold">
                                          <p:stCondLst>
                                            <p:cond delay="1999"/>
                                          </p:stCondLst>
                                        </p:cTn>
                                        <p:tgtEl>
                                          <p:spTgt spid="14"/>
                                        </p:tgtEl>
                                        <p:attrNameLst>
                                          <p:attrName>style.visibility</p:attrName>
                                        </p:attrNameLst>
                                      </p:cBhvr>
                                      <p:to>
                                        <p:strVal val="hidden"/>
                                      </p:to>
                                    </p:set>
                                  </p:childTnLst>
                                </p:cTn>
                              </p:par>
                            </p:childTnLst>
                          </p:cTn>
                        </p:par>
                      </p:childTnLst>
                    </p:cTn>
                  </p:par>
                  <p:par>
                    <p:cTn id="74" fill="hold">
                      <p:stCondLst>
                        <p:cond delay="indefinite"/>
                      </p:stCondLst>
                      <p:childTnLst>
                        <p:par>
                          <p:cTn id="75" fill="hold">
                            <p:stCondLst>
                              <p:cond delay="0"/>
                            </p:stCondLst>
                            <p:childTnLst>
                              <p:par>
                                <p:cTn id="76" presetID="53" presetClass="entr" presetSubtype="0" fill="hold" grpId="0" nodeType="clickEffect">
                                  <p:stCondLst>
                                    <p:cond delay="0"/>
                                  </p:stCondLst>
                                  <p:childTnLst>
                                    <p:set>
                                      <p:cBhvr>
                                        <p:cTn id="77" dur="1" fill="hold">
                                          <p:stCondLst>
                                            <p:cond delay="0"/>
                                          </p:stCondLst>
                                        </p:cTn>
                                        <p:tgtEl>
                                          <p:spTgt spid="13"/>
                                        </p:tgtEl>
                                        <p:attrNameLst>
                                          <p:attrName>style.visibility</p:attrName>
                                        </p:attrNameLst>
                                      </p:cBhvr>
                                      <p:to>
                                        <p:strVal val="visible"/>
                                      </p:to>
                                    </p:set>
                                    <p:anim calcmode="lin" valueType="num">
                                      <p:cBhvr>
                                        <p:cTn id="78" dur="500" fill="hold"/>
                                        <p:tgtEl>
                                          <p:spTgt spid="13"/>
                                        </p:tgtEl>
                                        <p:attrNameLst>
                                          <p:attrName>ppt_w</p:attrName>
                                        </p:attrNameLst>
                                      </p:cBhvr>
                                      <p:tavLst>
                                        <p:tav tm="0">
                                          <p:val>
                                            <p:fltVal val="0"/>
                                          </p:val>
                                        </p:tav>
                                        <p:tav tm="100000">
                                          <p:val>
                                            <p:strVal val="#ppt_w"/>
                                          </p:val>
                                        </p:tav>
                                      </p:tavLst>
                                    </p:anim>
                                    <p:anim calcmode="lin" valueType="num">
                                      <p:cBhvr>
                                        <p:cTn id="79" dur="500" fill="hold"/>
                                        <p:tgtEl>
                                          <p:spTgt spid="13"/>
                                        </p:tgtEl>
                                        <p:attrNameLst>
                                          <p:attrName>ppt_h</p:attrName>
                                        </p:attrNameLst>
                                      </p:cBhvr>
                                      <p:tavLst>
                                        <p:tav tm="0">
                                          <p:val>
                                            <p:fltVal val="0"/>
                                          </p:val>
                                        </p:tav>
                                        <p:tav tm="100000">
                                          <p:val>
                                            <p:strVal val="#ppt_h"/>
                                          </p:val>
                                        </p:tav>
                                      </p:tavLst>
                                    </p:anim>
                                    <p:animEffect transition="in" filter="fade">
                                      <p:cBhvr>
                                        <p:cTn id="8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9" grpId="0" animBg="1"/>
      <p:bldP spid="9" grpId="1" animBg="1"/>
      <p:bldP spid="10" grpId="0" animBg="1"/>
      <p:bldP spid="10" grpId="1" animBg="1"/>
      <p:bldP spid="12" grpId="0" animBg="1"/>
      <p:bldP spid="12" grpId="1" animBg="1"/>
      <p:bldP spid="13" grpId="0"/>
      <p:bldP spid="14" grpId="0" animBg="1"/>
      <p:bldP spid="14"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2714612" y="142852"/>
            <a:ext cx="3947474" cy="584775"/>
          </a:xfrm>
          <a:prstGeom prst="rect">
            <a:avLst/>
          </a:prstGeom>
          <a:noFill/>
        </p:spPr>
        <p:txBody>
          <a:bodyPr wrap="square" lIns="91440" tIns="45720" rIns="91440" bIns="45720">
            <a:spAutoFit/>
          </a:bodyPr>
          <a:lstStyle/>
          <a:p>
            <a:pPr algn="ctr"/>
            <a:r>
              <a:rPr lang="cs-CZ" sz="32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A nyní malý kvíz</a:t>
            </a:r>
            <a:endParaRPr lang="cs-CZ" sz="32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4" name="TextovéPole 3"/>
          <p:cNvSpPr txBox="1"/>
          <p:nvPr/>
        </p:nvSpPr>
        <p:spPr>
          <a:xfrm>
            <a:off x="285720" y="785794"/>
            <a:ext cx="8634864" cy="461665"/>
          </a:xfrm>
          <a:prstGeom prst="rect">
            <a:avLst/>
          </a:prstGeom>
          <a:noFill/>
        </p:spPr>
        <p:txBody>
          <a:bodyPr wrap="none" rtlCol="0">
            <a:spAutoFit/>
          </a:bodyPr>
          <a:lstStyle/>
          <a:p>
            <a:r>
              <a:rPr lang="cs-CZ" sz="2400" i="1" dirty="0" smtClean="0">
                <a:solidFill>
                  <a:schemeClr val="bg1"/>
                </a:solidFill>
                <a:latin typeface="+mn-lt"/>
              </a:rPr>
              <a:t>Do uvedených vět doplň správné rychlosti (můžeš využít nápovědu):</a:t>
            </a:r>
            <a:endParaRPr lang="cs-CZ" sz="2400" i="1" dirty="0">
              <a:solidFill>
                <a:schemeClr val="bg1"/>
              </a:solidFill>
              <a:latin typeface="+mn-lt"/>
            </a:endParaRPr>
          </a:p>
        </p:txBody>
      </p:sp>
      <p:sp>
        <p:nvSpPr>
          <p:cNvPr id="5" name="TextovéPole 4"/>
          <p:cNvSpPr txBox="1"/>
          <p:nvPr/>
        </p:nvSpPr>
        <p:spPr>
          <a:xfrm>
            <a:off x="571472" y="1285860"/>
            <a:ext cx="7929618" cy="3785652"/>
          </a:xfrm>
          <a:prstGeom prst="rect">
            <a:avLst/>
          </a:prstGeom>
          <a:noFill/>
        </p:spPr>
        <p:txBody>
          <a:bodyPr wrap="square" rtlCol="0">
            <a:spAutoFit/>
          </a:bodyPr>
          <a:lstStyle/>
          <a:p>
            <a:r>
              <a:rPr lang="cs-CZ" sz="2400" b="1" dirty="0" smtClean="0">
                <a:solidFill>
                  <a:schemeClr val="bg1"/>
                </a:solidFill>
                <a:latin typeface="+mn-lt"/>
              </a:rPr>
              <a:t>Maximální povolená okamžitá rychlost vozidel v obci je …. Maximální rychlost vozidel mimo obec je …. Maximální povolená rychlost  vozidel na dálnici v ČR je ….Rychlost zvuku ve vzduchu je …. Rychlost  světla je …. Vlas roste rychlostí …. Měsíc kolem Země se pohybuje rychlostí…. Země kolem Slunce se pohybuje rychlostí …. Aktuální monoposty F1 mohou dosáhnout rychlosti přes … na okruhu. Valentino </a:t>
            </a:r>
            <a:r>
              <a:rPr lang="cs-CZ" sz="2400" b="1" dirty="0" err="1" smtClean="0">
                <a:solidFill>
                  <a:schemeClr val="bg1"/>
                </a:solidFill>
                <a:latin typeface="+mn-lt"/>
              </a:rPr>
              <a:t>Rossi</a:t>
            </a:r>
            <a:r>
              <a:rPr lang="cs-CZ" sz="2400" b="1" dirty="0" smtClean="0">
                <a:solidFill>
                  <a:schemeClr val="bg1"/>
                </a:solidFill>
                <a:latin typeface="+mn-lt"/>
              </a:rPr>
              <a:t> i </a:t>
            </a:r>
            <a:r>
              <a:rPr lang="cs-CZ" sz="2400" b="1" dirty="0" err="1" smtClean="0">
                <a:solidFill>
                  <a:schemeClr val="bg1"/>
                </a:solidFill>
                <a:latin typeface="+mn-lt"/>
              </a:rPr>
              <a:t>Casey</a:t>
            </a:r>
            <a:r>
              <a:rPr lang="cs-CZ" sz="2400" b="1" dirty="0" smtClean="0">
                <a:solidFill>
                  <a:schemeClr val="bg1"/>
                </a:solidFill>
                <a:latin typeface="+mn-lt"/>
              </a:rPr>
              <a:t> </a:t>
            </a:r>
            <a:r>
              <a:rPr lang="cs-CZ" sz="2400" b="1" dirty="0" err="1" smtClean="0">
                <a:solidFill>
                  <a:schemeClr val="bg1"/>
                </a:solidFill>
                <a:latin typeface="+mn-lt"/>
              </a:rPr>
              <a:t>Stoner</a:t>
            </a:r>
            <a:r>
              <a:rPr lang="cs-CZ" sz="2400" b="1" dirty="0" smtClean="0">
                <a:solidFill>
                  <a:schemeClr val="bg1"/>
                </a:solidFill>
                <a:latin typeface="+mn-lt"/>
              </a:rPr>
              <a:t> si myslí, že předpokládaná maximální rychlost nové generace motocyklů …, nebude příliš nebezpečná. </a:t>
            </a:r>
            <a:endParaRPr lang="cs-CZ" sz="2400" b="1" dirty="0">
              <a:solidFill>
                <a:schemeClr val="bg1"/>
              </a:solidFill>
              <a:latin typeface="+mn-lt"/>
            </a:endParaRPr>
          </a:p>
        </p:txBody>
      </p:sp>
      <p:sp>
        <p:nvSpPr>
          <p:cNvPr id="6" name="TextovéPole 5"/>
          <p:cNvSpPr txBox="1"/>
          <p:nvPr/>
        </p:nvSpPr>
        <p:spPr>
          <a:xfrm>
            <a:off x="500034" y="5214950"/>
            <a:ext cx="8215370" cy="1200329"/>
          </a:xfrm>
          <a:prstGeom prst="rect">
            <a:avLst/>
          </a:prstGeom>
          <a:noFill/>
        </p:spPr>
        <p:txBody>
          <a:bodyPr wrap="square" rtlCol="0">
            <a:spAutoFit/>
          </a:bodyPr>
          <a:lstStyle/>
          <a:p>
            <a:r>
              <a:rPr lang="cs-CZ" sz="2400" b="1" i="1" dirty="0" smtClean="0">
                <a:solidFill>
                  <a:schemeClr val="tx1">
                    <a:lumMod val="95000"/>
                    <a:lumOff val="5000"/>
                  </a:schemeClr>
                </a:solidFill>
                <a:latin typeface="+mn-lt"/>
              </a:rPr>
              <a:t>Nápověda: </a:t>
            </a:r>
            <a:r>
              <a:rPr lang="cs-CZ" sz="2400" b="1" dirty="0" smtClean="0">
                <a:solidFill>
                  <a:schemeClr val="tx1">
                    <a:lumMod val="95000"/>
                    <a:lumOff val="5000"/>
                  </a:schemeClr>
                </a:solidFill>
                <a:latin typeface="+mn-lt"/>
              </a:rPr>
              <a:t>50km/h, 350 km/h, 340m/s, 3 700km/h, 0,015mm/h, 90km/h, 107 280km/h, 350km/h,                                130km/h, 300 000km/s. </a:t>
            </a:r>
            <a:endParaRPr lang="cs-CZ" sz="2400" b="1" dirty="0">
              <a:solidFill>
                <a:schemeClr val="tx1">
                  <a:lumMod val="95000"/>
                  <a:lumOff val="5000"/>
                </a:schemeClr>
              </a:solidFill>
              <a:latin typeface="+mn-lt"/>
            </a:endParaRPr>
          </a:p>
        </p:txBody>
      </p:sp>
      <p:pic>
        <p:nvPicPr>
          <p:cNvPr id="7" name="Picture 4" descr="http://tupoun.files.wordpress.com/2010/03/chimpanzee_thinking_poster.jpg?w=510">
            <a:hlinkClick r:id="rId3"/>
          </p:cNvPr>
          <p:cNvPicPr>
            <a:picLocks noChangeAspect="1" noChangeArrowheads="1"/>
          </p:cNvPicPr>
          <p:nvPr/>
        </p:nvPicPr>
        <p:blipFill>
          <a:blip r:embed="rId4"/>
          <a:srcRect/>
          <a:stretch>
            <a:fillRect/>
          </a:stretch>
        </p:blipFill>
        <p:spPr bwMode="auto">
          <a:xfrm>
            <a:off x="7286644" y="4572008"/>
            <a:ext cx="1643074" cy="210467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linds(horizontal)">
                                      <p:cBhvr>
                                        <p:cTn id="11" dur="500"/>
                                        <p:tgtEl>
                                          <p:spTgt spid="5"/>
                                        </p:tgtEl>
                                      </p:cBhvr>
                                    </p:animEffect>
                                  </p:childTnLst>
                                </p:cTn>
                              </p:par>
                              <p:par>
                                <p:cTn id="12" presetID="3" presetClass="entr" presetSubtype="1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blinds(horizontal)">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2500298" y="571480"/>
            <a:ext cx="3947474" cy="584775"/>
          </a:xfrm>
          <a:prstGeom prst="rect">
            <a:avLst/>
          </a:prstGeom>
          <a:noFill/>
        </p:spPr>
        <p:txBody>
          <a:bodyPr wrap="square" lIns="91440" tIns="45720" rIns="91440" bIns="45720">
            <a:spAutoFit/>
          </a:bodyPr>
          <a:lstStyle/>
          <a:p>
            <a:pPr algn="ctr"/>
            <a:r>
              <a:rPr lang="cs-CZ" sz="32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n-lt"/>
              </a:rPr>
              <a:t>Správné řešení</a:t>
            </a:r>
            <a:endParaRPr lang="cs-CZ" sz="32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5" name="TextovéPole 4"/>
          <p:cNvSpPr txBox="1"/>
          <p:nvPr/>
        </p:nvSpPr>
        <p:spPr>
          <a:xfrm>
            <a:off x="571473" y="1500174"/>
            <a:ext cx="7929618" cy="4154984"/>
          </a:xfrm>
          <a:prstGeom prst="rect">
            <a:avLst/>
          </a:prstGeom>
          <a:noFill/>
        </p:spPr>
        <p:txBody>
          <a:bodyPr wrap="square" rtlCol="0">
            <a:spAutoFit/>
          </a:bodyPr>
          <a:lstStyle/>
          <a:p>
            <a:r>
              <a:rPr lang="cs-CZ" sz="2400" b="1" dirty="0" smtClean="0">
                <a:solidFill>
                  <a:schemeClr val="bg1"/>
                </a:solidFill>
                <a:latin typeface="+mn-lt"/>
              </a:rPr>
              <a:t>Maximální povolená okamžitá rychlost vozidel v obci je 50km/</a:t>
            </a:r>
            <a:r>
              <a:rPr lang="cs-CZ" sz="2400" b="1" dirty="0" err="1" smtClean="0">
                <a:solidFill>
                  <a:schemeClr val="bg1"/>
                </a:solidFill>
                <a:latin typeface="+mn-lt"/>
              </a:rPr>
              <a:t>h</a:t>
            </a:r>
            <a:r>
              <a:rPr lang="cs-CZ" sz="2400" b="1" dirty="0" smtClean="0">
                <a:solidFill>
                  <a:schemeClr val="bg1"/>
                </a:solidFill>
                <a:latin typeface="+mn-lt"/>
              </a:rPr>
              <a:t>. Maximální rychlost vozidel mimo obec je 90km/</a:t>
            </a:r>
            <a:r>
              <a:rPr lang="cs-CZ" sz="2400" b="1" dirty="0" err="1" smtClean="0">
                <a:solidFill>
                  <a:schemeClr val="bg1"/>
                </a:solidFill>
                <a:latin typeface="+mn-lt"/>
              </a:rPr>
              <a:t>h</a:t>
            </a:r>
            <a:r>
              <a:rPr lang="cs-CZ" sz="2400" b="1" dirty="0" smtClean="0">
                <a:solidFill>
                  <a:schemeClr val="bg1"/>
                </a:solidFill>
                <a:latin typeface="+mn-lt"/>
              </a:rPr>
              <a:t>. Maximální povolená rychlost  vozidel na dálnici v ČR je 130km/</a:t>
            </a:r>
            <a:r>
              <a:rPr lang="cs-CZ" sz="2400" b="1" dirty="0" err="1" smtClean="0">
                <a:solidFill>
                  <a:schemeClr val="bg1"/>
                </a:solidFill>
                <a:latin typeface="+mn-lt"/>
              </a:rPr>
              <a:t>h.Rychlost</a:t>
            </a:r>
            <a:r>
              <a:rPr lang="cs-CZ" sz="2400" b="1" dirty="0" smtClean="0">
                <a:solidFill>
                  <a:schemeClr val="bg1"/>
                </a:solidFill>
                <a:latin typeface="+mn-lt"/>
              </a:rPr>
              <a:t> zvuku ve vzduchu je 340m/s. Rychlost  světla je 300 000km/s. Vlas roste rychlostí 0,015mm/</a:t>
            </a:r>
            <a:r>
              <a:rPr lang="cs-CZ" sz="2400" b="1" dirty="0" err="1" smtClean="0">
                <a:solidFill>
                  <a:schemeClr val="bg1"/>
                </a:solidFill>
                <a:latin typeface="+mn-lt"/>
              </a:rPr>
              <a:t>h</a:t>
            </a:r>
            <a:r>
              <a:rPr lang="cs-CZ" sz="2400" b="1" dirty="0" smtClean="0">
                <a:solidFill>
                  <a:schemeClr val="bg1"/>
                </a:solidFill>
                <a:latin typeface="+mn-lt"/>
              </a:rPr>
              <a:t>. Měsíc kolem Země se pohybuje rychlostí 3 700km/</a:t>
            </a:r>
            <a:r>
              <a:rPr lang="cs-CZ" sz="2400" b="1" dirty="0" err="1" smtClean="0">
                <a:solidFill>
                  <a:schemeClr val="bg1"/>
                </a:solidFill>
                <a:latin typeface="+mn-lt"/>
              </a:rPr>
              <a:t>h</a:t>
            </a:r>
            <a:r>
              <a:rPr lang="cs-CZ" sz="2400" b="1" dirty="0" smtClean="0">
                <a:solidFill>
                  <a:schemeClr val="bg1"/>
                </a:solidFill>
                <a:latin typeface="+mn-lt"/>
              </a:rPr>
              <a:t>. Země kolem Slunce se pohybuje rychlostí 107 280km/</a:t>
            </a:r>
            <a:r>
              <a:rPr lang="cs-CZ" sz="2400" b="1" dirty="0" err="1" smtClean="0">
                <a:solidFill>
                  <a:schemeClr val="bg1"/>
                </a:solidFill>
                <a:latin typeface="+mn-lt"/>
              </a:rPr>
              <a:t>h</a:t>
            </a:r>
            <a:r>
              <a:rPr lang="cs-CZ" sz="2400" b="1" dirty="0" smtClean="0">
                <a:solidFill>
                  <a:schemeClr val="bg1"/>
                </a:solidFill>
                <a:latin typeface="+mn-lt"/>
              </a:rPr>
              <a:t>. Aktuální monoposty F1 mohou dosáhnout rychlosti přes 350 km/h na okruhu. Valentino </a:t>
            </a:r>
            <a:r>
              <a:rPr lang="cs-CZ" sz="2400" b="1" dirty="0" err="1" smtClean="0">
                <a:solidFill>
                  <a:schemeClr val="bg1"/>
                </a:solidFill>
                <a:latin typeface="+mn-lt"/>
              </a:rPr>
              <a:t>Rossi</a:t>
            </a:r>
            <a:r>
              <a:rPr lang="cs-CZ" sz="2400" b="1" dirty="0" smtClean="0">
                <a:solidFill>
                  <a:schemeClr val="bg1"/>
                </a:solidFill>
                <a:latin typeface="+mn-lt"/>
              </a:rPr>
              <a:t> i </a:t>
            </a:r>
            <a:r>
              <a:rPr lang="cs-CZ" sz="2400" b="1" dirty="0" err="1" smtClean="0">
                <a:solidFill>
                  <a:schemeClr val="bg1"/>
                </a:solidFill>
                <a:latin typeface="+mn-lt"/>
              </a:rPr>
              <a:t>Casey</a:t>
            </a:r>
            <a:r>
              <a:rPr lang="cs-CZ" sz="2400" b="1" dirty="0" smtClean="0">
                <a:solidFill>
                  <a:schemeClr val="bg1"/>
                </a:solidFill>
                <a:latin typeface="+mn-lt"/>
              </a:rPr>
              <a:t> </a:t>
            </a:r>
            <a:r>
              <a:rPr lang="cs-CZ" sz="2400" b="1" dirty="0" err="1" smtClean="0">
                <a:solidFill>
                  <a:schemeClr val="bg1"/>
                </a:solidFill>
                <a:latin typeface="+mn-lt"/>
              </a:rPr>
              <a:t>Stoner</a:t>
            </a:r>
            <a:r>
              <a:rPr lang="cs-CZ" sz="2400" b="1" dirty="0" smtClean="0">
                <a:solidFill>
                  <a:schemeClr val="bg1"/>
                </a:solidFill>
                <a:latin typeface="+mn-lt"/>
              </a:rPr>
              <a:t> si myslí, že předpokládaná maximální rychlost nové generace motocyklů 350km/h, nebude příliš nebezpečná. </a:t>
            </a:r>
            <a:endParaRPr lang="cs-CZ" sz="2400" b="1" dirty="0">
              <a:solidFill>
                <a:schemeClr val="bg1"/>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1368425" y="3233738"/>
          <a:ext cx="6407150" cy="3276600"/>
        </p:xfrm>
        <a:graphic>
          <a:graphicData uri="http://schemas.openxmlformats.org/drawingml/2006/table">
            <a:tbl>
              <a:tblPr/>
              <a:tblGrid>
                <a:gridCol w="1203325"/>
                <a:gridCol w="114300"/>
                <a:gridCol w="5089525"/>
              </a:tblGrid>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Použití zdroje: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r>
                        <a:rPr lang="cs-CZ" sz="1200" dirty="0" smtClean="0"/>
                        <a:t>BOHUNĚK, Jiří; KOLÁŘOVÁ, Růžena. </a:t>
                      </a:r>
                      <a:r>
                        <a:rPr lang="cs-CZ" sz="1200" i="1" dirty="0" smtClean="0"/>
                        <a:t>Fyzika pro 7. ročník základní školy</a:t>
                      </a:r>
                      <a:r>
                        <a:rPr lang="cs-CZ" sz="1200" dirty="0" smtClean="0"/>
                        <a:t>. Olomouc: </a:t>
                      </a:r>
                      <a:r>
                        <a:rPr lang="cs-CZ" sz="1200" dirty="0" err="1" smtClean="0"/>
                        <a:t>Prometheus</a:t>
                      </a:r>
                      <a:r>
                        <a:rPr lang="cs-CZ" sz="1200" dirty="0" smtClean="0"/>
                        <a:t>, spol. s r.o., 2000, ISBN 80-7196-119-1. </a:t>
                      </a:r>
                    </a:p>
                    <a:p>
                      <a:r>
                        <a:rPr lang="cs-CZ" sz="1200" dirty="0" smtClean="0"/>
                        <a:t>MÍČEK, Arnošt; KROUPA, Roman. </a:t>
                      </a:r>
                      <a:r>
                        <a:rPr lang="cs-CZ" sz="1200" i="1" dirty="0" smtClean="0"/>
                        <a:t>Fyzika 2</a:t>
                      </a:r>
                      <a:r>
                        <a:rPr lang="cs-CZ" sz="1200" dirty="0" smtClean="0"/>
                        <a:t>. Brno: Tvořivá škola, 2009, ISBN 80-903397-7-4. </a:t>
                      </a:r>
                    </a:p>
                    <a:p>
                      <a:r>
                        <a:rPr lang="cs-CZ" sz="1200" dirty="0" smtClean="0"/>
                        <a:t>AUTOR NEUVEDEN. </a:t>
                      </a:r>
                      <a:r>
                        <a:rPr lang="cs-CZ" sz="1200" i="1" dirty="0" err="1" smtClean="0"/>
                        <a:t>sportweb.blog.cz</a:t>
                      </a:r>
                      <a:r>
                        <a:rPr lang="cs-CZ" sz="1200" dirty="0" smtClean="0"/>
                        <a:t> [online]. [cit. </a:t>
                      </a:r>
                      <a:r>
                        <a:rPr lang="cs-CZ" sz="1200" baseline="0" dirty="0" smtClean="0"/>
                        <a:t> </a:t>
                      </a:r>
                      <a:r>
                        <a:rPr lang="cs-CZ" sz="1200" dirty="0" smtClean="0"/>
                        <a:t>18.8.2011]. Dostupný na WWW: http://sportweb.blog.cz/0806/motyl-historie </a:t>
                      </a:r>
                    </a:p>
                    <a:p>
                      <a:r>
                        <a:rPr lang="cs-CZ" sz="1200" dirty="0" smtClean="0"/>
                        <a:t>AUTOR NEUVEDEN. </a:t>
                      </a:r>
                      <a:r>
                        <a:rPr lang="cs-CZ" sz="1200" i="1" dirty="0" err="1" smtClean="0"/>
                        <a:t>hadesovopodsveti.blog.cz</a:t>
                      </a:r>
                      <a:r>
                        <a:rPr lang="cs-CZ" sz="1200" dirty="0" smtClean="0"/>
                        <a:t> [online]. [cit. </a:t>
                      </a:r>
                      <a:r>
                        <a:rPr lang="cs-CZ" sz="1200" dirty="0" smtClean="0"/>
                        <a:t>18.8.2011]</a:t>
                      </a:r>
                      <a:r>
                        <a:rPr lang="cs-CZ" sz="1200" dirty="0" smtClean="0"/>
                        <a:t>]. Dostupný na WWW: http://hadesovopodsveti.blog.cz/1002/opice-inteligent </a:t>
                      </a:r>
                    </a:p>
                    <a:p>
                      <a:r>
                        <a:rPr lang="cs-CZ" sz="1200" dirty="0" smtClean="0"/>
                        <a:t>AUTOR NEUVEDEN. </a:t>
                      </a:r>
                      <a:r>
                        <a:rPr lang="cs-CZ" sz="1200" i="1" dirty="0" err="1" smtClean="0"/>
                        <a:t>poutove</a:t>
                      </a:r>
                      <a:r>
                        <a:rPr lang="cs-CZ" sz="1200" i="1" dirty="0" smtClean="0"/>
                        <a:t>-atrakce.</a:t>
                      </a:r>
                      <a:r>
                        <a:rPr lang="cs-CZ" sz="1200" i="1" dirty="0" err="1" smtClean="0"/>
                        <a:t>webnode.cz</a:t>
                      </a:r>
                      <a:r>
                        <a:rPr lang="cs-CZ" sz="1200" dirty="0" smtClean="0"/>
                        <a:t> [online]. [cit. </a:t>
                      </a:r>
                      <a:r>
                        <a:rPr lang="cs-CZ" sz="1200" dirty="0" smtClean="0"/>
                        <a:t>18.8.2011]</a:t>
                      </a:r>
                      <a:r>
                        <a:rPr lang="cs-CZ" sz="1200" dirty="0" smtClean="0"/>
                        <a:t>. Dostupný na WWW: http://poutove-atrakce.webnode.cz/obri-kolo-ve-vidni/ </a:t>
                      </a:r>
                    </a:p>
                    <a:p>
                      <a:r>
                        <a:rPr lang="cs-CZ" sz="1200" dirty="0" smtClean="0"/>
                        <a:t>AUTOR NEUVEDEN. </a:t>
                      </a:r>
                      <a:r>
                        <a:rPr lang="cs-CZ" sz="1200" i="1" dirty="0" err="1" smtClean="0"/>
                        <a:t>Tupounův</a:t>
                      </a:r>
                      <a:r>
                        <a:rPr lang="cs-CZ" sz="1200" i="1" dirty="0" smtClean="0"/>
                        <a:t> blog</a:t>
                      </a:r>
                      <a:r>
                        <a:rPr lang="cs-CZ" sz="1200" dirty="0" smtClean="0"/>
                        <a:t> [online]. [cit. </a:t>
                      </a:r>
                      <a:r>
                        <a:rPr lang="cs-CZ" sz="1200" dirty="0" smtClean="0"/>
                        <a:t>18.8.2011]</a:t>
                      </a:r>
                      <a:r>
                        <a:rPr lang="cs-CZ" sz="1200" dirty="0" smtClean="0"/>
                        <a:t>]. Dostupný na WWW: http://tupoun.wordpress.com/ </a:t>
                      </a:r>
                    </a:p>
                    <a:p>
                      <a:pPr marL="0" marR="0" lvl="0" indent="0" algn="l" defTabSz="914400" rtl="0" eaLnBrk="1" fontAlgn="auto" latinLnBrk="0" hangingPunct="1">
                        <a:lnSpc>
                          <a:spcPct val="100000"/>
                        </a:lnSpc>
                        <a:spcBef>
                          <a:spcPts val="0"/>
                        </a:spcBef>
                        <a:spcAft>
                          <a:spcPts val="0"/>
                        </a:spcAft>
                        <a:buClrTx/>
                        <a:buSzTx/>
                        <a:buFontTx/>
                        <a:buNone/>
                        <a:tabLst/>
                        <a:defRPr/>
                      </a:pPr>
                      <a:r>
                        <a:rPr lang="cs-CZ" sz="1200" dirty="0" smtClean="0"/>
                        <a:t>AUTOR NEUVEDEN. </a:t>
                      </a:r>
                      <a:r>
                        <a:rPr lang="cs-CZ" sz="1200" i="1" dirty="0" smtClean="0"/>
                        <a:t>lidovky.</a:t>
                      </a:r>
                      <a:r>
                        <a:rPr lang="cs-CZ" sz="1200" i="1" dirty="0" err="1" smtClean="0"/>
                        <a:t>cz</a:t>
                      </a:r>
                      <a:r>
                        <a:rPr lang="cs-CZ" sz="1200" dirty="0" smtClean="0"/>
                        <a:t> [online]. [cit. 13.8.2011]. Dostupný na WWW: http://www.lidovky.</a:t>
                      </a:r>
                      <a:r>
                        <a:rPr lang="cs-CZ" sz="1200" dirty="0" err="1" smtClean="0"/>
                        <a:t>cz</a:t>
                      </a:r>
                      <a:r>
                        <a:rPr lang="cs-CZ" sz="1200" dirty="0" smtClean="0"/>
                        <a:t>/</a:t>
                      </a:r>
                      <a:r>
                        <a:rPr lang="cs-CZ" sz="1200" dirty="0" err="1" smtClean="0"/>
                        <a:t>holubar</a:t>
                      </a:r>
                      <a:r>
                        <a:rPr lang="cs-CZ" sz="1200" dirty="0" smtClean="0"/>
                        <a:t>-</a:t>
                      </a:r>
                      <a:r>
                        <a:rPr lang="cs-CZ" sz="1200" dirty="0" err="1" smtClean="0"/>
                        <a:t>umlatil</a:t>
                      </a:r>
                      <a:r>
                        <a:rPr lang="cs-CZ" sz="1200" dirty="0" smtClean="0"/>
                        <a:t>-sokola-za-</a:t>
                      </a:r>
                      <a:r>
                        <a:rPr lang="cs-CZ" sz="1200" dirty="0" err="1" smtClean="0"/>
                        <a:t>ctvrtmilionovou</a:t>
                      </a:r>
                      <a:r>
                        <a:rPr lang="cs-CZ" sz="1200" dirty="0" smtClean="0"/>
                        <a:t>-</a:t>
                      </a:r>
                      <a:r>
                        <a:rPr lang="cs-CZ" sz="1200" dirty="0" err="1" smtClean="0"/>
                        <a:t>skodu</a:t>
                      </a:r>
                      <a:r>
                        <a:rPr lang="cs-CZ" sz="1200" dirty="0" smtClean="0"/>
                        <a:t>-mu-</a:t>
                      </a:r>
                      <a:r>
                        <a:rPr lang="cs-CZ" sz="1200" dirty="0" err="1" smtClean="0"/>
                        <a:t>hrozi</a:t>
                      </a:r>
                      <a:r>
                        <a:rPr lang="cs-CZ" sz="1200" dirty="0" smtClean="0"/>
                        <a:t>-</a:t>
                      </a:r>
                      <a:r>
                        <a:rPr lang="cs-CZ" sz="1200" dirty="0" err="1" smtClean="0"/>
                        <a:t>stihani</a:t>
                      </a:r>
                      <a:r>
                        <a:rPr lang="cs-CZ" sz="1200" dirty="0" smtClean="0"/>
                        <a:t>-104-/</a:t>
                      </a:r>
                      <a:r>
                        <a:rPr lang="cs-CZ" sz="1200" dirty="0" err="1" smtClean="0"/>
                        <a:t>zpravy</a:t>
                      </a:r>
                      <a:r>
                        <a:rPr lang="cs-CZ" sz="1200" dirty="0" smtClean="0"/>
                        <a:t>-domov.</a:t>
                      </a:r>
                      <a:r>
                        <a:rPr lang="cs-CZ" sz="1200" dirty="0" err="1" smtClean="0"/>
                        <a:t>aspx</a:t>
                      </a:r>
                      <a:r>
                        <a:rPr lang="cs-CZ" sz="1200" dirty="0" smtClean="0"/>
                        <a:t>?c=A101122_112647_</a:t>
                      </a:r>
                      <a:r>
                        <a:rPr lang="cs-CZ" sz="1200" dirty="0" err="1" smtClean="0"/>
                        <a:t>ln</a:t>
                      </a:r>
                      <a:r>
                        <a:rPr lang="cs-CZ" sz="1200" dirty="0" smtClean="0"/>
                        <a:t>_domov_</a:t>
                      </a:r>
                      <a:r>
                        <a:rPr lang="cs-CZ" sz="1200" dirty="0" err="1" smtClean="0"/>
                        <a:t>tsh</a:t>
                      </a:r>
                      <a:r>
                        <a:rPr lang="cs-CZ" sz="1200"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r>
                        <a:rPr lang="cs-CZ" sz="1200" dirty="0" smtClean="0"/>
                        <a:t>KOŘÍNEK, Milan. </a:t>
                      </a:r>
                      <a:r>
                        <a:rPr lang="cs-CZ" sz="1200" i="1" dirty="0" err="1" smtClean="0"/>
                        <a:t>PhotoExtract.com</a:t>
                      </a:r>
                      <a:r>
                        <a:rPr lang="cs-CZ" sz="1200" dirty="0" smtClean="0"/>
                        <a:t> [online]. [cit. 13.8.2012]. Dostupný na WWW: http://www.</a:t>
                      </a:r>
                      <a:r>
                        <a:rPr lang="cs-CZ" sz="1200" dirty="0" err="1" smtClean="0"/>
                        <a:t>photoextract.com</a:t>
                      </a:r>
                      <a:r>
                        <a:rPr lang="cs-CZ" sz="1200" dirty="0" smtClean="0"/>
                        <a:t>/</a:t>
                      </a:r>
                      <a:r>
                        <a:rPr lang="cs-CZ" sz="1200" dirty="0" err="1" smtClean="0"/>
                        <a:t>cs</a:t>
                      </a:r>
                      <a:r>
                        <a:rPr lang="cs-CZ" sz="1200" dirty="0" smtClean="0"/>
                        <a:t>/foto/13506.html  </a:t>
                      </a:r>
                    </a:p>
                    <a:p>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bl>
          </a:graphicData>
        </a:graphic>
      </p:graphicFrame>
      <p:pic>
        <p:nvPicPr>
          <p:cNvPr id="3084" name="Obrázek 0" descr="Popis: logo EU.JPG"/>
          <p:cNvPicPr>
            <a:picLocks noChangeAspect="1" noChangeArrowheads="1"/>
          </p:cNvPicPr>
          <p:nvPr/>
        </p:nvPicPr>
        <p:blipFill>
          <a:blip r:embed="rId2"/>
          <a:srcRect/>
          <a:stretch>
            <a:fillRect/>
          </a:stretch>
        </p:blipFill>
        <p:spPr bwMode="auto">
          <a:xfrm>
            <a:off x="611188" y="549275"/>
            <a:ext cx="7921625" cy="847725"/>
          </a:xfrm>
          <a:prstGeom prst="rect">
            <a:avLst/>
          </a:prstGeom>
          <a:noFill/>
          <a:ln w="9525">
            <a:noFill/>
            <a:miter lim="800000"/>
            <a:headEnd/>
            <a:tailEnd/>
          </a:ln>
        </p:spPr>
      </p:pic>
      <p:pic>
        <p:nvPicPr>
          <p:cNvPr id="3085" name="obrázek 5"/>
          <p:cNvPicPr>
            <a:picLocks noChangeAspect="1" noChangeArrowheads="1"/>
          </p:cNvPicPr>
          <p:nvPr/>
        </p:nvPicPr>
        <p:blipFill>
          <a:blip r:embed="rId3"/>
          <a:srcRect/>
          <a:stretch>
            <a:fillRect/>
          </a:stretch>
        </p:blipFill>
        <p:spPr bwMode="auto">
          <a:xfrm>
            <a:off x="3495675" y="2157413"/>
            <a:ext cx="2152650" cy="781050"/>
          </a:xfrm>
          <a:prstGeom prst="rect">
            <a:avLst/>
          </a:prstGeom>
          <a:noFill/>
          <a:ln w="9525">
            <a:noFill/>
            <a:miter lim="800000"/>
            <a:headEnd/>
            <a:tailEnd/>
          </a:ln>
        </p:spPr>
      </p:pic>
      <p:sp>
        <p:nvSpPr>
          <p:cNvPr id="3086" name="Rectangle 3"/>
          <p:cNvSpPr>
            <a:spLocks noChangeArrowheads="1"/>
          </p:cNvSpPr>
          <p:nvPr/>
        </p:nvSpPr>
        <p:spPr bwMode="auto">
          <a:xfrm>
            <a:off x="1368425" y="3005138"/>
            <a:ext cx="9144000" cy="457200"/>
          </a:xfrm>
          <a:prstGeom prst="rect">
            <a:avLst/>
          </a:prstGeom>
          <a:noFill/>
          <a:ln w="9525">
            <a:noFill/>
            <a:miter lim="800000"/>
            <a:headEnd/>
            <a:tailEnd/>
          </a:ln>
        </p:spPr>
        <p:txBody>
          <a:bodyPr wrap="none" anchor="ctr">
            <a:spAutoFit/>
          </a:bodyPr>
          <a:lstStyle/>
          <a:p>
            <a:endParaRPr lang="cs-CZ">
              <a:latin typeface="Calibri" pitchFamily="34" charset="0"/>
            </a:endParaRPr>
          </a:p>
        </p:txBody>
      </p:sp>
      <p:sp>
        <p:nvSpPr>
          <p:cNvPr id="3087" name="Rectangle 4"/>
          <p:cNvSpPr>
            <a:spLocks noChangeArrowheads="1"/>
          </p:cNvSpPr>
          <p:nvPr/>
        </p:nvSpPr>
        <p:spPr bwMode="auto">
          <a:xfrm>
            <a:off x="611188" y="1557338"/>
            <a:ext cx="7921625" cy="800100"/>
          </a:xfrm>
          <a:prstGeom prst="rect">
            <a:avLst/>
          </a:prstGeom>
          <a:noFill/>
          <a:ln w="9525">
            <a:noFill/>
            <a:miter lim="800000"/>
            <a:headEnd/>
            <a:tailEnd/>
          </a:ln>
        </p:spPr>
        <p:txBody>
          <a:bodyPr anchor="ctr">
            <a:spAutoFit/>
          </a:bodyPr>
          <a:lstStyle/>
          <a:p>
            <a:pPr algn="ctr"/>
            <a:r>
              <a:rPr lang="cs-CZ" sz="1400">
                <a:latin typeface="Times New Roman" pitchFamily="18" charset="0"/>
                <a:ea typeface="Calibri" pitchFamily="34" charset="0"/>
                <a:cs typeface="Times New Roman" pitchFamily="18" charset="0"/>
              </a:rPr>
              <a:t>Tento materi</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l byl vytvořen </a:t>
            </a:r>
            <a:r>
              <a:rPr lang="cs-CZ" sz="1400">
                <a:latin typeface="Calibri" pitchFamily="34" charset="0"/>
                <a:ea typeface="Calibri" pitchFamily="34" charset="0"/>
                <a:cs typeface="Times New Roman" pitchFamily="18" charset="0"/>
              </a:rPr>
              <a:t> </a:t>
            </a:r>
            <a:r>
              <a:rPr lang="cs-CZ" sz="1400">
                <a:latin typeface="Times New Roman" pitchFamily="18" charset="0"/>
                <a:ea typeface="Calibri" pitchFamily="34" charset="0"/>
                <a:cs typeface="Times New Roman" pitchFamily="18" charset="0"/>
              </a:rPr>
              <a:t>r</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mci projektu EU pen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ze </a:t>
            </a:r>
            <a:r>
              <a:rPr lang="cs-CZ" sz="1400">
                <a:latin typeface="Calibri" pitchFamily="34" charset="0"/>
                <a:ea typeface="Calibri" pitchFamily="34" charset="0"/>
                <a:cs typeface="Times New Roman" pitchFamily="18" charset="0"/>
              </a:rPr>
              <a:t>š</a:t>
            </a:r>
            <a:r>
              <a:rPr lang="cs-CZ" sz="1400">
                <a:latin typeface="Times New Roman" pitchFamily="18" charset="0"/>
                <a:ea typeface="Calibri" pitchFamily="34" charset="0"/>
                <a:cs typeface="Times New Roman" pitchFamily="18" charset="0"/>
              </a:rPr>
              <a:t>kol</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m</a:t>
            </a:r>
            <a:endParaRPr lang="cs-CZ" sz="1100">
              <a:ea typeface="Calibri" pitchFamily="34" charset="0"/>
              <a:cs typeface="Times New Roman" pitchFamily="18" charset="0"/>
            </a:endParaRPr>
          </a:p>
          <a:p>
            <a:pPr algn="ctr" eaLnBrk="0" hangingPunct="0"/>
            <a:r>
              <a:rPr lang="cs-CZ" sz="1400">
                <a:latin typeface="Times New Roman" pitchFamily="18" charset="0"/>
                <a:ea typeface="Calibri" pitchFamily="34" charset="0"/>
                <a:cs typeface="Times New Roman" pitchFamily="18" charset="0"/>
              </a:rPr>
              <a:t>Operačn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ho programu Vzděl</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v</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 pro konkurenceschopnost</a:t>
            </a:r>
            <a:endParaRPr lang="cs-CZ" sz="1100">
              <a:ea typeface="Calibri" pitchFamily="34" charset="0"/>
              <a:cs typeface="Times New Roman" pitchFamily="18" charset="0"/>
            </a:endParaRPr>
          </a:p>
          <a:p>
            <a:pPr eaLnBrk="0" hangingPunct="0"/>
            <a:endParaRPr lang="cs-CZ">
              <a:ea typeface="Calibri" pitchFamily="34" charset="0"/>
              <a:cs typeface="Times New Roman" pitchFamily="18" charset="0"/>
            </a:endParaRPr>
          </a:p>
        </p:txBody>
      </p:sp>
      <p:sp>
        <p:nvSpPr>
          <p:cNvPr id="3088" name="Rectangle 5"/>
          <p:cNvSpPr>
            <a:spLocks noChangeArrowheads="1"/>
          </p:cNvSpPr>
          <p:nvPr/>
        </p:nvSpPr>
        <p:spPr bwMode="auto">
          <a:xfrm>
            <a:off x="1368425" y="4767263"/>
            <a:ext cx="9144000" cy="0"/>
          </a:xfrm>
          <a:prstGeom prst="rect">
            <a:avLst/>
          </a:prstGeom>
          <a:noFill/>
          <a:ln w="9525">
            <a:noFill/>
            <a:miter lim="800000"/>
            <a:headEnd/>
            <a:tailEnd/>
          </a:ln>
        </p:spPr>
        <p:txBody>
          <a:bodyPr wrap="none" anchor="ctr">
            <a:spAutoFit/>
          </a:bodyPr>
          <a:lstStyle/>
          <a:p>
            <a:endParaRPr lang="cs-CZ"/>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1368425" y="3233738"/>
          <a:ext cx="6407150" cy="736092"/>
        </p:xfrm>
        <a:graphic>
          <a:graphicData uri="http://schemas.openxmlformats.org/drawingml/2006/table">
            <a:tbl>
              <a:tblPr/>
              <a:tblGrid>
                <a:gridCol w="1203325"/>
                <a:gridCol w="114300"/>
                <a:gridCol w="5089525"/>
              </a:tblGrid>
              <a:tr h="3127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Použití zdroje: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cs typeface="Times New Roman" pitchFamily="18" charset="0"/>
                        </a:rPr>
                        <a:t> </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99FF66"/>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200" dirty="0" smtClean="0"/>
                        <a:t>AUTOR NEUVEDEN. </a:t>
                      </a:r>
                      <a:r>
                        <a:rPr lang="cs-CZ" sz="1200" i="1" dirty="0" err="1" smtClean="0"/>
                        <a:t>erko</a:t>
                      </a:r>
                      <a:r>
                        <a:rPr lang="cs-CZ" sz="1200" i="1" dirty="0" smtClean="0"/>
                        <a:t>,</a:t>
                      </a:r>
                      <a:r>
                        <a:rPr lang="cs-CZ" sz="1200" i="1" dirty="0" err="1" smtClean="0"/>
                        <a:t>estranky</a:t>
                      </a:r>
                      <a:r>
                        <a:rPr lang="cs-CZ" sz="1200" dirty="0" smtClean="0"/>
                        <a:t> [online]. [cit. 13.8.2011]. Dostupný na WWW: http://www.</a:t>
                      </a:r>
                      <a:r>
                        <a:rPr lang="cs-CZ" sz="1200" dirty="0" err="1" smtClean="0"/>
                        <a:t>erko.estranky.cz</a:t>
                      </a:r>
                      <a:r>
                        <a:rPr lang="cs-CZ" sz="1200" dirty="0" smtClean="0"/>
                        <a:t>/</a:t>
                      </a:r>
                      <a:r>
                        <a:rPr lang="cs-CZ" sz="1200" dirty="0" err="1" smtClean="0"/>
                        <a:t>clanky</a:t>
                      </a:r>
                      <a:r>
                        <a:rPr lang="cs-CZ" sz="1200" dirty="0" smtClean="0"/>
                        <a:t>/gepard.</a:t>
                      </a:r>
                      <a:r>
                        <a:rPr lang="cs-CZ" sz="1200" dirty="0" err="1" smtClean="0"/>
                        <a:t>html</a:t>
                      </a:r>
                      <a:r>
                        <a:rPr lang="cs-CZ" sz="1200"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s-CZ" sz="1200" b="0" i="0" u="none" strike="noStrike" cap="none" normalizeH="0" baseline="0" dirty="0" smtClean="0">
                          <a:ln>
                            <a:noFill/>
                          </a:ln>
                          <a:solidFill>
                            <a:srgbClr val="000000"/>
                          </a:solidFill>
                          <a:effectLst/>
                          <a:latin typeface="Calibri" pitchFamily="34" charset="0"/>
                          <a:cs typeface="Times New Roman" pitchFamily="18" charset="0"/>
                        </a:rPr>
                        <a:t>O</a:t>
                      </a:r>
                      <a:r>
                        <a:rPr kumimoji="0" lang="cs-CZ" sz="1200" b="0" i="0" u="none" strike="noStrike" cap="none" normalizeH="0" baseline="0" dirty="0" smtClean="0">
                          <a:ln>
                            <a:noFill/>
                          </a:ln>
                          <a:solidFill>
                            <a:schemeClr val="tx1"/>
                          </a:solidFill>
                          <a:effectLst/>
                          <a:latin typeface="Calibri" pitchFamily="34" charset="0"/>
                        </a:rPr>
                        <a:t>brázky </a:t>
                      </a:r>
                      <a:r>
                        <a:rPr kumimoji="0" lang="cs-CZ" sz="1200" b="0" i="0" u="none" strike="noStrike" cap="none" normalizeH="0" baseline="0" dirty="0" smtClean="0">
                          <a:ln>
                            <a:noFill/>
                          </a:ln>
                          <a:solidFill>
                            <a:schemeClr val="tx1"/>
                          </a:solidFill>
                          <a:effectLst/>
                          <a:latin typeface="Calibri" pitchFamily="34" charset="0"/>
                        </a:rPr>
                        <a:t>jsou použity i z galerie Microsoft office.</a:t>
                      </a:r>
                      <a:r>
                        <a:rPr lang="cs-CZ" sz="1200" dirty="0" smtClean="0"/>
                        <a:t> </a:t>
                      </a:r>
                    </a:p>
                    <a:p>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44450" marR="44450" marT="0" marB="0"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CCFF99"/>
                    </a:solidFill>
                  </a:tcPr>
                </a:tc>
              </a:tr>
            </a:tbl>
          </a:graphicData>
        </a:graphic>
      </p:graphicFrame>
      <p:pic>
        <p:nvPicPr>
          <p:cNvPr id="3084" name="Obrázek 0" descr="Popis: logo EU.JPG"/>
          <p:cNvPicPr>
            <a:picLocks noChangeAspect="1" noChangeArrowheads="1"/>
          </p:cNvPicPr>
          <p:nvPr/>
        </p:nvPicPr>
        <p:blipFill>
          <a:blip r:embed="rId2"/>
          <a:srcRect/>
          <a:stretch>
            <a:fillRect/>
          </a:stretch>
        </p:blipFill>
        <p:spPr bwMode="auto">
          <a:xfrm>
            <a:off x="611188" y="549275"/>
            <a:ext cx="7921625" cy="847725"/>
          </a:xfrm>
          <a:prstGeom prst="rect">
            <a:avLst/>
          </a:prstGeom>
          <a:noFill/>
          <a:ln w="9525">
            <a:noFill/>
            <a:miter lim="800000"/>
            <a:headEnd/>
            <a:tailEnd/>
          </a:ln>
        </p:spPr>
      </p:pic>
      <p:pic>
        <p:nvPicPr>
          <p:cNvPr id="3085" name="obrázek 5"/>
          <p:cNvPicPr>
            <a:picLocks noChangeAspect="1" noChangeArrowheads="1"/>
          </p:cNvPicPr>
          <p:nvPr/>
        </p:nvPicPr>
        <p:blipFill>
          <a:blip r:embed="rId3"/>
          <a:srcRect/>
          <a:stretch>
            <a:fillRect/>
          </a:stretch>
        </p:blipFill>
        <p:spPr bwMode="auto">
          <a:xfrm>
            <a:off x="3495675" y="2157413"/>
            <a:ext cx="2152650" cy="781050"/>
          </a:xfrm>
          <a:prstGeom prst="rect">
            <a:avLst/>
          </a:prstGeom>
          <a:noFill/>
          <a:ln w="9525">
            <a:noFill/>
            <a:miter lim="800000"/>
            <a:headEnd/>
            <a:tailEnd/>
          </a:ln>
        </p:spPr>
      </p:pic>
      <p:sp>
        <p:nvSpPr>
          <p:cNvPr id="3086" name="Rectangle 3"/>
          <p:cNvSpPr>
            <a:spLocks noChangeArrowheads="1"/>
          </p:cNvSpPr>
          <p:nvPr/>
        </p:nvSpPr>
        <p:spPr bwMode="auto">
          <a:xfrm>
            <a:off x="1368425" y="3005138"/>
            <a:ext cx="9144000" cy="457200"/>
          </a:xfrm>
          <a:prstGeom prst="rect">
            <a:avLst/>
          </a:prstGeom>
          <a:noFill/>
          <a:ln w="9525">
            <a:noFill/>
            <a:miter lim="800000"/>
            <a:headEnd/>
            <a:tailEnd/>
          </a:ln>
        </p:spPr>
        <p:txBody>
          <a:bodyPr wrap="none" anchor="ctr">
            <a:spAutoFit/>
          </a:bodyPr>
          <a:lstStyle/>
          <a:p>
            <a:endParaRPr lang="cs-CZ">
              <a:latin typeface="Calibri" pitchFamily="34" charset="0"/>
            </a:endParaRPr>
          </a:p>
        </p:txBody>
      </p:sp>
      <p:sp>
        <p:nvSpPr>
          <p:cNvPr id="3087" name="Rectangle 4"/>
          <p:cNvSpPr>
            <a:spLocks noChangeArrowheads="1"/>
          </p:cNvSpPr>
          <p:nvPr/>
        </p:nvSpPr>
        <p:spPr bwMode="auto">
          <a:xfrm>
            <a:off x="611188" y="1557338"/>
            <a:ext cx="7921625" cy="800100"/>
          </a:xfrm>
          <a:prstGeom prst="rect">
            <a:avLst/>
          </a:prstGeom>
          <a:noFill/>
          <a:ln w="9525">
            <a:noFill/>
            <a:miter lim="800000"/>
            <a:headEnd/>
            <a:tailEnd/>
          </a:ln>
        </p:spPr>
        <p:txBody>
          <a:bodyPr anchor="ctr">
            <a:spAutoFit/>
          </a:bodyPr>
          <a:lstStyle/>
          <a:p>
            <a:pPr algn="ctr"/>
            <a:r>
              <a:rPr lang="cs-CZ" sz="1400">
                <a:latin typeface="Times New Roman" pitchFamily="18" charset="0"/>
                <a:ea typeface="Calibri" pitchFamily="34" charset="0"/>
                <a:cs typeface="Times New Roman" pitchFamily="18" charset="0"/>
              </a:rPr>
              <a:t>Tento materi</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l byl vytvořen </a:t>
            </a:r>
            <a:r>
              <a:rPr lang="cs-CZ" sz="1400">
                <a:latin typeface="Calibri" pitchFamily="34" charset="0"/>
                <a:ea typeface="Calibri" pitchFamily="34" charset="0"/>
                <a:cs typeface="Times New Roman" pitchFamily="18" charset="0"/>
              </a:rPr>
              <a:t> </a:t>
            </a:r>
            <a:r>
              <a:rPr lang="cs-CZ" sz="1400">
                <a:latin typeface="Times New Roman" pitchFamily="18" charset="0"/>
                <a:ea typeface="Calibri" pitchFamily="34" charset="0"/>
                <a:cs typeface="Times New Roman" pitchFamily="18" charset="0"/>
              </a:rPr>
              <a:t>r</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mci projektu EU pen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ze </a:t>
            </a:r>
            <a:r>
              <a:rPr lang="cs-CZ" sz="1400">
                <a:latin typeface="Calibri" pitchFamily="34" charset="0"/>
                <a:ea typeface="Calibri" pitchFamily="34" charset="0"/>
                <a:cs typeface="Times New Roman" pitchFamily="18" charset="0"/>
              </a:rPr>
              <a:t>š</a:t>
            </a:r>
            <a:r>
              <a:rPr lang="cs-CZ" sz="1400">
                <a:latin typeface="Times New Roman" pitchFamily="18" charset="0"/>
                <a:ea typeface="Calibri" pitchFamily="34" charset="0"/>
                <a:cs typeface="Times New Roman" pitchFamily="18" charset="0"/>
              </a:rPr>
              <a:t>kol</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m</a:t>
            </a:r>
            <a:endParaRPr lang="cs-CZ" sz="1100">
              <a:ea typeface="Calibri" pitchFamily="34" charset="0"/>
              <a:cs typeface="Times New Roman" pitchFamily="18" charset="0"/>
            </a:endParaRPr>
          </a:p>
          <a:p>
            <a:pPr algn="ctr" eaLnBrk="0" hangingPunct="0"/>
            <a:r>
              <a:rPr lang="cs-CZ" sz="1400">
                <a:latin typeface="Times New Roman" pitchFamily="18" charset="0"/>
                <a:ea typeface="Calibri" pitchFamily="34" charset="0"/>
                <a:cs typeface="Times New Roman" pitchFamily="18" charset="0"/>
              </a:rPr>
              <a:t>Operačn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ho programu Vzděl</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v</a:t>
            </a:r>
            <a:r>
              <a:rPr lang="cs-CZ" sz="1400">
                <a:latin typeface="Calibri" pitchFamily="34" charset="0"/>
                <a:ea typeface="Calibri" pitchFamily="34" charset="0"/>
                <a:cs typeface="Times New Roman" pitchFamily="18" charset="0"/>
              </a:rPr>
              <a:t>á</a:t>
            </a:r>
            <a:r>
              <a:rPr lang="cs-CZ" sz="1400">
                <a:latin typeface="Times New Roman" pitchFamily="18" charset="0"/>
                <a:ea typeface="Calibri" pitchFamily="34" charset="0"/>
                <a:cs typeface="Times New Roman" pitchFamily="18" charset="0"/>
              </a:rPr>
              <a:t>n</a:t>
            </a:r>
            <a:r>
              <a:rPr lang="cs-CZ" sz="1400">
                <a:latin typeface="Calibri" pitchFamily="34" charset="0"/>
                <a:ea typeface="Calibri" pitchFamily="34" charset="0"/>
                <a:cs typeface="Times New Roman" pitchFamily="18" charset="0"/>
              </a:rPr>
              <a:t>í</a:t>
            </a:r>
            <a:r>
              <a:rPr lang="cs-CZ" sz="1400">
                <a:latin typeface="Times New Roman" pitchFamily="18" charset="0"/>
                <a:ea typeface="Calibri" pitchFamily="34" charset="0"/>
                <a:cs typeface="Times New Roman" pitchFamily="18" charset="0"/>
              </a:rPr>
              <a:t> pro konkurenceschopnost</a:t>
            </a:r>
            <a:endParaRPr lang="cs-CZ" sz="1100">
              <a:ea typeface="Calibri" pitchFamily="34" charset="0"/>
              <a:cs typeface="Times New Roman" pitchFamily="18" charset="0"/>
            </a:endParaRPr>
          </a:p>
          <a:p>
            <a:pPr eaLnBrk="0" hangingPunct="0"/>
            <a:endParaRPr lang="cs-CZ">
              <a:ea typeface="Calibri" pitchFamily="34" charset="0"/>
              <a:cs typeface="Times New Roman" pitchFamily="18" charset="0"/>
            </a:endParaRPr>
          </a:p>
        </p:txBody>
      </p:sp>
      <p:sp>
        <p:nvSpPr>
          <p:cNvPr id="3088" name="Rectangle 5"/>
          <p:cNvSpPr>
            <a:spLocks noChangeArrowheads="1"/>
          </p:cNvSpPr>
          <p:nvPr/>
        </p:nvSpPr>
        <p:spPr bwMode="auto">
          <a:xfrm>
            <a:off x="1368425" y="4767263"/>
            <a:ext cx="9144000" cy="0"/>
          </a:xfrm>
          <a:prstGeom prst="rect">
            <a:avLst/>
          </a:prstGeom>
          <a:noFill/>
          <a:ln w="9525">
            <a:noFill/>
            <a:miter lim="800000"/>
            <a:headEnd/>
            <a:tailEnd/>
          </a:ln>
        </p:spPr>
        <p:txBody>
          <a:bodyPr wrap="none" anchor="ctr">
            <a:spAutoFit/>
          </a:bodyPr>
          <a:lstStyle/>
          <a:p>
            <a:endParaRPr lang="cs-CZ"/>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904</TotalTime>
  <Words>988</Words>
  <Application>Microsoft Office PowerPoint</Application>
  <PresentationFormat>Předvádění na obrazovce (4:3)</PresentationFormat>
  <Paragraphs>226</Paragraphs>
  <Slides>14</Slides>
  <Notes>2</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ZS UPRKOVA</dc:creator>
  <cp:lastModifiedBy>rachotova</cp:lastModifiedBy>
  <cp:revision>97</cp:revision>
  <dcterms:created xsi:type="dcterms:W3CDTF">2012-07-16T19:36:11Z</dcterms:created>
  <dcterms:modified xsi:type="dcterms:W3CDTF">2013-06-03T19:04:54Z</dcterms:modified>
</cp:coreProperties>
</file>