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58" r:id="rId5"/>
    <p:sldId id="269" r:id="rId6"/>
    <p:sldId id="270" r:id="rId7"/>
    <p:sldId id="266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um=1&amp;hl=cs&amp;biw=1366&amp;bih=653&amp;tbm=isch&amp;tbnid=5QNH4mCwDx_MTM:&amp;imgrefurl=http://mobil.idnes.cz/o2-nabizi-facebook-v-mobilu-zdarma-az-do-ledna-nebude-nic-uctovat-psd-/mobilni-operatori.aspx?c=A101215_115208_mob_operatori_apo&amp;docid=ZgIGAKg3h9RO4M&amp;imgurl=http://i.idnes.cz/08/112/cl6/APO270abf_FacebookLogo_7.jpg&amp;w=630&amp;h=472&amp;ei=3PqQUfXwHYLVswb1moCwDA&amp;zoom=1&amp;ved=1t:3588,r:31,s:0,i:192&amp;iact=rc&amp;dur=472&amp;page=2&amp;tbnh=191&amp;tbnw=239&amp;start=19&amp;ndsp=24&amp;tx=141&amp;ty=60" TargetMode="External"/><Relationship Id="rId7" Type="http://schemas.openxmlformats.org/officeDocument/2006/relationships/hyperlink" Target="http://cs.wikipedia.org/wiki/Facebook" TargetMode="External"/><Relationship Id="rId2" Type="http://schemas.openxmlformats.org/officeDocument/2006/relationships/hyperlink" Target="http://www.google.cz/imgres?um=1&amp;sa=N&amp;hl=cs&amp;biw=1366&amp;bih=653&amp;tbm=isch&amp;tbnid=89YNRrZRMIB5QM:&amp;imgrefurl=http://news.yahoo.com/facebook-build-data-center-near-des-moines-iowa-162513416--finance.html&amp;docid=4smzkYyBQp-eRM&amp;imgurl=http://l2.yimg.com/bt/api/res/1.2/HmN3aItCT8qoyewdESN03Q--/YXBwaWQ9eW5ld3M7cT04NTt3PTYwMA--/http://media.zenfs.com/en_us/News/Reuters/2013-04-23T162617Z_2_CBRE93M19N100_RTROPTP_2_CTECH-US-FACEBOOK-DATACENTER.JPG&amp;w=450&amp;h=300&amp;ei=KfSQUYmLM4bAswa434CoDA&amp;zoom=1&amp;ved=1t:3588,r:72,s:0,i:309&amp;iact=rc&amp;dur=560&amp;page=4&amp;tbnh=180&amp;tbnw=266&amp;start=54&amp;ndsp=21&amp;tx=145&amp;ty=67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google.cz/imgres?um=1&amp;sa=N&amp;hl=cs&amp;biw=1366&amp;bih=653&amp;tbm=isch&amp;tbnid=TJvu-SEN9bV32M:&amp;imgrefurl=http://www.news.com.au/technology/how-facebook-increases-brain-power-for-the-elderly/story-e6frfro0-1226584297488&amp;docid=JWCjyG7teb6Q-M&amp;imgurl=http://resources3.news.com.au/images/2013/02/24/1226584/297435-facebook-like.jpg&amp;w=650&amp;h=366&amp;ei=KfSQUYmLM4bAswa434CoDA&amp;zoom=1&amp;ved=1t:3588,r:55,s:0,i:258&amp;iact=rc&amp;dur=680&amp;page=4&amp;tbnh=168&amp;tbnw=299&amp;start=54&amp;ndsp=21&amp;tx=148&amp;ty=49" TargetMode="External"/><Relationship Id="rId5" Type="http://schemas.openxmlformats.org/officeDocument/2006/relationships/hyperlink" Target="http://www.google.cz/imgres?um=1&amp;sa=N&amp;hl=cs&amp;biw=1366&amp;bih=653&amp;tbm=isch&amp;tbnid=bVWhGZuzWLUOSM:&amp;imgrefurl=http://insidewebz.blogspot.com/2013/03/facebook-unveils-threaded-comments.html&amp;docid=1NY3POef0l3XKM&amp;imgurl=http://2.bp.blogspot.com/-HfWG4p8bHZg/UViBFjmWYeI/AAAAAAAAALk/MUqXN6Rx8Ko/s1600/facebook.jpg&amp;w=1280&amp;h=960&amp;ei=KfSQUYmLM4bAswa434CoDA&amp;zoom=1&amp;ved=1t:3588,r:35,s:0,i:198&amp;iact=rc&amp;dur=343&amp;page=3&amp;tbnh=185&amp;tbnw=247&amp;start=34&amp;ndsp=20&amp;tx=175&amp;ty=70" TargetMode="External"/><Relationship Id="rId4" Type="http://schemas.openxmlformats.org/officeDocument/2006/relationships/hyperlink" Target="http://www.google.cz/imgres?um=1&amp;hl=cs&amp;biw=1366&amp;bih=653&amp;tbm=isch&amp;tbnid=lWtLzm023rtsKM:&amp;imgrefurl=http://www.lidovky.cz/rakousti-studenti-chteji-zazalovat-facebook-fnp-/media.aspx?c=A121204_094523_ln-media_pef&amp;docid=xfBihb_SKkoz7M&amp;imgurl=http://i.lidovky.cz/12/053/lngal/APE435d69_p201205230112601.jpg&amp;w=460&amp;h=323&amp;ei=__qQUdjyIMiKswb28oGoDA&amp;zoom=1&amp;ved=1t:3588,r:17,s:0,i:132&amp;iact=rc&amp;dur=201&amp;page=2&amp;tbnh=165&amp;tbnw=192&amp;start=14&amp;ndsp=20&amp;tx=87&amp;ty=35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1115616" y="2420888"/>
            <a:ext cx="6400800" cy="3474720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mtClean="0"/>
              <a:t>Facebook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Autor:  Mgr. Jan Duchek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VY_32_INOVACE_25_Facebook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6" name="Picture 2" descr="http://www.zsbochov.cz/_DUM/logo_D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37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05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4797152"/>
            <a:ext cx="6480720" cy="3312368"/>
          </a:xfrm>
        </p:spPr>
        <p:txBody>
          <a:bodyPr>
            <a:normAutofit/>
          </a:bodyPr>
          <a:lstStyle/>
          <a:p>
            <a:r>
              <a:rPr lang="cs-CZ" dirty="0" err="1" smtClean="0"/>
              <a:t>Facebook</a:t>
            </a:r>
            <a:r>
              <a:rPr lang="cs-CZ" dirty="0" smtClean="0"/>
              <a:t> je největší sociální síť na světě. Slouží ke komunikaci registrovaných uživatelů, sdílení digitálních dat, zábavě a v neposlední řadě k vytváření a udržování společenských vztahů. V roce 2012 překonal miliardu aktivních uživatelů. Je přeložen do 68 jazyků…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175351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cs-CZ" dirty="0" err="1" smtClean="0"/>
              <a:t>Facebook</a:t>
            </a:r>
            <a:endParaRPr lang="cs-CZ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052736"/>
            <a:ext cx="3851920" cy="2888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8401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611560" y="3356992"/>
            <a:ext cx="7992888" cy="32403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dirty="0" err="1" smtClean="0"/>
              <a:t>Facebook</a:t>
            </a:r>
            <a:r>
              <a:rPr lang="cs-CZ" sz="2400" dirty="0" smtClean="0"/>
              <a:t> založil mladý student prestižní </a:t>
            </a:r>
            <a:r>
              <a:rPr lang="cs-CZ" sz="2400" dirty="0"/>
              <a:t>H</a:t>
            </a:r>
            <a:r>
              <a:rPr lang="cs-CZ" sz="2400" dirty="0" smtClean="0"/>
              <a:t>arvardovy univerzity. Původně měl sloužit jen studentům Harvardovy univerzity. Později se připojovaly další a další univerzity (potřeba studentské e-mailové adresy). V ČR se jako první připojila Masarykova univerzita v Brně. Od roku 2006 se mohl připojit kdokoliv starší 13ti let.</a:t>
            </a:r>
            <a:endParaRPr lang="cs-CZ" sz="24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0" y="-243408"/>
            <a:ext cx="6959602" cy="1512168"/>
          </a:xfrm>
        </p:spPr>
        <p:txBody>
          <a:bodyPr/>
          <a:lstStyle/>
          <a:p>
            <a:pPr marL="0" indent="0">
              <a:buNone/>
            </a:pPr>
            <a:r>
              <a:rPr lang="cs-CZ" sz="4000" dirty="0" smtClean="0"/>
              <a:t>Historie </a:t>
            </a:r>
            <a:endParaRPr lang="cs-CZ" sz="4000" dirty="0"/>
          </a:p>
        </p:txBody>
      </p:sp>
      <p:pic>
        <p:nvPicPr>
          <p:cNvPr id="2056" name="Picture 8" descr="http://resources3.news.com.au/images/2013/02/24/1226584/297435-facebook-lik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484784"/>
            <a:ext cx="3528392" cy="1986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6737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043608" y="-30201"/>
            <a:ext cx="6408712" cy="119921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Jednička na internetu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827584" y="4255088"/>
            <a:ext cx="7704856" cy="1838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sz="2400" dirty="0" err="1" smtClean="0"/>
              <a:t>Facebook</a:t>
            </a:r>
            <a:r>
              <a:rPr lang="cs-CZ" sz="2400" dirty="0" smtClean="0"/>
              <a:t> je na poli internetu jednička. Je to nejnavštěvovanější stránka celého internetu. V USA je jedničkou pro sdílení fotografií, za týden je sdíleno až 60 miliónů fotografií. V celosvětovém měřítku to je 200 miliónů fotografií za den!</a:t>
            </a:r>
            <a:endParaRPr lang="cs-CZ" sz="5100" dirty="0"/>
          </a:p>
          <a:p>
            <a:pPr algn="l"/>
            <a:endParaRPr lang="cs-CZ" sz="2400" dirty="0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709702"/>
            <a:ext cx="540060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757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980728"/>
            <a:ext cx="6768752" cy="936104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err="1" smtClean="0"/>
              <a:t>Facebook</a:t>
            </a:r>
            <a:r>
              <a:rPr lang="cs-CZ" dirty="0" smtClean="0"/>
              <a:t> byl, je a bude vždy zadarmo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115616" y="5129808"/>
            <a:ext cx="6480720" cy="1728192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Na svůj provoz si </a:t>
            </a:r>
            <a:r>
              <a:rPr lang="cs-CZ" dirty="0" err="1" smtClean="0"/>
              <a:t>Facebook</a:t>
            </a:r>
            <a:r>
              <a:rPr lang="cs-CZ" dirty="0" smtClean="0"/>
              <a:t> vydělává přesně mířenými reklamami pro své uživatele.</a:t>
            </a:r>
            <a:endParaRPr lang="cs-CZ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8007" y="1988839"/>
            <a:ext cx="4296519" cy="3218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5806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5544616" cy="1055194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Soukromí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4176191"/>
            <a:ext cx="7956376" cy="2662043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Naprostá většina uživatelů nepřemýšlí a sdílí o sobě veškeré informace celému světu. Svojí nedbalostí může uživatel nechtěně sdílet fotografie, informace, názory, úvahy, kterých pak může litovat. </a:t>
            </a:r>
            <a:r>
              <a:rPr lang="cs-CZ" dirty="0" err="1" smtClean="0"/>
              <a:t>Facebook</a:t>
            </a:r>
            <a:r>
              <a:rPr lang="cs-CZ" dirty="0" smtClean="0"/>
              <a:t> byl v některých ústavech a školách zakázán pro možné sdílení nevhodného obsahu.</a:t>
            </a:r>
            <a:endParaRPr lang="cs-CZ" dirty="0"/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475" y="1196753"/>
            <a:ext cx="3896904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7079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620688"/>
            <a:ext cx="5760640" cy="83671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31640" y="1628800"/>
            <a:ext cx="6624736" cy="4392488"/>
          </a:xfrm>
        </p:spPr>
        <p:txBody>
          <a:bodyPr>
            <a:normAutofit fontScale="40000" lnSpcReduction="2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dirty="0">
                <a:hlinkClick r:id="rId2"/>
              </a:rPr>
              <a:t>http://www.google.cz/imgres?um=1&amp;sa=N&amp;hl=cs&amp;biw=1366&amp;bih=653&amp;tbm=isch&amp;tbnid=89YNRrZRMIB5QM:&amp;imgrefurl=http://news.yahoo.com/facebook-build-data-center-near-des-moines-iowa-162513416--finance.html&amp;docid=4smzkYyBQp-eRM&amp;imgurl=http://l2.yimg.com/bt/api/res/1.2/HmN3aItCT8qoyewdESN03Q--/YXBwaWQ9eW5ld3M7cT04NTt3PTYwMA--/http://</a:t>
            </a:r>
            <a:r>
              <a:rPr lang="cs-CZ" dirty="0" smtClean="0">
                <a:hlinkClick r:id="rId2"/>
              </a:rPr>
              <a:t>media.zenfs.com/en_us/News/Reuters/2013-04-23T162617Z_2_CBRE93M19N100_RTROPTP_2_CTECH-US-FACEBOOK-DATACENTER.JPG&amp;w=450&amp;h=300&amp;ei=KfSQUYmLM4bAswa434CoDA&amp;zoom=1&amp;ved=1t:3588,r:72,s:0,i:309&amp;iact=rc&amp;dur=560&amp;page=4&amp;tbnh=180&amp;tbnw=266&amp;start=54&amp;ndsp=21&amp;tx=145&amp;ty=67</a:t>
            </a:r>
            <a:endParaRPr lang="cs-CZ" dirty="0" smtClean="0"/>
          </a:p>
          <a:p>
            <a:pPr marL="342900" indent="-342900" algn="l">
              <a:buFont typeface="Arial" pitchFamily="34" charset="0"/>
              <a:buChar char="•"/>
            </a:pPr>
            <a:r>
              <a:rPr lang="cs-CZ" dirty="0">
                <a:hlinkClick r:id="rId3"/>
              </a:rPr>
              <a:t>http://www.google.cz/imgres?um=1&amp;hl=cs&amp;biw=1366&amp;bih=653&amp;tbm=isch&amp;tbnid=5QNH4mCwDx_MTM:&amp;imgrefurl=http://mobil.idnes.cz/o2-nabizi-facebook-v-mobilu-zdarma-az-do-ledna-nebude-nic-uctovat-psd-/mobilni-operatori.aspx%3Fc%3DA101215_115208_mob_operatori_apo&amp;docid=ZgIGAKg3h9RO4M&amp;imgurl=http://</a:t>
            </a:r>
            <a:r>
              <a:rPr lang="cs-CZ" dirty="0" smtClean="0">
                <a:hlinkClick r:id="rId3"/>
              </a:rPr>
              <a:t>i.idnes.cz/08/112/cl6/APO270abf_FacebookLogo_7.jpg&amp;w=630&amp;h=472&amp;ei=3PqQUfXwHYLVswb1moCwDA&amp;zoom=1&amp;ved=1t:3588,r:31,s:0,i:192&amp;iact=rc&amp;dur=472&amp;page=2&amp;tbnh=191&amp;tbnw=239&amp;start=19&amp;ndsp=24&amp;tx=141&amp;ty=60</a:t>
            </a:r>
            <a:endParaRPr lang="cs-CZ" dirty="0" smtClean="0"/>
          </a:p>
          <a:p>
            <a:pPr marL="342900" indent="-342900" algn="l">
              <a:buFont typeface="Arial" pitchFamily="34" charset="0"/>
              <a:buChar char="•"/>
            </a:pPr>
            <a:r>
              <a:rPr lang="cs-CZ" dirty="0">
                <a:hlinkClick r:id="rId4"/>
              </a:rPr>
              <a:t>http://www.google.cz/imgres?um=1&amp;hl=cs&amp;biw=1366&amp;bih=653&amp;tbm=isch&amp;tbnid=lWtLzm023rtsKM:&amp;imgrefurl=http://www.lidovky.cz/rakousti-studenti-chteji-zazalovat-facebook-fnp-/media.aspx%3Fc%3DA121204_094523_ln-media_pef&amp;docid=xfBihb_SKkoz7M&amp;imgurl=http://i.lidovky.cz/12/053/lngal/APE435d69_p201205230112601.jpg&amp;w=460&amp;h=323&amp;ei=__</a:t>
            </a:r>
            <a:r>
              <a:rPr lang="cs-CZ" dirty="0" smtClean="0">
                <a:hlinkClick r:id="rId4"/>
              </a:rPr>
              <a:t>qQUdjyIMiKswb28oGoDA&amp;zoom=1&amp;ved=1t:3588,r:17,s:0,i:132&amp;iact=rc&amp;dur=201&amp;page=2&amp;tbnh=165&amp;tbnw=192&amp;start=14&amp;ndsp=20&amp;tx=87&amp;ty=35</a:t>
            </a:r>
            <a:endParaRPr lang="cs-CZ" dirty="0" smtClean="0"/>
          </a:p>
          <a:p>
            <a:pPr marL="342900" indent="-342900" algn="l">
              <a:buFont typeface="Arial" pitchFamily="34" charset="0"/>
              <a:buChar char="•"/>
            </a:pPr>
            <a:r>
              <a:rPr lang="cs-CZ" dirty="0">
                <a:hlinkClick r:id="rId5"/>
              </a:rPr>
              <a:t>http://www.google.cz/imgres?um=1&amp;sa=N&amp;hl=cs&amp;biw=1366&amp;bih=653&amp;tbm=isch&amp;tbnid=bVWhGZuzWLUOSM:&amp;imgrefurl=http://insidewebz.blogspot.com/2013/03/facebook-unveils-threaded-comments.html&amp;docid=1NY3POef0l3XKM&amp;imgurl=http://2.bp.blogspot.com/-</a:t>
            </a:r>
            <a:r>
              <a:rPr lang="cs-CZ" dirty="0" smtClean="0">
                <a:hlinkClick r:id="rId5"/>
              </a:rPr>
              <a:t>HfWG4p8bHZg/UViBFjmWYeI/AAAAAAAAALk/MUqXN6Rx8Ko/s1600/facebook.jpg&amp;w=1280&amp;h=960&amp;ei=KfSQUYmLM4bAswa434CoDA&amp;zoom=1&amp;ved=1t:3588,r:35,s:0,i:198&amp;iact=rc&amp;dur=343&amp;page=3&amp;tbnh=185&amp;tbnw=247&amp;start=34&amp;ndsp=20&amp;tx=175&amp;ty=70</a:t>
            </a:r>
            <a:endParaRPr lang="cs-CZ" dirty="0" smtClean="0"/>
          </a:p>
          <a:p>
            <a:pPr marL="342900" indent="-342900" algn="l">
              <a:buFont typeface="Arial" pitchFamily="34" charset="0"/>
              <a:buChar char="•"/>
            </a:pPr>
            <a:r>
              <a:rPr lang="cs-CZ" dirty="0">
                <a:hlinkClick r:id="rId6"/>
              </a:rPr>
              <a:t>http://www.google.cz/imgres?um=1&amp;sa=N&amp;hl=cs&amp;biw=1366&amp;bih=653&amp;tbm=isch&amp;tbnid=TJvu-SEN9bV32M:&amp;imgrefurl=http://www.news.com.au/technology/how-facebook-increases-brain-power-for-the-elderly/story-e6frfro0-1226584297488&amp;docid=JWCjyG7teb6Q-M&amp;imgurl=http://</a:t>
            </a:r>
            <a:r>
              <a:rPr lang="cs-CZ" dirty="0" smtClean="0">
                <a:hlinkClick r:id="rId6"/>
              </a:rPr>
              <a:t>resources3.news.com.au/images/2013/02/24/1226584/297435-facebook-like.jpg&amp;w=650&amp;h=366&amp;ei=KfSQUYmLM4bAswa434CoDA&amp;zoom=1&amp;ved=1t:3588,r:55,s:0,i:258&amp;iact=rc&amp;dur=680&amp;page=4&amp;tbnh=168&amp;tbnw=299&amp;start=54&amp;ndsp=21&amp;tx=148&amp;ty=49</a:t>
            </a:r>
            <a:endParaRPr lang="cs-CZ" dirty="0" smtClean="0"/>
          </a:p>
          <a:p>
            <a:pPr marL="342900" indent="-342900" algn="l">
              <a:buFont typeface="Arial" pitchFamily="34" charset="0"/>
              <a:buChar char="•"/>
            </a:pPr>
            <a:r>
              <a:rPr lang="cs-CZ" dirty="0">
                <a:hlinkClick r:id="rId7"/>
              </a:rPr>
              <a:t>http://cs.wikipedia.org/wiki/Facebook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2217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cs-CZ" dirty="0" smtClean="0"/>
              <a:t>Vytvořeno </a:t>
            </a:r>
            <a:r>
              <a:rPr lang="cs-CZ" dirty="0"/>
              <a:t>jako DUM do předmětu Práce na počítači na Základní Škole a Mateřské škole Mladá Boleslav, 17. listopadu 1325 příspěvková organizace, pro </a:t>
            </a:r>
            <a:r>
              <a:rPr lang="cs-CZ" dirty="0" smtClean="0"/>
              <a:t>5. </a:t>
            </a:r>
            <a:r>
              <a:rPr lang="cs-CZ" dirty="0"/>
              <a:t>ročník. </a:t>
            </a:r>
          </a:p>
          <a:p>
            <a:pPr marL="45720" indent="0">
              <a:buNone/>
            </a:pPr>
            <a:r>
              <a:rPr lang="cs-CZ" dirty="0"/>
              <a:t>•Materiál slouží k doplnění výkladu </a:t>
            </a:r>
            <a:r>
              <a:rPr lang="cs-CZ" dirty="0" smtClean="0"/>
              <a:t>práce s internetem. </a:t>
            </a:r>
            <a:endParaRPr lang="cs-CZ" dirty="0"/>
          </a:p>
          <a:p>
            <a:pPr marL="45720" indent="0">
              <a:buNone/>
            </a:pPr>
            <a:r>
              <a:rPr lang="cs-CZ" dirty="0"/>
              <a:t>•Materiál doporučuji prezentovat pomocí dataprojektoru či interaktivní tabule. </a:t>
            </a:r>
          </a:p>
          <a:p>
            <a:pPr marL="45720" indent="0">
              <a:buNone/>
            </a:pPr>
            <a:r>
              <a:rPr lang="cs-CZ" dirty="0"/>
              <a:t>•Materiál byl vytvořen a pilotován v </a:t>
            </a:r>
            <a:r>
              <a:rPr lang="cs-CZ" dirty="0" smtClean="0"/>
              <a:t>II. </a:t>
            </a:r>
            <a:r>
              <a:rPr lang="cs-CZ" dirty="0"/>
              <a:t>pololetí školního roku </a:t>
            </a:r>
            <a:r>
              <a:rPr lang="cs-CZ" dirty="0" smtClean="0"/>
              <a:t>2012/2013</a:t>
            </a:r>
            <a:endParaRPr lang="cs-CZ" dirty="0"/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185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1878</TotalTime>
  <Words>371</Words>
  <Application>Microsoft Office PowerPoint</Application>
  <PresentationFormat>Předvádění na obrazovce (4:3)</PresentationFormat>
  <Paragraphs>32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     </vt:lpstr>
      <vt:lpstr>Facebook</vt:lpstr>
      <vt:lpstr>Historie </vt:lpstr>
      <vt:lpstr>Jednička na internetu</vt:lpstr>
      <vt:lpstr>Facebook byl, je a bude vždy zadarmo</vt:lpstr>
      <vt:lpstr>Soukromí</vt:lpstr>
      <vt:lpstr>Použité zdroje: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Vyhledávání na internetu</dc:title>
  <dc:creator>Duchacek</dc:creator>
  <cp:lastModifiedBy>Duchacek</cp:lastModifiedBy>
  <cp:revision>34</cp:revision>
  <dcterms:created xsi:type="dcterms:W3CDTF">2012-11-22T16:32:26Z</dcterms:created>
  <dcterms:modified xsi:type="dcterms:W3CDTF">2013-06-03T18:54:53Z</dcterms:modified>
</cp:coreProperties>
</file>