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5" r:id="rId2"/>
    <p:sldId id="256" r:id="rId3"/>
    <p:sldId id="257" r:id="rId4"/>
    <p:sldId id="269" r:id="rId5"/>
    <p:sldId id="266" r:id="rId6"/>
    <p:sldId id="270" r:id="rId7"/>
    <p:sldId id="271" r:id="rId8"/>
    <p:sldId id="268"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6" d="100"/>
          <a:sy n="66" d="100"/>
        </p:scale>
        <p:origin x="-1410"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EC0AD686-6DE8-4015-8062-B8B5A0EE6E1C}" type="datetimeFigureOut">
              <a:rPr lang="cs-CZ" smtClean="0"/>
              <a:t>3.6.2013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E285FCD-A556-4CB3-A373-7F084D1C9C1A}" type="slidenum">
              <a:rPr lang="cs-CZ" smtClean="0"/>
              <a:t>‹#›</a:t>
            </a:fld>
            <a:endParaRPr lang="cs-CZ"/>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C0AD686-6DE8-4015-8062-B8B5A0EE6E1C}" type="datetimeFigureOut">
              <a:rPr lang="cs-CZ" smtClean="0"/>
              <a:t>3.6.2013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E285FCD-A556-4CB3-A373-7F084D1C9C1A}"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EC0AD686-6DE8-4015-8062-B8B5A0EE6E1C}" type="datetimeFigureOut">
              <a:rPr lang="cs-CZ" smtClean="0"/>
              <a:t>3.6.2013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E285FCD-A556-4CB3-A373-7F084D1C9C1A}"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C0AD686-6DE8-4015-8062-B8B5A0EE6E1C}" type="datetimeFigureOut">
              <a:rPr lang="cs-CZ" smtClean="0"/>
              <a:t>3.6.2013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7E285FCD-A556-4CB3-A373-7F084D1C9C1A}"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EC0AD686-6DE8-4015-8062-B8B5A0EE6E1C}" type="datetimeFigureOut">
              <a:rPr lang="cs-CZ" smtClean="0"/>
              <a:t>3.6.2013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7E285FCD-A556-4CB3-A373-7F084D1C9C1A}" type="slidenum">
              <a:rPr lang="cs-CZ" smtClean="0"/>
              <a:t>‹#›</a:t>
            </a:fld>
            <a:endParaRPr lang="cs-CZ"/>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EC0AD686-6DE8-4015-8062-B8B5A0EE6E1C}" type="datetimeFigureOut">
              <a:rPr lang="cs-CZ" smtClean="0"/>
              <a:t>3.6.2013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7E285FCD-A556-4CB3-A373-7F084D1C9C1A}"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0AD686-6DE8-4015-8062-B8B5A0EE6E1C}" type="datetimeFigureOut">
              <a:rPr lang="cs-CZ" smtClean="0"/>
              <a:t>3.6.2013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7E285FCD-A556-4CB3-A373-7F084D1C9C1A}"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EC0AD686-6DE8-4015-8062-B8B5A0EE6E1C}" type="datetimeFigureOut">
              <a:rPr lang="cs-CZ" smtClean="0"/>
              <a:t>3.6.2013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7E285FCD-A556-4CB3-A373-7F084D1C9C1A}"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EC0AD686-6DE8-4015-8062-B8B5A0EE6E1C}" type="datetimeFigureOut">
              <a:rPr lang="cs-CZ" smtClean="0"/>
              <a:t>3.6.2013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7E285FCD-A556-4CB3-A373-7F084D1C9C1A}" type="slidenum">
              <a:rPr lang="cs-CZ" smtClean="0"/>
              <a:t>‹#›</a:t>
            </a:fld>
            <a:endParaRPr lang="cs-CZ"/>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EC0AD686-6DE8-4015-8062-B8B5A0EE6E1C}" type="datetimeFigureOut">
              <a:rPr lang="cs-CZ" smtClean="0"/>
              <a:t>3.6.2013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E285FCD-A556-4CB3-A373-7F084D1C9C1A}"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EC0AD686-6DE8-4015-8062-B8B5A0EE6E1C}" type="datetimeFigureOut">
              <a:rPr lang="cs-CZ" smtClean="0"/>
              <a:t>3.6.2013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E285FCD-A556-4CB3-A373-7F084D1C9C1A}" type="slidenum">
              <a:rPr lang="cs-CZ" smtClean="0"/>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EC0AD686-6DE8-4015-8062-B8B5A0EE6E1C}" type="datetimeFigureOut">
              <a:rPr lang="cs-CZ" smtClean="0"/>
              <a:t>3.6.2013</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7E285FCD-A556-4CB3-A373-7F084D1C9C1A}"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www.google.cz/imgres?um=1&amp;hl=cs&amp;biw=1366&amp;bih=653&amp;tbm=isch&amp;tbnid=7NK6zOF_th8AfM:&amp;imgrefurl=http://svet-hostingu.cz/2011/07/18/mapa-podmorskych-komunikacnich-kabelu-postavena-na-googlemaps/&amp;docid=2BhTjvufllrnUM&amp;imgurl=http://svet-hostingu.cz/wp-content/uploads/2011/07/kabely500.jpg&amp;w=500&amp;h=330&amp;ei=0WKRUYZ2hO6yBqahgIAB&amp;zoom=1&amp;ved=1t:3588,r:16,s:0,i:129&amp;iact=rc&amp;dur=2782&amp;page=2&amp;tbnh=181&amp;tbnw=274&amp;start=15&amp;ndsp=21&amp;tx=179&amp;ty=59" TargetMode="External"/><Relationship Id="rId2" Type="http://schemas.openxmlformats.org/officeDocument/2006/relationships/hyperlink" Target="http://www.google.cz/imgres?um=1&amp;hl=cs&amp;biw=1366&amp;bih=653&amp;tbm=isch&amp;tbnid=D7DBcbxrD9t8cM:&amp;imgrefurl=http://archiv.cesnet.cz/doc/2009/zprava/nren.html&amp;docid=LePwgxiWTXSJgM&amp;imgurl=http://archiv.cesnet.cz/doc/2009/zprava/xl-nren-optopo-2009.png&amp;w=804&amp;h=562&amp;ei=CGKRUdiKEMeqtAa-sICgBA&amp;zoom=1&amp;ved=1t:3588,r:12,s:0,i:117&amp;iact=rc&amp;dur=2630&amp;page=1&amp;tbnh=188&amp;tbnw=269&amp;start=0&amp;ndsp=15&amp;tx=153&amp;ty=79" TargetMode="External"/><Relationship Id="rId1" Type="http://schemas.openxmlformats.org/officeDocument/2006/relationships/slideLayout" Target="../slideLayouts/slideLayout3.xml"/><Relationship Id="rId6" Type="http://schemas.openxmlformats.org/officeDocument/2006/relationships/hyperlink" Target="http://www.google.cz/imgres?um=1&amp;hl=cs&amp;biw=1366&amp;bih=653&amp;tbm=isch&amp;tbnid=n1A9KMFJ2gy4PM:&amp;imgrefurl=http://www.dsl.cz/jak-na-to/3-poskytovatele/28-jak-se-pripojit-k-adsl&amp;docid=4ONRBJipVXZ9OM&amp;imgurl=http://www.dsl.cz/img/dsl/staticke_stranky/0-adsl.png&amp;w=352&amp;h=300&amp;ei=kGORUYPmHIPUtAaOgoGwAQ&amp;zoom=1&amp;ved=1t:3588,r:4,s:0,i:93&amp;iact=rc&amp;dur=1453&amp;page=1&amp;tbnh=181&amp;tbnw=212&amp;start=0&amp;ndsp=16&amp;tx=117&amp;ty=42" TargetMode="External"/><Relationship Id="rId5" Type="http://schemas.openxmlformats.org/officeDocument/2006/relationships/hyperlink" Target="http://www.google.cz/imgres?um=1&amp;hl=cs&amp;biw=1366&amp;bih=653&amp;tbm=isch&amp;tbnid=bz4oT1dvrnG_bM:&amp;imgrefurl=http://mobil.idnes.cz/rychly-internet-kdekoli-chcete-satelitni-pripojeni-astra2connect-prichazi-do-ceska-gzm-/mob_tech.aspx?c=A080429_205116_mob_tech_lhc&amp;docid=YE942KgW_PZNdM&amp;imgurl=http://i.idnes.cz/08/043/cl6/LHC22bc42_MobilCZ_Astra2Connect_07.JPG&amp;w=630&amp;h=472&amp;ei=TmORUabpDovJsgbX4YH4AQ&amp;zoom=1&amp;ved=1t:3588,r:0,s:0,i:81&amp;iact=rc&amp;dur=783&amp;page=1&amp;tbnh=175&amp;tbnw=239&amp;start=0&amp;ndsp=17&amp;tx=178&amp;ty=59" TargetMode="External"/><Relationship Id="rId4" Type="http://schemas.openxmlformats.org/officeDocument/2006/relationships/hyperlink" Target="http://www.google.cz/imgres?um=1&amp;hl=cs&amp;biw=1366&amp;bih=653&amp;tbm=isch&amp;tbnid=IpxrJ2Odkfa60M:&amp;imgrefurl=http://www.zive.cz/clanky/muze-byt-cesko-odriznuto-od-internetu/sc-3-a-155720/default.aspx&amp;docid=m9iYHiSmMxEVcM&amp;imgurl=http://zive.v.mfstatic.cz/GetThumbNail.aspx?id_file=971909373&amp;width=570&amp;height=427&amp;q=100&amp;w=569&amp;h=427&amp;ei=0WKRUYZ2hO6yBqahgIAB&amp;zoom=1&amp;ved=1t:3588,r:22,s:0,i:154&amp;iact=rc&amp;dur=470&amp;page=2&amp;tbnh=194&amp;tbnw=235&amp;start=15&amp;ndsp=21&amp;tx=111&amp;ty=54"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rtlCol="0">
            <a:normAutofit fontScale="90000"/>
          </a:bodyPr>
          <a:lstStyle/>
          <a:p>
            <a:pPr fontAlgn="auto">
              <a:spcAft>
                <a:spcPts val="0"/>
              </a:spcAft>
              <a:defRPr/>
            </a:pPr>
            <a:r>
              <a:rPr lang="cs-CZ" dirty="0" smtClean="0"/>
              <a:t/>
            </a:r>
            <a:br>
              <a:rPr lang="cs-CZ" dirty="0" smtClean="0"/>
            </a:br>
            <a:r>
              <a:rPr lang="cs-CZ" dirty="0" smtClean="0"/>
              <a:t/>
            </a:r>
            <a:br>
              <a:rPr lang="cs-CZ" dirty="0" smtClean="0"/>
            </a:br>
            <a:r>
              <a:rPr lang="cs-CZ" dirty="0" smtClean="0"/>
              <a:t/>
            </a:r>
            <a:br>
              <a:rPr lang="cs-CZ" dirty="0" smtClean="0"/>
            </a:br>
            <a:r>
              <a:rPr lang="cs-CZ" dirty="0" smtClean="0"/>
              <a:t/>
            </a:r>
            <a:br>
              <a:rPr lang="cs-CZ" dirty="0" smtClean="0"/>
            </a:br>
            <a:r>
              <a:rPr lang="cs-CZ" dirty="0" smtClean="0"/>
              <a:t/>
            </a:r>
            <a:br>
              <a:rPr lang="cs-CZ" dirty="0" smtClean="0"/>
            </a:br>
            <a:endParaRPr lang="cs-CZ" dirty="0"/>
          </a:p>
        </p:txBody>
      </p:sp>
      <p:sp>
        <p:nvSpPr>
          <p:cNvPr id="5" name="Zástupný symbol pro obsah 4"/>
          <p:cNvSpPr>
            <a:spLocks noGrp="1"/>
          </p:cNvSpPr>
          <p:nvPr>
            <p:ph sz="quarter" idx="13"/>
          </p:nvPr>
        </p:nvSpPr>
        <p:spPr>
          <a:xfrm>
            <a:off x="1115616" y="2420888"/>
            <a:ext cx="6696744" cy="3528392"/>
          </a:xfrm>
        </p:spPr>
        <p:txBody>
          <a:bodyPr rtlCol="0">
            <a:normAutofit lnSpcReduction="10000"/>
          </a:bodyPr>
          <a:lstStyle/>
          <a:p>
            <a:pPr fontAlgn="auto">
              <a:spcAft>
                <a:spcPts val="0"/>
              </a:spcAft>
              <a:buFont typeface="Arial" pitchFamily="34" charset="0"/>
              <a:buChar char="•"/>
              <a:defRPr/>
            </a:pPr>
            <a:endParaRPr lang="cs-CZ" dirty="0" smtClean="0"/>
          </a:p>
          <a:p>
            <a:pPr fontAlgn="auto">
              <a:spcAft>
                <a:spcPts val="0"/>
              </a:spcAft>
              <a:buFont typeface="Arial" pitchFamily="34" charset="0"/>
              <a:buChar char="•"/>
              <a:defRPr/>
            </a:pPr>
            <a:endParaRPr lang="cs-CZ" dirty="0"/>
          </a:p>
          <a:p>
            <a:pPr marL="0" indent="0" algn="ctr" fontAlgn="auto">
              <a:spcAft>
                <a:spcPts val="0"/>
              </a:spcAft>
              <a:buFont typeface="Arial" pitchFamily="34" charset="0"/>
              <a:buNone/>
              <a:defRPr/>
            </a:pPr>
            <a:r>
              <a:rPr lang="cs-CZ" dirty="0" smtClean="0"/>
              <a:t>Jak funguje internet</a:t>
            </a:r>
          </a:p>
          <a:p>
            <a:pPr fontAlgn="auto">
              <a:spcAft>
                <a:spcPts val="0"/>
              </a:spcAft>
              <a:buFont typeface="Arial" pitchFamily="34" charset="0"/>
              <a:buChar char="•"/>
              <a:defRPr/>
            </a:pPr>
            <a:endParaRPr lang="cs-CZ" dirty="0"/>
          </a:p>
          <a:p>
            <a:pPr marL="0" indent="0" algn="ctr" fontAlgn="auto">
              <a:spcAft>
                <a:spcPts val="0"/>
              </a:spcAft>
              <a:buFont typeface="Arial" pitchFamily="34" charset="0"/>
              <a:buNone/>
              <a:defRPr/>
            </a:pPr>
            <a:r>
              <a:rPr lang="cs-CZ" dirty="0" smtClean="0"/>
              <a:t>Autor:  Mgr. Jan Duchek</a:t>
            </a:r>
          </a:p>
          <a:p>
            <a:pPr fontAlgn="auto">
              <a:spcAft>
                <a:spcPts val="0"/>
              </a:spcAft>
              <a:buFont typeface="Arial" pitchFamily="34" charset="0"/>
              <a:buChar char="•"/>
              <a:defRPr/>
            </a:pPr>
            <a:endParaRPr lang="cs-CZ" dirty="0" smtClean="0"/>
          </a:p>
          <a:p>
            <a:pPr marL="0" indent="0" algn="ctr" fontAlgn="auto">
              <a:spcAft>
                <a:spcPts val="0"/>
              </a:spcAft>
              <a:buFont typeface="Arial" pitchFamily="34" charset="0"/>
              <a:buNone/>
              <a:defRPr/>
            </a:pPr>
            <a:r>
              <a:rPr lang="cs-CZ" dirty="0" smtClean="0"/>
              <a:t>VY_32_INOVACE_44_Jak_funguje_internet</a:t>
            </a:r>
          </a:p>
          <a:p>
            <a:pPr marL="0" indent="0" algn="ctr" fontAlgn="auto">
              <a:spcAft>
                <a:spcPts val="0"/>
              </a:spcAft>
              <a:buFont typeface="Arial" pitchFamily="34" charset="0"/>
              <a:buNone/>
              <a:defRPr/>
            </a:pPr>
            <a:r>
              <a:rPr lang="cs-CZ" sz="1400" dirty="0" smtClean="0"/>
              <a:t>Vytvořeno v rámci projektu „EU peníze školám“.</a:t>
            </a:r>
          </a:p>
          <a:p>
            <a:pPr marL="0" indent="0" algn="ctr" fontAlgn="auto">
              <a:spcAft>
                <a:spcPts val="0"/>
              </a:spcAft>
              <a:buFont typeface="Arial" pitchFamily="34" charset="0"/>
              <a:buNone/>
              <a:defRPr/>
            </a:pPr>
            <a:r>
              <a:rPr lang="cs-CZ" sz="1400" dirty="0" smtClean="0"/>
              <a:t>OP VK oblast podpory 1.4 s názvem Zlepšení podmínek pro vzdělávání na základních školách.</a:t>
            </a:r>
            <a:endParaRPr lang="cs-CZ" sz="1400" dirty="0"/>
          </a:p>
        </p:txBody>
      </p:sp>
      <p:pic>
        <p:nvPicPr>
          <p:cNvPr id="6" name="Picture 2" descr="http://www.zsbochov.cz/_DUM/logo_DU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2378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30545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188640"/>
            <a:ext cx="8136904" cy="1793167"/>
          </a:xfrm>
        </p:spPr>
        <p:txBody>
          <a:bodyPr/>
          <a:lstStyle/>
          <a:p>
            <a:pPr marL="182880" indent="0" algn="ctr">
              <a:buNone/>
            </a:pPr>
            <a:r>
              <a:rPr lang="cs-CZ" dirty="0" smtClean="0"/>
              <a:t>Propojení uzlů</a:t>
            </a:r>
            <a:endParaRPr lang="cs-CZ"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548426"/>
            <a:ext cx="6349330" cy="44382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584018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text 5"/>
          <p:cNvSpPr>
            <a:spLocks noGrp="1"/>
          </p:cNvSpPr>
          <p:nvPr>
            <p:ph type="body" sz="half" idx="2"/>
          </p:nvPr>
        </p:nvSpPr>
        <p:spPr>
          <a:xfrm>
            <a:off x="827584" y="4437112"/>
            <a:ext cx="7992888" cy="1944216"/>
          </a:xfrm>
        </p:spPr>
        <p:txBody>
          <a:bodyPr>
            <a:noAutofit/>
          </a:bodyPr>
          <a:lstStyle/>
          <a:p>
            <a:pPr marL="0" indent="0">
              <a:buNone/>
            </a:pPr>
            <a:r>
              <a:rPr lang="cs-CZ" sz="2400" dirty="0" smtClean="0"/>
              <a:t>Po celé Planetě je rozmístěno miliony serverů. Servery jsou mezi sebou propojeny libovolně. Některé servery jsou spolu spojeny přímo kabelem, některé přes pevné linky, jiné zase přes telefonní linky, další přes satelit nebo podmořským kabelem. </a:t>
            </a:r>
            <a:endParaRPr lang="cs-CZ" sz="2400" dirty="0"/>
          </a:p>
        </p:txBody>
      </p:sp>
      <p:sp>
        <p:nvSpPr>
          <p:cNvPr id="4" name="Nadpis 3"/>
          <p:cNvSpPr>
            <a:spLocks noGrp="1"/>
          </p:cNvSpPr>
          <p:nvPr>
            <p:ph type="title"/>
          </p:nvPr>
        </p:nvSpPr>
        <p:spPr>
          <a:xfrm>
            <a:off x="2096859" y="-15687"/>
            <a:ext cx="6959602" cy="1512168"/>
          </a:xfrm>
        </p:spPr>
        <p:txBody>
          <a:bodyPr/>
          <a:lstStyle/>
          <a:p>
            <a:pPr marL="0" indent="0">
              <a:buNone/>
            </a:pPr>
            <a:r>
              <a:rPr lang="cs-CZ" sz="4000" dirty="0" smtClean="0"/>
              <a:t>Jak to funguje</a:t>
            </a:r>
            <a:endParaRPr lang="cs-CZ" sz="4000" dirty="0"/>
          </a:p>
        </p:txBody>
      </p:sp>
    </p:spTree>
    <p:extLst>
      <p:ext uri="{BB962C8B-B14F-4D97-AF65-F5344CB8AC3E}">
        <p14:creationId xmlns:p14="http://schemas.microsoft.com/office/powerpoint/2010/main" val="926737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text 2"/>
          <p:cNvSpPr>
            <a:spLocks noGrp="1"/>
          </p:cNvSpPr>
          <p:nvPr>
            <p:ph type="body" sz="half" idx="2"/>
          </p:nvPr>
        </p:nvSpPr>
        <p:spPr>
          <a:xfrm>
            <a:off x="1907704" y="1772816"/>
            <a:ext cx="6912768" cy="4323260"/>
          </a:xfrm>
        </p:spPr>
        <p:txBody>
          <a:bodyPr>
            <a:normAutofit/>
          </a:bodyPr>
          <a:lstStyle/>
          <a:p>
            <a:pPr marL="0" indent="0">
              <a:buNone/>
            </a:pPr>
            <a:endParaRPr lang="cs-CZ" dirty="0"/>
          </a:p>
        </p:txBody>
      </p:sp>
      <p:sp>
        <p:nvSpPr>
          <p:cNvPr id="4" name="Nadpis 3"/>
          <p:cNvSpPr>
            <a:spLocks noGrp="1"/>
          </p:cNvSpPr>
          <p:nvPr>
            <p:ph type="title"/>
          </p:nvPr>
        </p:nvSpPr>
        <p:spPr>
          <a:xfrm>
            <a:off x="251520" y="-171400"/>
            <a:ext cx="6383538" cy="1143000"/>
          </a:xfrm>
        </p:spPr>
        <p:txBody>
          <a:bodyPr/>
          <a:lstStyle/>
          <a:p>
            <a:pPr marL="0" indent="0">
              <a:buNone/>
            </a:pPr>
            <a:r>
              <a:rPr lang="cs-CZ" dirty="0" smtClean="0"/>
              <a:t>Podmořský kabel</a:t>
            </a:r>
            <a:endParaRPr lang="cs-CZ" dirty="0"/>
          </a:p>
        </p:txBody>
      </p:sp>
      <p:pic>
        <p:nvPicPr>
          <p:cNvPr id="3079" name="Picture 7" descr="http://svet-hostingu.cz/wp-content/uploads/2011/07/kabely5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3928" y="980728"/>
            <a:ext cx="4762500" cy="3143250"/>
          </a:xfrm>
          <a:prstGeom prst="rect">
            <a:avLst/>
          </a:prstGeom>
          <a:noFill/>
          <a:extLst>
            <a:ext uri="{909E8E84-426E-40DD-AFC4-6F175D3DCCD1}">
              <a14:hiddenFill xmlns:a14="http://schemas.microsoft.com/office/drawing/2010/main">
                <a:solidFill>
                  <a:srgbClr val="FFFFFF"/>
                </a:solidFill>
              </a14:hiddenFill>
            </a:ext>
          </a:extLst>
        </p:spPr>
      </p:pic>
      <p:pic>
        <p:nvPicPr>
          <p:cNvPr id="3081" name="Picture 9" descr="http://t3.gstatic.com/images?q=tbn:ANd9GcTiIbJhGIajSK9-2ZKYVWgcR6h0WUOi-5HcxRpuKk9ueL8Am31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92" y="3068960"/>
            <a:ext cx="4359557" cy="3265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9494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03648" y="620688"/>
            <a:ext cx="6264696" cy="836712"/>
          </a:xfrm>
        </p:spPr>
        <p:txBody>
          <a:bodyPr/>
          <a:lstStyle/>
          <a:p>
            <a:pPr marL="0" indent="0" algn="l">
              <a:buNone/>
            </a:pPr>
            <a:r>
              <a:rPr lang="cs-CZ" dirty="0" smtClean="0"/>
              <a:t>Připojení přes satelit</a:t>
            </a:r>
            <a:endParaRPr lang="cs-CZ" dirty="0"/>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1749670"/>
            <a:ext cx="6000750" cy="4495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622172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99592" y="332656"/>
            <a:ext cx="7416824" cy="1112336"/>
          </a:xfrm>
        </p:spPr>
        <p:txBody>
          <a:bodyPr/>
          <a:lstStyle/>
          <a:p>
            <a:pPr marL="0" indent="0" algn="l">
              <a:buNone/>
            </a:pPr>
            <a:r>
              <a:rPr lang="cs-CZ" dirty="0" smtClean="0"/>
              <a:t>Připojení přes telefonní linku</a:t>
            </a:r>
            <a:endParaRPr lang="cs-CZ" dirty="0"/>
          </a:p>
        </p:txBody>
      </p:sp>
      <p:sp>
        <p:nvSpPr>
          <p:cNvPr id="3" name="Zástupný symbol pro text 2"/>
          <p:cNvSpPr>
            <a:spLocks noGrp="1"/>
          </p:cNvSpPr>
          <p:nvPr>
            <p:ph type="body" idx="1"/>
          </p:nvPr>
        </p:nvSpPr>
        <p:spPr>
          <a:xfrm>
            <a:off x="1403648" y="5301208"/>
            <a:ext cx="5970494" cy="835460"/>
          </a:xfrm>
        </p:spPr>
        <p:txBody>
          <a:bodyPr>
            <a:normAutofit/>
          </a:bodyPr>
          <a:lstStyle/>
          <a:p>
            <a:pPr algn="l"/>
            <a:endParaRPr lang="cs-CZ" dirty="0"/>
          </a:p>
        </p:txBody>
      </p:sp>
      <p:pic>
        <p:nvPicPr>
          <p:cNvPr id="5124" name="Picture 4" descr="http://www.dsl.cz/img/dsl/staticke_stranky/0-adsl.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556792"/>
            <a:ext cx="5184576" cy="44186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277710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71600" y="0"/>
            <a:ext cx="5472608" cy="836712"/>
          </a:xfrm>
        </p:spPr>
        <p:txBody>
          <a:bodyPr/>
          <a:lstStyle/>
          <a:p>
            <a:pPr marL="0" indent="0" algn="l">
              <a:buNone/>
            </a:pPr>
            <a:r>
              <a:rPr lang="cs-CZ" dirty="0" smtClean="0"/>
              <a:t>Zdroje:</a:t>
            </a:r>
            <a:endParaRPr lang="cs-CZ" dirty="0"/>
          </a:p>
        </p:txBody>
      </p:sp>
      <p:sp>
        <p:nvSpPr>
          <p:cNvPr id="3" name="Zástupný symbol pro text 2"/>
          <p:cNvSpPr>
            <a:spLocks noGrp="1"/>
          </p:cNvSpPr>
          <p:nvPr>
            <p:ph type="body" idx="1"/>
          </p:nvPr>
        </p:nvSpPr>
        <p:spPr>
          <a:xfrm>
            <a:off x="2022438" y="1340768"/>
            <a:ext cx="6437994" cy="4102203"/>
          </a:xfrm>
        </p:spPr>
        <p:txBody>
          <a:bodyPr>
            <a:normAutofit fontScale="47500" lnSpcReduction="20000"/>
          </a:bodyPr>
          <a:lstStyle/>
          <a:p>
            <a:pPr marL="342900" indent="-342900" algn="l">
              <a:buFont typeface="Arial" pitchFamily="34" charset="0"/>
              <a:buChar char="•"/>
            </a:pPr>
            <a:r>
              <a:rPr lang="cs-CZ" dirty="0">
                <a:hlinkClick r:id="rId2"/>
              </a:rPr>
              <a:t>http://www.google.cz/imgres?um=1&amp;hl=cs&amp;biw=1366&amp;bih=653&amp;tbm=isch&amp;tbnid=D7DBcbxrD9t8cM:&amp;imgrefurl=http://archiv.cesnet.cz/doc/2009/zprava/nren.html&amp;docid=LePwgxiWTXSJgM&amp;imgurl=http://</a:t>
            </a:r>
            <a:r>
              <a:rPr lang="cs-CZ" dirty="0" smtClean="0">
                <a:hlinkClick r:id="rId2"/>
              </a:rPr>
              <a:t>archiv.cesnet.cz/doc/2009/zprava/xl-nren-optopo-2009.png&amp;w=804&amp;h=562&amp;ei=CGKRUdiKEMeqtAa-sICgBA&amp;zoom=1&amp;ved=1t:3588,r:12,s:0,i:117&amp;iact=rc&amp;dur=2630&amp;page=1&amp;tbnh=188&amp;tbnw=269&amp;start=0&amp;ndsp=15&amp;tx=153&amp;ty=79</a:t>
            </a:r>
            <a:endParaRPr lang="cs-CZ" dirty="0" smtClean="0"/>
          </a:p>
          <a:p>
            <a:pPr marL="342900" indent="-342900" algn="l">
              <a:buFont typeface="Arial" pitchFamily="34" charset="0"/>
              <a:buChar char="•"/>
            </a:pPr>
            <a:r>
              <a:rPr lang="cs-CZ" dirty="0">
                <a:hlinkClick r:id="rId3"/>
              </a:rPr>
              <a:t>http://www.google.cz/imgres?um=1&amp;hl=cs&amp;biw=1366&amp;bih=653&amp;tbm=isch&amp;tbnid=7NK6zOF_th8AfM:&amp;imgrefurl=http://svet-hostingu.cz/2011/07/18/mapa-podmorskych-komunikacnich-kabelu-postavena-na-googlemaps/&amp;docid=2BhTjvufllrnUM&amp;imgurl=http://</a:t>
            </a:r>
            <a:r>
              <a:rPr lang="cs-CZ" dirty="0" smtClean="0">
                <a:hlinkClick r:id="rId3"/>
              </a:rPr>
              <a:t>svet-hostingu.cz/wp-content/uploads/2011/07/kabely500.jpg&amp;w=500&amp;h=330&amp;ei=0WKRUYZ2hO6yBqahgIAB&amp;zoom=1&amp;ved=1t:3588,r:16,s:0,i:129&amp;iact=rc&amp;dur=2782&amp;page=2&amp;tbnh=181&amp;tbnw=274&amp;start=15&amp;ndsp=21&amp;tx=179&amp;ty=59</a:t>
            </a:r>
            <a:endParaRPr lang="cs-CZ" dirty="0" smtClean="0"/>
          </a:p>
          <a:p>
            <a:pPr marL="342900" indent="-342900" algn="l">
              <a:buFont typeface="Arial" pitchFamily="34" charset="0"/>
              <a:buChar char="•"/>
            </a:pPr>
            <a:r>
              <a:rPr lang="cs-CZ" dirty="0">
                <a:hlinkClick r:id="rId4"/>
              </a:rPr>
              <a:t>http://www.google.cz/imgres?um=1&amp;hl=cs&amp;biw=1366&amp;bih=653&amp;tbm=isch&amp;tbnid=IpxrJ2Odkfa60M:&amp;imgrefurl=http://www.zive.cz/clanky/muze-byt-cesko-odriznuto-od-internetu/sc-3-a-155720/default.aspx&amp;docid=m9iYHiSmMxEVcM&amp;imgurl=http://</a:t>
            </a:r>
            <a:r>
              <a:rPr lang="cs-CZ" dirty="0" smtClean="0">
                <a:hlinkClick r:id="rId4"/>
              </a:rPr>
              <a:t>zive.v.mfstatic.cz/GetThumbNail.aspx%253Fid_file%253D971909373%2526width%253D570%2526height%253D427%2526q%253D100&amp;w=569&amp;h=427&amp;ei=0WKRUYZ2hO6yBqahgIAB&amp;zoom=1&amp;ved=1t:3588,r:22,s:0,i:154&amp;iact=rc&amp;dur=470&amp;page=2&amp;tbnh=194&amp;tbnw=235&amp;start=15&amp;ndsp=21&amp;tx=111&amp;ty=54</a:t>
            </a:r>
            <a:endParaRPr lang="cs-CZ" dirty="0" smtClean="0"/>
          </a:p>
          <a:p>
            <a:pPr marL="342900" indent="-342900" algn="l">
              <a:buFont typeface="Arial" pitchFamily="34" charset="0"/>
              <a:buChar char="•"/>
            </a:pPr>
            <a:r>
              <a:rPr lang="cs-CZ" dirty="0">
                <a:hlinkClick r:id="rId5"/>
              </a:rPr>
              <a:t>http://www.google.cz/imgres?um=1&amp;hl=cs&amp;biw=1366&amp;bih=653&amp;tbm=isch&amp;tbnid=bz4oT1dvrnG_bM:&amp;imgrefurl=http://mobil.idnes.cz/rychly-internet-kdekoli-chcete-satelitni-pripojeni-astra2connect-prichazi-do-ceska-gzm-/mob_tech.aspx%3Fc%3DA080429_205116_mob_tech_lhc&amp;docid=YE942KgW_PZNdM&amp;imgurl=http://</a:t>
            </a:r>
            <a:r>
              <a:rPr lang="cs-CZ" dirty="0" smtClean="0">
                <a:hlinkClick r:id="rId5"/>
              </a:rPr>
              <a:t>i.idnes.cz/08/043/cl6/LHC22bc42_MobilCZ_Astra2Connect_07.JPG&amp;w=630&amp;h=472&amp;ei=TmORUabpDovJsgbX4YH4AQ&amp;zoom=1&amp;ved=1t:3588,r:0,s:0,i:81&amp;iact=rc&amp;dur=783&amp;page=1&amp;tbnh=175&amp;tbnw=239&amp;start=0&amp;ndsp=17&amp;tx=178&amp;ty=59</a:t>
            </a:r>
            <a:endParaRPr lang="cs-CZ" dirty="0" smtClean="0"/>
          </a:p>
          <a:p>
            <a:pPr marL="342900" indent="-342900" algn="l">
              <a:buFont typeface="Arial" pitchFamily="34" charset="0"/>
              <a:buChar char="•"/>
            </a:pPr>
            <a:r>
              <a:rPr lang="cs-CZ">
                <a:hlinkClick r:id="rId6"/>
              </a:rPr>
              <a:t>http://www.google.cz/imgres?um=1&amp;hl=cs&amp;biw=1366&amp;bih=653&amp;tbm=isch&amp;tbnid=n1A9KMFJ2gy4PM:&amp;imgrefurl=http://www.dsl.cz/jak-na-to/3-poskytovatele/28-jak-se-pripojit-k-adsl&amp;docid=4ONRBJipVXZ9OM&amp;imgurl=http://www.dsl.cz/img/dsl/staticke_stranky/0-adsl.png&amp;w=352&amp;h=300&amp;ei=kGORUYPmHIPUtAaOgoGwAQ&amp;zoom=1&amp;ved=1t:3588,r:4,s:0,i:93&amp;iact=rc&amp;dur=1453&amp;page=1&amp;tbnh=181&amp;tbnw=212&amp;start=0&amp;ndsp=16&amp;tx=117&amp;ty=42</a:t>
            </a:r>
            <a:endParaRPr lang="cs-CZ" dirty="0"/>
          </a:p>
        </p:txBody>
      </p:sp>
    </p:spTree>
    <p:extLst>
      <p:ext uri="{BB962C8B-B14F-4D97-AF65-F5344CB8AC3E}">
        <p14:creationId xmlns:p14="http://schemas.microsoft.com/office/powerpoint/2010/main" val="35463171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p:txBody>
          <a:bodyPr>
            <a:normAutofit lnSpcReduction="10000"/>
          </a:bodyPr>
          <a:lstStyle/>
          <a:p>
            <a:pPr marL="45720" indent="0">
              <a:buNone/>
            </a:pPr>
            <a:r>
              <a:rPr lang="cs-CZ" dirty="0" smtClean="0"/>
              <a:t>Vytvořeno </a:t>
            </a:r>
            <a:r>
              <a:rPr lang="cs-CZ" dirty="0"/>
              <a:t>jako DUM do předmětu Práce na počítači na Základní Škole a Mateřské škole Mladá Boleslav, 17. listopadu 1325 příspěvková organizace, </a:t>
            </a:r>
            <a:r>
              <a:rPr lang="cs-CZ"/>
              <a:t>pro </a:t>
            </a:r>
            <a:r>
              <a:rPr lang="cs-CZ" dirty="0"/>
              <a:t>4</a:t>
            </a:r>
            <a:r>
              <a:rPr lang="cs-CZ" smtClean="0"/>
              <a:t>. </a:t>
            </a:r>
            <a:r>
              <a:rPr lang="cs-CZ" dirty="0"/>
              <a:t>ročník. </a:t>
            </a:r>
          </a:p>
          <a:p>
            <a:pPr marL="45720" indent="0">
              <a:buNone/>
            </a:pPr>
            <a:r>
              <a:rPr lang="cs-CZ" dirty="0"/>
              <a:t>•Materiál slouží k doplnění výkladu </a:t>
            </a:r>
            <a:r>
              <a:rPr lang="cs-CZ" dirty="0" smtClean="0"/>
              <a:t>práce s počítačem. </a:t>
            </a:r>
            <a:endParaRPr lang="cs-CZ" dirty="0"/>
          </a:p>
          <a:p>
            <a:pPr marL="45720" indent="0">
              <a:buNone/>
            </a:pPr>
            <a:r>
              <a:rPr lang="cs-CZ" dirty="0"/>
              <a:t>•Materiál doporučuji prezentovat pomocí dataprojektoru či interaktivní tabule. </a:t>
            </a:r>
          </a:p>
          <a:p>
            <a:pPr marL="45720" indent="0">
              <a:buNone/>
            </a:pPr>
            <a:r>
              <a:rPr lang="cs-CZ" dirty="0"/>
              <a:t>•Materiál byl vytvořen a pilotován v </a:t>
            </a:r>
            <a:r>
              <a:rPr lang="cs-CZ" dirty="0" smtClean="0"/>
              <a:t>II. </a:t>
            </a:r>
            <a:r>
              <a:rPr lang="cs-CZ" dirty="0"/>
              <a:t>pololetí školního roku </a:t>
            </a:r>
            <a:r>
              <a:rPr lang="cs-CZ" dirty="0" smtClean="0"/>
              <a:t>2012/2013</a:t>
            </a:r>
            <a:endParaRPr lang="cs-CZ" dirty="0"/>
          </a:p>
          <a:p>
            <a:pPr marL="45720" indent="0">
              <a:buNone/>
            </a:pPr>
            <a:endParaRPr lang="cs-CZ" dirty="0"/>
          </a:p>
        </p:txBody>
      </p:sp>
    </p:spTree>
    <p:extLst>
      <p:ext uri="{BB962C8B-B14F-4D97-AF65-F5344CB8AC3E}">
        <p14:creationId xmlns:p14="http://schemas.microsoft.com/office/powerpoint/2010/main" val="2101854467"/>
      </p:ext>
    </p:extLst>
  </p:cSld>
  <p:clrMapOvr>
    <a:masterClrMapping/>
  </p:clrMapOvr>
  <p:timing>
    <p:tnLst>
      <p:par>
        <p:cTn id="1" dur="indefinite" restart="never" nodeType="tmRoot"/>
      </p:par>
    </p:tnLst>
  </p:timing>
</p:sld>
</file>

<file path=ppt/theme/theme1.xml><?xml version="1.0" encoding="utf-8"?>
<a:theme xmlns:a="http://schemas.openxmlformats.org/drawingml/2006/main" name="Aerodynamika">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2312</TotalTime>
  <Words>202</Words>
  <Application>Microsoft Office PowerPoint</Application>
  <PresentationFormat>Předvádění na obrazovce (4:3)</PresentationFormat>
  <Paragraphs>26</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Aerodynamika</vt:lpstr>
      <vt:lpstr>     </vt:lpstr>
      <vt:lpstr>Propojení uzlů</vt:lpstr>
      <vt:lpstr>Jak to funguje</vt:lpstr>
      <vt:lpstr>Podmořský kabel</vt:lpstr>
      <vt:lpstr>Připojení přes satelit</vt:lpstr>
      <vt:lpstr>Připojení přes telefonní linku</vt:lpstr>
      <vt:lpstr>Zdroje:</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Vyhledávání na internetu</dc:title>
  <dc:creator>Duchacek</dc:creator>
  <cp:lastModifiedBy>Duchacek</cp:lastModifiedBy>
  <cp:revision>73</cp:revision>
  <dcterms:created xsi:type="dcterms:W3CDTF">2012-11-22T16:32:26Z</dcterms:created>
  <dcterms:modified xsi:type="dcterms:W3CDTF">2013-06-03T19:04:45Z</dcterms:modified>
</cp:coreProperties>
</file>