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8" r:id="rId3"/>
    <p:sldId id="256" r:id="rId4"/>
    <p:sldId id="258" r:id="rId5"/>
    <p:sldId id="257" r:id="rId6"/>
    <p:sldId id="259" r:id="rId7"/>
    <p:sldId id="267" r:id="rId8"/>
    <p:sldId id="261" r:id="rId9"/>
    <p:sldId id="268" r:id="rId10"/>
    <p:sldId id="269" r:id="rId11"/>
    <p:sldId id="264" r:id="rId12"/>
    <p:sldId id="263" r:id="rId13"/>
    <p:sldId id="270" r:id="rId14"/>
    <p:sldId id="272" r:id="rId15"/>
    <p:sldId id="271" r:id="rId16"/>
    <p:sldId id="273" r:id="rId17"/>
    <p:sldId id="274" r:id="rId18"/>
    <p:sldId id="265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5024"/>
    <a:srgbClr val="7DD330"/>
    <a:srgbClr val="00CC00"/>
    <a:srgbClr val="0C7CD2"/>
    <a:srgbClr val="1F7EE7"/>
    <a:srgbClr val="AE1517"/>
    <a:srgbClr val="758C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>
        <p:scale>
          <a:sx n="69" d="100"/>
          <a:sy n="69" d="100"/>
        </p:scale>
        <p:origin x="-13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27" name="Picture 29" descr="bv cbcze fgdljk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>
                <a:solidFill>
                  <a:srgbClr val="BA3632"/>
                </a:solidFill>
              </a:rPr>
              <a:t>Page </a:t>
            </a:r>
            <a:fld id="{776B4105-BA18-49EF-B93D-80D4AA328098}" type="slidenum">
              <a:rPr lang="fr-FR" b="1">
                <a:solidFill>
                  <a:srgbClr val="BA3632"/>
                </a:solidFill>
              </a:rPr>
              <a:pPr>
                <a:defRPr/>
              </a:pPr>
              <a:t>‹#›</a:t>
            </a:fld>
            <a:endParaRPr lang="fr-FR" b="1">
              <a:solidFill>
                <a:srgbClr val="BA363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608" TargetMode="External"/><Relationship Id="rId2" Type="http://schemas.openxmlformats.org/officeDocument/2006/relationships/hyperlink" Target="http://cs.wikipedia.org/wiki/15._%C5%99%C3%ADje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cs.wikipedia.org/wiki/1647" TargetMode="External"/><Relationship Id="rId4" Type="http://schemas.openxmlformats.org/officeDocument/2006/relationships/hyperlink" Target="http://cs.wikipedia.org/wiki/25._%C5%99%C3%ADjen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verter.cz/fyzici/galilei.ht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%C4%9Bdec" TargetMode="External"/><Relationship Id="rId3" Type="http://schemas.openxmlformats.org/officeDocument/2006/relationships/hyperlink" Target="http://cs.wikipedia.org/wiki/1602" TargetMode="External"/><Relationship Id="rId7" Type="http://schemas.openxmlformats.org/officeDocument/2006/relationships/hyperlink" Target="http://cs.wikipedia.org/wiki/Politik" TargetMode="External"/><Relationship Id="rId2" Type="http://schemas.openxmlformats.org/officeDocument/2006/relationships/hyperlink" Target="http://cs.wikipedia.org/wiki/20._listop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Fyzik" TargetMode="External"/><Relationship Id="rId5" Type="http://schemas.openxmlformats.org/officeDocument/2006/relationships/hyperlink" Target="http://cs.wikipedia.org/wiki/1686" TargetMode="External"/><Relationship Id="rId10" Type="http://schemas.openxmlformats.org/officeDocument/2006/relationships/hyperlink" Target="http://cs.wikipedia.org/wiki/Vakuum" TargetMode="External"/><Relationship Id="rId4" Type="http://schemas.openxmlformats.org/officeDocument/2006/relationships/hyperlink" Target="http://cs.wikipedia.org/wiki/11._kv%C4%9Bten" TargetMode="External"/><Relationship Id="rId9" Type="http://schemas.openxmlformats.org/officeDocument/2006/relationships/hyperlink" Target="http://cs.wikipedia.org/wiki/V%C3%BDv%C4%9Bva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608" TargetMode="External"/><Relationship Id="rId2" Type="http://schemas.openxmlformats.org/officeDocument/2006/relationships/hyperlink" Target="http://cs.wikipedia.org/wiki/15._%C5%99%C3%ADje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1647" TargetMode="External"/><Relationship Id="rId4" Type="http://schemas.openxmlformats.org/officeDocument/2006/relationships/hyperlink" Target="http://cs.wikipedia.org/wiki/25._%C5%99%C3%ADjen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00" y="5130800"/>
            <a:ext cx="91186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2652245" y="1124744"/>
            <a:ext cx="38395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Šablona 32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0" y="2852738"/>
            <a:ext cx="9144000" cy="946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VY_32_INOVACE_16_30_</a:t>
            </a:r>
            <a:r>
              <a:rPr lang="it-IT" sz="2800"/>
              <a:t>Otto von Guericke a Jan Evangelista Torricelli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 idx="4294967295"/>
          </p:nvPr>
        </p:nvSpPr>
        <p:spPr bwMode="auto">
          <a:xfrm>
            <a:off x="468313" y="404813"/>
            <a:ext cx="8229600" cy="70643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it-IT" sz="2800" smtClean="0">
                <a:solidFill>
                  <a:schemeClr val="tx1"/>
                </a:solidFill>
              </a:rPr>
              <a:t>Otto von Guericke a Jan Evangelista Torricelli</a:t>
            </a:r>
            <a:r>
              <a:rPr lang="cs-CZ" sz="2800" smtClean="0">
                <a:solidFill>
                  <a:schemeClr val="tx1"/>
                </a:solidFill>
              </a:rPr>
              <a:t/>
            </a:r>
            <a:br>
              <a:rPr lang="cs-CZ" sz="2800" smtClean="0">
                <a:solidFill>
                  <a:schemeClr val="tx1"/>
                </a:solidFill>
              </a:rPr>
            </a:br>
            <a:endParaRPr lang="cs-CZ" sz="280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/>
          </p:cNvSpPr>
          <p:nvPr/>
        </p:nvSpPr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Anotace:</a:t>
            </a:r>
            <a:r>
              <a:rPr lang="cs-CZ" sz="220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sz="2200">
                <a:effectLst>
                  <a:outerShdw blurRad="38100" dist="38100" dir="2700000" algn="tl">
                    <a:srgbClr val="C0C0C0"/>
                  </a:outerShdw>
                </a:effectLst>
              </a:rPr>
              <a:t>Prezentace může sloužit jako výkladové, </a:t>
            </a:r>
            <a:r>
              <a:rPr lang="cs-CZ" sz="2200">
                <a:effectLst>
                  <a:outerShdw blurRad="38100" dist="38100" dir="2700000" algn="tl">
                    <a:srgbClr val="C0C0C0"/>
                  </a:outerShdw>
                </a:effectLst>
              </a:rPr>
              <a:t>opakovací </a:t>
            </a:r>
            <a:r>
              <a:rPr lang="cs-CZ" sz="22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učivo.</a:t>
            </a:r>
            <a:endParaRPr lang="cs-CZ" sz="22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Autor: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Mgr. Andrea </a:t>
            </a:r>
            <a:r>
              <a:rPr lang="cs-CZ" sz="2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Masaříková</a:t>
            </a:r>
            <a:endParaRPr lang="cs-CZ" sz="2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Jazyk: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Čeština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Očekávaný výstup: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životopis fyziků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Speciální vzdělávací potřeby: </a:t>
            </a:r>
            <a:r>
              <a:rPr lang="cs-CZ" sz="2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dataprojektor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interaktivní tabule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Klíčová slova: </a:t>
            </a:r>
            <a:r>
              <a:rPr lang="it-IT" sz="2000" dirty="0"/>
              <a:t>Otto von Guericke a Jan Evangelista Torricelli</a:t>
            </a:r>
            <a:endParaRPr lang="cs-CZ" sz="2000" dirty="0"/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Druh učebního materiálu: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prezentace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Cílová skupina</a:t>
            </a:r>
            <a:r>
              <a:rPr lang="cs-CZ" sz="2200" b="1" dirty="0">
                <a:solidFill>
                  <a:srgbClr val="B2D1F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žák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Stupeň a typ vzdělávání: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základní vzdělávání – druhý stupeň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ts val="1500"/>
              <a:buFont typeface="Wingdings" pitchFamily="2" charset="2"/>
              <a:buChar char="n"/>
            </a:pPr>
            <a:r>
              <a:rPr lang="cs-CZ" sz="2200" b="1" dirty="0">
                <a:solidFill>
                  <a:srgbClr val="3486D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Typická věková skupina: </a:t>
            </a:r>
            <a:r>
              <a:rPr lang="cs-CZ" sz="2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12 – 15 let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6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1" name="Picture 25" descr="vbnvbnry trdsq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-571500" y="439738"/>
            <a:ext cx="6107113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fr-FR" sz="3600" b="1">
                <a:solidFill>
                  <a:srgbClr val="BA3632"/>
                </a:solidFill>
                <a:latin typeface="Verdana" pitchFamily="34" charset="0"/>
              </a:rPr>
              <a:t>Otto von Guericke </a:t>
            </a:r>
          </a:p>
        </p:txBody>
      </p:sp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-71438" y="5386388"/>
            <a:ext cx="9644063" cy="14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cs-CZ" sz="3600" b="1">
                <a:solidFill>
                  <a:srgbClr val="005024"/>
                </a:solidFill>
              </a:rPr>
              <a:t>20. listopadu 1602, Magdeburk – 11. května 1686, Hamburk</a:t>
            </a:r>
            <a:endParaRPr lang="fr-FR" sz="3600" b="1">
              <a:solidFill>
                <a:srgbClr val="005024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http://upload.wikimedia.org/wikipedia/commons/thumb/9/9d/Otto_von_Guericke.jpg/450px-Otto_von_Gueric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313" y="571500"/>
            <a:ext cx="42862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250825" y="188913"/>
            <a:ext cx="16514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u="sng" dirty="0" smtClean="0">
                <a:solidFill>
                  <a:srgbClr val="BA3632"/>
                </a:solidFill>
                <a:latin typeface="Verdana" pitchFamily="34" charset="0"/>
              </a:rPr>
              <a:t>Život: </a:t>
            </a:r>
            <a:endParaRPr lang="fr-FR" sz="3200" u="sng" dirty="0">
              <a:solidFill>
                <a:srgbClr val="BA3632"/>
              </a:solidFill>
            </a:endParaRPr>
          </a:p>
        </p:txBody>
      </p:sp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900113" y="908050"/>
            <a:ext cx="770413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r>
              <a:rPr lang="cs-CZ" sz="2800"/>
              <a:t>Guericke studoval v letech 1617 až 1619 na univerzitě v Lipsku, později v Helmstedtu.</a:t>
            </a:r>
            <a:endParaRPr lang="cs-CZ" sz="1200" b="1">
              <a:solidFill>
                <a:srgbClr val="BA3632"/>
              </a:solidFill>
              <a:latin typeface="Verdana" pitchFamily="34" charset="0"/>
            </a:endParaRPr>
          </a:p>
          <a:p>
            <a:r>
              <a:rPr lang="cs-CZ" sz="2800"/>
              <a:t>Potom odešel do Jeny, kde v letech 1621 až 1623 studoval právo.</a:t>
            </a:r>
            <a:br>
              <a:rPr lang="cs-CZ" sz="2800"/>
            </a:br>
            <a:r>
              <a:rPr lang="cs-CZ" sz="2800"/>
              <a:t>Po ukončení studií rok cestoval po Anglii a Francii.</a:t>
            </a:r>
            <a:br>
              <a:rPr lang="cs-CZ" sz="2800"/>
            </a:br>
            <a:r>
              <a:rPr lang="cs-CZ" sz="2800"/>
              <a:t>V roce 1666 byl povýšen do šlechtického stavu, kdy</a:t>
            </a:r>
          </a:p>
          <a:p>
            <a:r>
              <a:rPr lang="cs-CZ" sz="2800"/>
              <a:t> si zvolil i jméno </a:t>
            </a:r>
            <a:r>
              <a:rPr lang="cs-CZ" sz="2800" b="1"/>
              <a:t>Otto von Guericke</a:t>
            </a:r>
            <a:r>
              <a:rPr lang="cs-CZ" sz="2800"/>
              <a:t>.</a:t>
            </a:r>
            <a:endParaRPr lang="fr-FR" sz="2800" b="1">
              <a:solidFill>
                <a:srgbClr val="BA3632"/>
              </a:solidFill>
              <a:latin typeface="Verdana" pitchFamily="34" charset="0"/>
            </a:endParaRPr>
          </a:p>
        </p:txBody>
      </p:sp>
      <p:pic>
        <p:nvPicPr>
          <p:cNvPr id="3076" name="Picture 5" descr="http://upload.wikimedia.org/wikipedia/commons/2/2c/Guerick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1825" y="3390900"/>
            <a:ext cx="216217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7"/>
          <p:cNvSpPr txBox="1">
            <a:spLocks noChangeArrowheads="1"/>
          </p:cNvSpPr>
          <p:nvPr/>
        </p:nvSpPr>
        <p:spPr bwMode="auto">
          <a:xfrm>
            <a:off x="250825" y="188913"/>
            <a:ext cx="3849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u="sng">
                <a:solidFill>
                  <a:srgbClr val="BA3632"/>
                </a:solidFill>
                <a:latin typeface="Verdana" pitchFamily="34" charset="0"/>
              </a:rPr>
              <a:t>Vědecká práce :</a:t>
            </a:r>
            <a:endParaRPr lang="fr-FR" sz="3200" u="sng">
              <a:solidFill>
                <a:srgbClr val="BA3632"/>
              </a:solidFill>
            </a:endParaRPr>
          </a:p>
        </p:txBody>
      </p:sp>
      <p:sp>
        <p:nvSpPr>
          <p:cNvPr id="5123" name="Text Box 8"/>
          <p:cNvSpPr txBox="1">
            <a:spLocks noChangeArrowheads="1"/>
          </p:cNvSpPr>
          <p:nvPr/>
        </p:nvSpPr>
        <p:spPr bwMode="auto">
          <a:xfrm>
            <a:off x="900113" y="908050"/>
            <a:ext cx="770413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r>
              <a:rPr lang="cs-CZ" sz="2000" dirty="0"/>
              <a:t>Při svých pokusech zjistil, že při kování se dlouhé železné předměty mohou za určitých podmínek zmagnetizovat. </a:t>
            </a:r>
          </a:p>
          <a:p>
            <a:endParaRPr lang="cs-CZ" sz="2000" dirty="0"/>
          </a:p>
          <a:p>
            <a:r>
              <a:rPr lang="cs-CZ" sz="2000" dirty="0"/>
              <a:t>Zkonstruoval první přístroj na získávání elektrických nábojů - byla to koule ze síry, která se při otáčení třela rukou. </a:t>
            </a:r>
          </a:p>
          <a:p>
            <a:endParaRPr lang="cs-CZ" sz="2000" dirty="0"/>
          </a:p>
          <a:p>
            <a:r>
              <a:rPr lang="cs-CZ" sz="2000" dirty="0"/>
              <a:t>Sestrojil i vzdušný teploměr a objevil vodní barometr.</a:t>
            </a:r>
          </a:p>
          <a:p>
            <a:endParaRPr lang="cs-CZ" sz="2000" dirty="0"/>
          </a:p>
          <a:p>
            <a:r>
              <a:rPr lang="cs-CZ" sz="2000" dirty="0"/>
              <a:t>Největší význam měly však jeho výzkumy </a:t>
            </a:r>
          </a:p>
          <a:p>
            <a:r>
              <a:rPr lang="cs-CZ" sz="2000" dirty="0"/>
              <a:t>prázdného prostoru </a:t>
            </a:r>
            <a:r>
              <a:rPr lang="cs-CZ" sz="2000" i="1" dirty="0" err="1"/>
              <a:t>vacua</a:t>
            </a:r>
            <a:r>
              <a:rPr lang="cs-CZ" sz="2000" i="1" dirty="0"/>
              <a:t> </a:t>
            </a:r>
            <a:r>
              <a:rPr lang="cs-CZ" sz="2000" i="1" dirty="0" err="1"/>
              <a:t>spatio</a:t>
            </a:r>
            <a:r>
              <a:rPr lang="cs-CZ" sz="2000" dirty="0"/>
              <a:t>. </a:t>
            </a:r>
          </a:p>
          <a:p>
            <a:endParaRPr lang="cs-CZ" sz="2000" dirty="0"/>
          </a:p>
          <a:p>
            <a:r>
              <a:rPr lang="cs-CZ" sz="2000" dirty="0"/>
              <a:t>Objevil a zkonstruoval zařízení (vývěvu) na </a:t>
            </a:r>
          </a:p>
          <a:p>
            <a:r>
              <a:rPr lang="cs-CZ" sz="2000" dirty="0"/>
              <a:t>odčerpávání vzduchu z uzavřených nádob.</a:t>
            </a:r>
          </a:p>
          <a:p>
            <a:endParaRPr lang="cs-CZ" sz="2000" dirty="0"/>
          </a:p>
          <a:p>
            <a:r>
              <a:rPr lang="cs-CZ" sz="2000" dirty="0"/>
              <a:t> Pozoroval, že vzduch je potřebný k hoření i</a:t>
            </a:r>
          </a:p>
          <a:p>
            <a:r>
              <a:rPr lang="cs-CZ" sz="2000" dirty="0"/>
              <a:t> pro šíření zvuku. </a:t>
            </a:r>
            <a:endParaRPr lang="fr-FR" sz="2000" b="1" dirty="0">
              <a:solidFill>
                <a:srgbClr val="BA3632"/>
              </a:solidFill>
              <a:latin typeface="Verdana" pitchFamily="34" charset="0"/>
            </a:endParaRPr>
          </a:p>
        </p:txBody>
      </p:sp>
      <p:pic>
        <p:nvPicPr>
          <p:cNvPr id="5124" name="Picture 5" descr="http://upload.wikimedia.org/wikipedia/commons/2/2c/Guerick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1825" y="3390900"/>
            <a:ext cx="216217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686175"/>
            <a:ext cx="3035300" cy="3171825"/>
          </a:xfrm>
          <a:noFill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341438"/>
            <a:ext cx="476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Vývěva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 rot="10780811" flipV="1">
            <a:off x="2406650" y="342900"/>
            <a:ext cx="6411913" cy="3378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cs-CZ" sz="2400"/>
              <a:t>Vývěva je zařízení, které odčerpává vzduch či jiné plyny z uzavřeného prostoru a vytváří tak částečné vakuum. Vývěva je vlastně plynové čerpadlo, proto podobně jako u čerpadel existuje řada různých konstrukčních řešení vývěv. Vývěvy můžeme dělit jednak podle fyzikálního principu činnosti, jednak podle míry vakua, které mohou dosáhnout.</a:t>
            </a:r>
          </a:p>
          <a:p>
            <a:pPr algn="ctr"/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"/>
          <p:cNvSpPr txBox="1">
            <a:spLocks noChangeArrowheads="1"/>
          </p:cNvSpPr>
          <p:nvPr/>
        </p:nvSpPr>
        <p:spPr bwMode="auto">
          <a:xfrm>
            <a:off x="250825" y="188913"/>
            <a:ext cx="3849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u="sng" dirty="0">
                <a:solidFill>
                  <a:srgbClr val="BA3632"/>
                </a:solidFill>
                <a:latin typeface="Verdana" pitchFamily="34" charset="0"/>
              </a:rPr>
              <a:t>Vědecká </a:t>
            </a:r>
            <a:r>
              <a:rPr lang="cs-CZ" sz="3200" b="1" u="sng" dirty="0" smtClean="0">
                <a:solidFill>
                  <a:srgbClr val="BA3632"/>
                </a:solidFill>
                <a:latin typeface="Verdana" pitchFamily="34" charset="0"/>
              </a:rPr>
              <a:t>práce:</a:t>
            </a:r>
            <a:endParaRPr lang="fr-FR" sz="3200" u="sng" dirty="0">
              <a:solidFill>
                <a:srgbClr val="BA3632"/>
              </a:solidFill>
            </a:endParaRPr>
          </a:p>
        </p:txBody>
      </p:sp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900113" y="908050"/>
            <a:ext cx="770413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endParaRPr lang="cs-CZ" sz="2000" b="1">
              <a:solidFill>
                <a:srgbClr val="BA3632"/>
              </a:solidFill>
              <a:latin typeface="Verdana" pitchFamily="34" charset="0"/>
            </a:endParaRPr>
          </a:p>
        </p:txBody>
      </p:sp>
      <p:pic>
        <p:nvPicPr>
          <p:cNvPr id="7172" name="Picture 5" descr="http://upload.wikimedia.org/wikipedia/commons/2/2c/Guerick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1825" y="3390900"/>
            <a:ext cx="216217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468313" y="908050"/>
            <a:ext cx="770413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r>
              <a:rPr lang="cs-CZ" sz="2000" dirty="0"/>
              <a:t>V té době vzbudily největší ohlas jeho tzv. </a:t>
            </a:r>
            <a:r>
              <a:rPr lang="cs-CZ" sz="2000" i="1" dirty="0"/>
              <a:t>magdeburské pokusy</a:t>
            </a:r>
            <a:r>
              <a:rPr lang="cs-CZ" sz="2000" dirty="0"/>
              <a:t>. Spojil dvě kovové polokoule a odčerpal z nich vzduch. </a:t>
            </a:r>
          </a:p>
          <a:p>
            <a:endParaRPr lang="cs-CZ" sz="1200" dirty="0"/>
          </a:p>
          <a:p>
            <a:r>
              <a:rPr lang="cs-CZ" sz="2000" dirty="0"/>
              <a:t>Osm párů koní je nedokázalo od sebe odtrhnou. </a:t>
            </a:r>
          </a:p>
          <a:p>
            <a:r>
              <a:rPr lang="cs-CZ" sz="2000" dirty="0"/>
              <a:t>Když však vpustil dovnitř kohoutem vzduch, koule se oddělily bez použití síly. </a:t>
            </a:r>
          </a:p>
          <a:p>
            <a:r>
              <a:rPr lang="cs-CZ" b="1" dirty="0"/>
              <a:t>Tím prokázal, že obě polokoule nebyly k sobě pevně připoutány vzduchoprázdnem, ale že polokoule držel u sebe</a:t>
            </a:r>
            <a:r>
              <a:rPr lang="cs-CZ" dirty="0"/>
              <a:t> </a:t>
            </a:r>
            <a:r>
              <a:rPr lang="cs-CZ" b="1" dirty="0"/>
              <a:t>tlak okolního vzduchu.</a:t>
            </a:r>
            <a:endParaRPr lang="cs-CZ" sz="2000" b="1" dirty="0"/>
          </a:p>
          <a:p>
            <a:endParaRPr lang="cs-CZ" sz="1200" b="1" dirty="0"/>
          </a:p>
          <a:p>
            <a:r>
              <a:rPr lang="cs-CZ" sz="2000" dirty="0"/>
              <a:t>Tyto pokusy vyvrátily Aristotelovo tvrzení.</a:t>
            </a:r>
          </a:p>
          <a:p>
            <a:endParaRPr lang="cs-CZ" sz="1200" b="1" dirty="0">
              <a:solidFill>
                <a:srgbClr val="BA3632"/>
              </a:solidFill>
              <a:latin typeface="Verdana" pitchFamily="34" charset="0"/>
            </a:endParaRPr>
          </a:p>
          <a:p>
            <a:r>
              <a:rPr lang="cs-CZ" sz="2000" dirty="0"/>
              <a:t>       </a:t>
            </a:r>
            <a:r>
              <a:rPr lang="cs-CZ" sz="2000" dirty="0" err="1"/>
              <a:t>Guerickovy</a:t>
            </a:r>
            <a:r>
              <a:rPr lang="cs-CZ" sz="2000" dirty="0"/>
              <a:t> pokusy otevřely vědcům oči a umožnily </a:t>
            </a:r>
          </a:p>
          <a:p>
            <a:r>
              <a:rPr lang="cs-CZ" sz="2000" dirty="0"/>
              <a:t>       zavrhnout Aristotelovy představy o </a:t>
            </a:r>
            <a:r>
              <a:rPr lang="cs-CZ" sz="2000" dirty="0" smtClean="0"/>
              <a:t>prostoru.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thumb/0/0c/Magdeburger-Halbkugeln.jpg/800px-Magdeburger-Halbkugel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514350"/>
            <a:ext cx="7620000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68313" y="6921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b="1" smtClean="0">
                <a:solidFill>
                  <a:srgbClr val="CC0000"/>
                </a:solidFill>
                <a:latin typeface="Verdana" pitchFamily="34" charset="0"/>
              </a:rPr>
              <a:t>Jan Evangelista Torricelli</a:t>
            </a:r>
          </a:p>
        </p:txBody>
      </p:sp>
      <p:sp>
        <p:nvSpPr>
          <p:cNvPr id="2662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68313" y="2060575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(</a:t>
            </a:r>
            <a:r>
              <a:rPr lang="cs-CZ" smtClean="0">
                <a:hlinkClick r:id="rId2" tooltip="15. říjen"/>
              </a:rPr>
              <a:t>15. října</a:t>
            </a:r>
            <a:r>
              <a:rPr lang="cs-CZ" smtClean="0"/>
              <a:t> </a:t>
            </a:r>
            <a:r>
              <a:rPr lang="cs-CZ" smtClean="0">
                <a:hlinkClick r:id="rId3" tooltip="1608"/>
              </a:rPr>
              <a:t>1608</a:t>
            </a:r>
            <a:r>
              <a:rPr lang="cs-CZ" smtClean="0"/>
              <a:t> – </a:t>
            </a:r>
            <a:r>
              <a:rPr lang="cs-CZ" smtClean="0">
                <a:hlinkClick r:id="rId4" tooltip="25. říjen"/>
              </a:rPr>
              <a:t>25. října</a:t>
            </a:r>
            <a:r>
              <a:rPr lang="cs-CZ" smtClean="0"/>
              <a:t> </a:t>
            </a:r>
            <a:r>
              <a:rPr lang="cs-CZ" smtClean="0">
                <a:hlinkClick r:id="rId5" tooltip="1647"/>
              </a:rPr>
              <a:t>1647</a:t>
            </a:r>
            <a:r>
              <a:rPr lang="cs-CZ" smtClean="0"/>
              <a:t>) </a:t>
            </a:r>
          </a:p>
          <a:p>
            <a:r>
              <a:rPr lang="cs-CZ" smtClean="0"/>
              <a:t> italský fyzik a matematik</a:t>
            </a:r>
          </a:p>
          <a:p>
            <a:r>
              <a:rPr lang="cs-CZ" smtClean="0"/>
              <a:t>znám je především díky                 vynálezu barometru 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1625" y="2060575"/>
            <a:ext cx="2492375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4000" b="1" smtClean="0"/>
              <a:t>Kapaliny</a:t>
            </a:r>
            <a:br>
              <a:rPr lang="cs-CZ" sz="4000" b="1" smtClean="0"/>
            </a:br>
            <a:endParaRPr lang="cs-CZ" sz="4000" b="1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Jan Evangelista Torricelli zkoumal účinky zemské tíže na kapaliny. Pro rychlost výtoku otvorem ve stěně nádoby v hloubce h pod hladinou nalezl vztah, podobný jako platí pro rychlost volného pádu po uražení dráhy h.</a:t>
            </a:r>
          </a:p>
          <a:p>
            <a:pPr>
              <a:lnSpc>
                <a:spcPct val="90000"/>
              </a:lnSpc>
            </a:pPr>
            <a:r>
              <a:rPr lang="cs-CZ" smtClean="0"/>
              <a:t>1641 - první ucelené základy hydrodynamiky lze nalézt v Torricelliho díle </a:t>
            </a:r>
            <a:r>
              <a:rPr lang="cs-CZ" i="1" smtClean="0"/>
              <a:t>Trattato del moto</a:t>
            </a:r>
            <a:r>
              <a:rPr lang="cs-CZ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cs-CZ" smtClean="0">
                <a:solidFill>
                  <a:srgbClr val="CC0000"/>
                </a:solidFill>
              </a:rPr>
              <a:t>Život: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Narodil se 15. října 1608 ve Feanze. Byl sirotek, kterého vychovával jeho strýc, učený mnich. Torricelli byl nejnadanějším žákem </a:t>
            </a:r>
            <a:r>
              <a:rPr lang="cs-CZ" smtClean="0">
                <a:hlinkClick r:id="rId2"/>
              </a:rPr>
              <a:t>G. Galileiho</a:t>
            </a:r>
            <a:r>
              <a:rPr lang="cs-CZ" smtClean="0"/>
              <a:t> (později se stal jeho nástupcem v úřadu dvorního matematika na dvoře velkovévody toskánského).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b="1" smtClean="0"/>
              <a:t>Torricelliho pokus z</a:t>
            </a:r>
            <a:r>
              <a:rPr lang="cs-CZ" smtClean="0"/>
              <a:t> roku 1644</a:t>
            </a:r>
            <a:r>
              <a:rPr lang="cs-CZ" b="1" smtClean="0"/>
              <a:t> </a:t>
            </a:r>
          </a:p>
        </p:txBody>
      </p:sp>
      <p:sp>
        <p:nvSpPr>
          <p:cNvPr id="2765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250825" y="1341438"/>
            <a:ext cx="4968875" cy="55165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sz="2400" smtClean="0"/>
          </a:p>
          <a:p>
            <a:r>
              <a:rPr lang="cs-CZ" smtClean="0"/>
              <a:t>Dokazoval jím, že vzduch není nehmotný, ale že na něj působí síla, která vyvolává atmosférický tlak</a:t>
            </a:r>
          </a:p>
          <a:p>
            <a:endParaRPr lang="cs-CZ" smtClean="0"/>
          </a:p>
        </p:txBody>
      </p:sp>
      <p:pic>
        <p:nvPicPr>
          <p:cNvPr id="27652" name="Picture 4" descr="to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2349500"/>
            <a:ext cx="33115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76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uild="p" bldLvl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549275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b="1" smtClean="0"/>
              <a:t>Torricelli a matematika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Ve své knize </a:t>
            </a:r>
            <a:r>
              <a:rPr lang="cs-CZ" i="1" smtClean="0"/>
              <a:t>Quadratura parabolae et Solido hyperbolico acuto</a:t>
            </a:r>
            <a:r>
              <a:rPr lang="cs-CZ" smtClean="0"/>
              <a:t> podrobně popisuje vlastnosti kuželoseček a uvádí analytické řešení i takových případů, jakými je vedení tečny v bodě paraboly. 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26035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1644 - Jan Evangelista Torricelli      vynalezl rtuťový barometr. </a:t>
            </a:r>
          </a:p>
          <a:p>
            <a:endParaRPr lang="cs-CZ" b="1" smtClean="0"/>
          </a:p>
          <a:p>
            <a:r>
              <a:rPr lang="cs-CZ" smtClean="0"/>
              <a:t>Torricelli se také pokoušel        o konstrukci rtuťového teploměru.</a:t>
            </a:r>
          </a:p>
          <a:p>
            <a:endParaRPr lang="cs-CZ" smtClean="0"/>
          </a:p>
          <a:p>
            <a:r>
              <a:rPr lang="cs-CZ" smtClean="0"/>
              <a:t>   Jan Evangelista Torricelli zemřel                      		25. října 1641 ve Florencii.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0"/>
            <a:ext cx="1133475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Zápis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cs-CZ" b="1" smtClean="0">
                <a:solidFill>
                  <a:srgbClr val="CC0000"/>
                </a:solidFill>
                <a:latin typeface="Verdana" pitchFamily="34" charset="0"/>
              </a:rPr>
              <a:t>Otto von Guericke</a:t>
            </a:r>
          </a:p>
          <a:p>
            <a:r>
              <a:rPr lang="cs-CZ" smtClean="0">
                <a:hlinkClick r:id="rId2" tooltip="20. listopad"/>
              </a:rPr>
              <a:t>20. listopadu</a:t>
            </a:r>
            <a:r>
              <a:rPr lang="cs-CZ" smtClean="0"/>
              <a:t> </a:t>
            </a:r>
            <a:r>
              <a:rPr lang="cs-CZ" smtClean="0">
                <a:hlinkClick r:id="rId3" tooltip="1602"/>
              </a:rPr>
              <a:t>1602</a:t>
            </a:r>
            <a:r>
              <a:rPr lang="cs-CZ" smtClean="0"/>
              <a:t> – </a:t>
            </a:r>
            <a:r>
              <a:rPr lang="cs-CZ" smtClean="0">
                <a:hlinkClick r:id="rId4" tooltip="11. květen"/>
              </a:rPr>
              <a:t>11. května</a:t>
            </a:r>
            <a:r>
              <a:rPr lang="cs-CZ" smtClean="0"/>
              <a:t> </a:t>
            </a:r>
            <a:r>
              <a:rPr lang="cs-CZ" smtClean="0">
                <a:hlinkClick r:id="rId5" tooltip="1686"/>
              </a:rPr>
              <a:t>1686</a:t>
            </a:r>
            <a:r>
              <a:rPr lang="cs-CZ" smtClean="0"/>
              <a:t>  </a:t>
            </a:r>
          </a:p>
          <a:p>
            <a:r>
              <a:rPr lang="cs-CZ" smtClean="0"/>
              <a:t>německý </a:t>
            </a:r>
            <a:r>
              <a:rPr lang="cs-CZ" smtClean="0">
                <a:hlinkClick r:id="rId6" tooltip="Fyzik"/>
              </a:rPr>
              <a:t>fyzik</a:t>
            </a:r>
            <a:r>
              <a:rPr lang="cs-CZ" smtClean="0"/>
              <a:t>, </a:t>
            </a:r>
            <a:r>
              <a:rPr lang="cs-CZ" smtClean="0">
                <a:hlinkClick r:id="rId7" tooltip="Politik"/>
              </a:rPr>
              <a:t>politik</a:t>
            </a:r>
            <a:r>
              <a:rPr lang="cs-CZ" smtClean="0"/>
              <a:t>, </a:t>
            </a:r>
            <a:r>
              <a:rPr lang="cs-CZ" smtClean="0">
                <a:hlinkClick r:id="rId8" tooltip="Vědec"/>
              </a:rPr>
              <a:t>vědec</a:t>
            </a:r>
            <a:r>
              <a:rPr lang="cs-CZ" smtClean="0"/>
              <a:t> a vynálezce, objevitel </a:t>
            </a:r>
            <a:r>
              <a:rPr lang="cs-CZ" smtClean="0">
                <a:hlinkClick r:id="rId9" tooltip="Vývěva"/>
              </a:rPr>
              <a:t>vývěvy</a:t>
            </a:r>
            <a:r>
              <a:rPr lang="cs-CZ" smtClean="0"/>
              <a:t> a </a:t>
            </a:r>
            <a:r>
              <a:rPr lang="cs-CZ" smtClean="0">
                <a:hlinkClick r:id="rId10" tooltip="Vakuum"/>
              </a:rPr>
              <a:t>vakua</a:t>
            </a:r>
            <a:r>
              <a:rPr lang="cs-CZ" smtClean="0"/>
              <a:t> </a:t>
            </a:r>
          </a:p>
          <a:p>
            <a:r>
              <a:rPr lang="cs-CZ" i="1" smtClean="0"/>
              <a:t>pokus: </a:t>
            </a:r>
            <a:r>
              <a:rPr lang="cs-CZ" b="1" i="1" smtClean="0"/>
              <a:t>magdeburské polokoule </a:t>
            </a:r>
            <a:r>
              <a:rPr lang="cs-CZ" i="1" smtClean="0"/>
              <a:t>– důkaz </a:t>
            </a:r>
            <a:r>
              <a:rPr lang="cs-CZ" smtClean="0"/>
              <a:t>tlaku okolního vzduchu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620713"/>
            <a:ext cx="8229600" cy="45259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cs-CZ" b="1" smtClean="0">
                <a:solidFill>
                  <a:srgbClr val="CC0000"/>
                </a:solidFill>
                <a:latin typeface="Verdana" pitchFamily="34" charset="0"/>
              </a:rPr>
              <a:t>Evangelista Torricelli</a:t>
            </a:r>
          </a:p>
          <a:p>
            <a:pPr>
              <a:buFontTx/>
              <a:buNone/>
            </a:pPr>
            <a:r>
              <a:rPr lang="cs-CZ" smtClean="0"/>
              <a:t>(</a:t>
            </a:r>
            <a:r>
              <a:rPr lang="cs-CZ" smtClean="0">
                <a:hlinkClick r:id="rId2" tooltip="15. říjen"/>
              </a:rPr>
              <a:t>15. října</a:t>
            </a:r>
            <a:r>
              <a:rPr lang="cs-CZ" smtClean="0"/>
              <a:t> </a:t>
            </a:r>
            <a:r>
              <a:rPr lang="cs-CZ" smtClean="0">
                <a:hlinkClick r:id="rId3" tooltip="1608"/>
              </a:rPr>
              <a:t>1608</a:t>
            </a:r>
            <a:r>
              <a:rPr lang="cs-CZ" smtClean="0"/>
              <a:t> – </a:t>
            </a:r>
            <a:r>
              <a:rPr lang="cs-CZ" smtClean="0">
                <a:hlinkClick r:id="rId4" tooltip="25. říjen"/>
              </a:rPr>
              <a:t>25. října</a:t>
            </a:r>
            <a:r>
              <a:rPr lang="cs-CZ" smtClean="0"/>
              <a:t> </a:t>
            </a:r>
            <a:r>
              <a:rPr lang="cs-CZ" smtClean="0">
                <a:hlinkClick r:id="rId5" tooltip="1647"/>
              </a:rPr>
              <a:t>1647</a:t>
            </a:r>
            <a:r>
              <a:rPr lang="cs-CZ" smtClean="0"/>
              <a:t>) </a:t>
            </a:r>
          </a:p>
          <a:p>
            <a:pPr>
              <a:buFontTx/>
              <a:buNone/>
            </a:pPr>
            <a:r>
              <a:rPr lang="cs-CZ" smtClean="0"/>
              <a:t> italský fyzik a matematik </a:t>
            </a:r>
          </a:p>
          <a:p>
            <a:pPr>
              <a:buFontTx/>
              <a:buNone/>
            </a:pPr>
            <a:r>
              <a:rPr lang="cs-CZ" smtClean="0"/>
              <a:t>vynálezce barometru </a:t>
            </a:r>
          </a:p>
          <a:p>
            <a:pPr>
              <a:buFontTx/>
              <a:buNone/>
            </a:pPr>
            <a:r>
              <a:rPr lang="cs-CZ" smtClean="0"/>
              <a:t>Torricelliho pokus - vzduch není nehmotný, působí na něj síla, která vyvolává atmosférický tlak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>
                <a:solidFill>
                  <a:srgbClr val="CC0000"/>
                </a:solidFill>
                <a:latin typeface="Verdana" pitchFamily="34" charset="0"/>
              </a:rPr>
              <a:t>Zdroje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cs-CZ" i="1" smtClean="0"/>
              <a:t>Wikipedia</a:t>
            </a:r>
            <a:r>
              <a:rPr lang="cs-CZ" smtClean="0"/>
              <a:t>: </a:t>
            </a:r>
            <a:r>
              <a:rPr lang="cs-CZ" i="1" smtClean="0"/>
              <a:t>the free encyclopedia</a:t>
            </a:r>
            <a:r>
              <a:rPr lang="cs-CZ" smtClean="0"/>
              <a:t> [online]. San Francisco (CA): Wikimedia Foundation, 2001- [cit. 2012-02-03].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mtClean="0"/>
          </a:p>
          <a:p>
            <a:pPr>
              <a:lnSpc>
                <a:spcPct val="90000"/>
              </a:lnSpc>
            </a:pPr>
            <a:r>
              <a:rPr lang="cs-CZ" smtClean="0"/>
              <a:t>http://cs.wikipedia.org/wiki/Otto_von_Guericke</a:t>
            </a:r>
          </a:p>
          <a:p>
            <a:pPr>
              <a:lnSpc>
                <a:spcPct val="90000"/>
              </a:lnSpc>
            </a:pPr>
            <a:r>
              <a:rPr lang="cs-CZ" smtClean="0"/>
              <a:t>http://cs.wikipedia.org/wiki/Evangelista_Torricelli</a:t>
            </a:r>
          </a:p>
          <a:p>
            <a:pPr>
              <a:lnSpc>
                <a:spcPct val="90000"/>
              </a:lnSpc>
            </a:pPr>
            <a:r>
              <a:rPr lang="cs-CZ" smtClean="0"/>
              <a:t>http://www.converter.cz/fyzici/torricelli.htm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603</Words>
  <Application>Microsoft Office PowerPoint</Application>
  <PresentationFormat>Předvádění na obrazovce (4:3)</PresentationFormat>
  <Paragraphs>82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Wingdings</vt:lpstr>
      <vt:lpstr>Verdana</vt:lpstr>
      <vt:lpstr>Modèle par défaut</vt:lpstr>
      <vt:lpstr>Snímek 1</vt:lpstr>
      <vt:lpstr>Otto von Guericke a Jan Evangelista Torricelli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Jan Evangelista Torricelli</vt:lpstr>
      <vt:lpstr>Kapaliny </vt:lpstr>
      <vt:lpstr>Život:</vt:lpstr>
      <vt:lpstr>Torricelliho pokus z roku 1644 </vt:lpstr>
      <vt:lpstr>Torricelli a matematika</vt:lpstr>
      <vt:lpstr>Snímek 15</vt:lpstr>
      <vt:lpstr>Zápis</vt:lpstr>
      <vt:lpstr>Snímek 17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Atom and Molecules</dc:title>
  <dc:creator>www.powerpointstyles.com</dc:creator>
  <dc:description>Image credit to Salvatore Vuono / FreeDigitalPhotos.net</dc:description>
  <cp:lastModifiedBy>expert</cp:lastModifiedBy>
  <cp:revision>53</cp:revision>
  <dcterms:created xsi:type="dcterms:W3CDTF">2009-03-23T15:23:24Z</dcterms:created>
  <dcterms:modified xsi:type="dcterms:W3CDTF">2012-03-15T07:05:12Z</dcterms:modified>
</cp:coreProperties>
</file>