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9" r:id="rId2"/>
    <p:sldId id="257" r:id="rId3"/>
    <p:sldId id="259" r:id="rId4"/>
    <p:sldId id="260" r:id="rId5"/>
    <p:sldId id="261" r:id="rId6"/>
    <p:sldId id="264" r:id="rId7"/>
    <p:sldId id="262" r:id="rId8"/>
    <p:sldId id="265" r:id="rId9"/>
    <p:sldId id="263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2924175"/>
          <a:ext cx="6405563" cy="269449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:.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VY_32_INOVACE_10B_18_Výpočet tlaku, tlak kolem nás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14.3.2013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slouží k procvičení a upevnění znalostí učiva o tlaku. Úlohy jsou opatřeny podrobným řešením. Prezentaci lze využít i k samostatnému opakování učiva.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857232"/>
            <a:ext cx="9163056" cy="3071834"/>
          </a:xfrm>
          <a:scene3d>
            <a:camera prst="isometricOffAxis1Right"/>
            <a:lightRig rig="threePt" dir="t"/>
          </a:scene3d>
        </p:spPr>
        <p:txBody>
          <a:bodyPr>
            <a:normAutofit/>
          </a:bodyPr>
          <a:lstStyle/>
          <a:p>
            <a:r>
              <a:rPr lang="cs-CZ" sz="9600" b="1" dirty="0" smtClean="0"/>
              <a:t>VÝPOČET TLAKU</a:t>
            </a:r>
            <a:br>
              <a:rPr lang="cs-CZ" sz="9600" b="1" dirty="0" smtClean="0"/>
            </a:br>
            <a:r>
              <a:rPr lang="cs-CZ" sz="9600" b="1" dirty="0" smtClean="0"/>
              <a:t>TLAK KOLEM NÁS</a:t>
            </a:r>
            <a:endParaRPr lang="cs-CZ" sz="9600" b="1" dirty="0"/>
          </a:p>
        </p:txBody>
      </p:sp>
      <p:pic>
        <p:nvPicPr>
          <p:cNvPr id="1026" name="Picture 2" descr="http://i.mimibazar.cz/h/bc/12/100504/10/n39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5072074"/>
            <a:ext cx="1095355" cy="1216768"/>
          </a:xfrm>
          <a:prstGeom prst="rect">
            <a:avLst/>
          </a:prstGeom>
          <a:noFill/>
        </p:spPr>
      </p:pic>
      <p:pic>
        <p:nvPicPr>
          <p:cNvPr id="1028" name="Picture 4" descr="C:\Documents and Settings\rachotova\Local Settings\Temporary Internet Files\Content.IE5\RWF5BG08\MP90044237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3714752"/>
            <a:ext cx="1826064" cy="2727825"/>
          </a:xfrm>
          <a:prstGeom prst="rect">
            <a:avLst/>
          </a:prstGeom>
          <a:noFill/>
        </p:spPr>
      </p:pic>
      <p:pic>
        <p:nvPicPr>
          <p:cNvPr id="1030" name="Picture 6" descr="C:\Documents and Settings\rachotova\Local Settings\Temporary Internet Files\Content.IE5\RWF5BG08\MP9004307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43306" y="4714884"/>
            <a:ext cx="2500330" cy="1861574"/>
          </a:xfrm>
          <a:prstGeom prst="rect">
            <a:avLst/>
          </a:prstGeom>
          <a:noFill/>
        </p:spPr>
      </p:pic>
      <p:pic>
        <p:nvPicPr>
          <p:cNvPr id="1031" name="Picture 7" descr="C:\Documents and Settings\rachotova\Local Settings\Temporary Internet Files\Content.IE5\ABZX8RPH\MC90034017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18226841">
            <a:off x="3136147" y="4430567"/>
            <a:ext cx="1194711" cy="621107"/>
          </a:xfrm>
          <a:prstGeom prst="rect">
            <a:avLst/>
          </a:prstGeom>
          <a:noFill/>
        </p:spPr>
      </p:pic>
      <p:pic>
        <p:nvPicPr>
          <p:cNvPr id="1032" name="Picture 8" descr="C:\Documents and Settings\rachotova\Local Settings\Temporary Internet Files\Content.IE5\ABZX8RPH\MC90033475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643042" y="4714884"/>
            <a:ext cx="1555509" cy="18342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42976" y="1785926"/>
          <a:ext cx="7215237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4440"/>
                <a:gridCol w="907057"/>
                <a:gridCol w="1030748"/>
                <a:gridCol w="1030748"/>
                <a:gridCol w="1030748"/>
                <a:gridCol w="1030748"/>
                <a:gridCol w="10307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p/</a:t>
                      </a:r>
                      <a:r>
                        <a:rPr lang="cs-CZ" sz="2400" dirty="0" err="1" smtClean="0">
                          <a:latin typeface="Arial" pitchFamily="34" charset="0"/>
                          <a:cs typeface="Arial" pitchFamily="34" charset="0"/>
                        </a:rPr>
                        <a:t>Pa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1000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p/</a:t>
                      </a:r>
                      <a:r>
                        <a:rPr lang="cs-CZ" sz="2400" dirty="0" err="1" smtClean="0">
                          <a:latin typeface="Arial" pitchFamily="34" charset="0"/>
                          <a:cs typeface="Arial" pitchFamily="34" charset="0"/>
                        </a:rPr>
                        <a:t>kPa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1000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p/</a:t>
                      </a:r>
                      <a:r>
                        <a:rPr lang="cs-CZ" sz="2400" dirty="0" err="1" smtClean="0">
                          <a:latin typeface="Arial" pitchFamily="34" charset="0"/>
                          <a:cs typeface="Arial" pitchFamily="34" charset="0"/>
                        </a:rPr>
                        <a:t>MPa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0,006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0,1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14282" y="1071546"/>
            <a:ext cx="2411238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>
                <a:lumMod val="50000"/>
              </a:schemeClr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1.Doplň tabulku: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2843" y="4143380"/>
          <a:ext cx="878687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91446"/>
                <a:gridCol w="1638230"/>
                <a:gridCol w="1116975"/>
                <a:gridCol w="1116975"/>
                <a:gridCol w="1414835"/>
                <a:gridCol w="1053146"/>
                <a:gridCol w="125526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p/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Pa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1000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20000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1000000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6000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100000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p/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kPa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0,001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1000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p/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MPa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0,000001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0,001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0,02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0,006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0,1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3553" name="Picture 1" descr="C:\Documents and Settings\rachotova\Local Settings\Temporary Internet Files\Content.IE5\ABZX8RPH\MC90044173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571480"/>
            <a:ext cx="1585914" cy="15859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142984"/>
            <a:ext cx="8501122" cy="830997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>
                <a:lumMod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2.V kterém případě způsobuje cihla na vodorovnou podložku největší a v kterém případě nejmenší tlak?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857224" y="2357430"/>
            <a:ext cx="1428760" cy="2571768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 rot="16200000" flipV="1">
            <a:off x="3571868" y="2786058"/>
            <a:ext cx="1428760" cy="2571768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214414" y="3500438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00496" y="4000504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844" y="5500702"/>
            <a:ext cx="8739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Největší tlak způsobuje v případě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Nejmenší tlak v případě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Picture 2" descr="C:\Documents and Settings\rachotova\Local Settings\Temporary Internet Files\Content.IE5\DGC6USFP\MC90024132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2928934"/>
            <a:ext cx="1817827" cy="15142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Krychle 17"/>
          <p:cNvSpPr/>
          <p:nvPr/>
        </p:nvSpPr>
        <p:spPr>
          <a:xfrm rot="16200000" flipV="1">
            <a:off x="5950755" y="3550443"/>
            <a:ext cx="500066" cy="971560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071546"/>
            <a:ext cx="8501122" cy="830997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>
                <a:lumMod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3.Rozhodni, zda tlak, který způsobují tři cihly na vodorovnou podložku je stejný, nebo různý. Odůvodni.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5929322" y="3000372"/>
            <a:ext cx="500066" cy="928694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5929322" y="2214554"/>
            <a:ext cx="500066" cy="928694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 rot="16200000" flipV="1">
            <a:off x="3378987" y="3550443"/>
            <a:ext cx="500066" cy="971560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 rot="16200000" flipV="1">
            <a:off x="1021533" y="3479005"/>
            <a:ext cx="500066" cy="971560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 rot="16200000" flipV="1">
            <a:off x="1021533" y="3121815"/>
            <a:ext cx="500066" cy="971560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 rot="16200000" flipV="1">
            <a:off x="1021533" y="2764625"/>
            <a:ext cx="500066" cy="971560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 rot="16200000" flipV="1">
            <a:off x="3378987" y="3193253"/>
            <a:ext cx="500066" cy="971560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3357554" y="2643182"/>
            <a:ext cx="500066" cy="928694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000100" y="4214818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57554" y="4286256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00760" y="428625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7158" y="5000636"/>
            <a:ext cx="8501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Stejný. Vždy stejná tlaková síla F a stejný obsah podložky S.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1505" name="Picture 1" descr="C:\Documents and Settings\rachotova\Local Settings\Temporary Internet Files\Content.IE5\ABZX8RPH\MP9003900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00958" y="5457828"/>
            <a:ext cx="1400172" cy="14001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071546"/>
            <a:ext cx="8501122" cy="830997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>
                <a:lumMod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4.Hmotnost tanku je 36t, celková styková plocha pásů je 4,5m². Jaký tlak způsobuje tank na vodorovnou plochu?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44" y="3214686"/>
            <a:ext cx="885831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S=4,5m²		p=F:S</a:t>
            </a:r>
          </a:p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F=360 000N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x=360000:4,5		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xPa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p=80000Pa=80kPa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4929198"/>
            <a:ext cx="8501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Tank způsobuje na vodorovnou plochu tlak 80kPa.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571744"/>
            <a:ext cx="8501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Úvaha: m=36t=36000kg    F=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=360000N=360kN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8433" name="Picture 1" descr="C:\Documents and Settings\rachotova\Local Settings\Temporary Internet Files\Content.IE5\ABZX8RPH\MC9004103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5072074"/>
            <a:ext cx="1930400" cy="16287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071546"/>
            <a:ext cx="8501122" cy="1200329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>
                <a:lumMod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5.Jaký tlak způsobuje špička jehly na tkaninu, je-li obsah povrchu špičky 0,025mm² a působí-li prst na opačný konec jehly tlakovou silou 1N?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44" y="3214686"/>
            <a:ext cx="885831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S=0,025mm²=0,000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000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025m²	p=F:S</a:t>
            </a:r>
          </a:p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F=1N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		x=1:0,000000025		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xPa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		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p=40 000 000Pa=40MPa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4929198"/>
            <a:ext cx="8501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Špička jehly způsobuje na tkaninu tlak 40MPa.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82" name="Picture 2" descr="C:\Documents and Settings\rachotova\Local Settings\Temporary Internet Files\Content.IE5\DGC6USFP\MC9002387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4857760"/>
            <a:ext cx="1774850" cy="15919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071546"/>
            <a:ext cx="8501122" cy="830997"/>
          </a:xfrm>
          <a:prstGeom prst="rect">
            <a:avLst/>
          </a:prstGeom>
          <a:solidFill>
            <a:schemeClr val="bg1"/>
          </a:solidFill>
          <a:ln w="28575">
            <a:solidFill>
              <a:schemeClr val="bg2">
                <a:lumMod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6.Tlak větru je 1,2kPa. Vypočítej tlakovou sílu působící na lodní plachtu o obsahu 2,5m².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3214686"/>
            <a:ext cx="885831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S=2,5m²			F=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p.S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p=1,2kPa=1200Pa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x=1200.2,5		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xN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	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F=3000N=3kN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4786322"/>
            <a:ext cx="5929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lodní plachtu působí tlaková síla 3kN.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500826" y="2143116"/>
            <a:ext cx="2071702" cy="1285884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7018751" y="2285992"/>
            <a:ext cx="1035851" cy="1033169"/>
            <a:chOff x="7018751" y="2285992"/>
            <a:chExt cx="1035851" cy="1033169"/>
          </a:xfrm>
        </p:grpSpPr>
        <p:cxnSp>
          <p:nvCxnSpPr>
            <p:cNvPr id="9" name="Přímá spojovací čára 8"/>
            <p:cNvCxnSpPr>
              <a:stCxn id="7" idx="1"/>
              <a:endCxn id="7" idx="5"/>
            </p:cNvCxnSpPr>
            <p:nvPr/>
          </p:nvCxnSpPr>
          <p:spPr>
            <a:xfrm rot="10800000" flipH="1">
              <a:off x="7018751" y="2786058"/>
              <a:ext cx="1035851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7358082" y="2285992"/>
              <a:ext cx="37221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atin typeface="Arial" pitchFamily="34" charset="0"/>
                  <a:cs typeface="Arial" pitchFamily="34" charset="0"/>
                </a:rPr>
                <a:t>F</a:t>
              </a:r>
              <a:endParaRPr lang="cs-CZ" sz="24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7215206" y="2857496"/>
              <a:ext cx="66236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latin typeface="Arial" pitchFamily="34" charset="0"/>
                  <a:cs typeface="Arial" pitchFamily="34" charset="0"/>
                </a:rPr>
                <a:t>p.S</a:t>
              </a:r>
              <a:endParaRPr lang="cs-CZ" sz="2400" b="1" dirty="0"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17410" name="Picture 2" descr="C:\Documents and Settings\rachotova\Local Settings\Temporary Internet Files\Content.IE5\ABZX8RPH\MP9004337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5072074"/>
            <a:ext cx="2428860" cy="1613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 noGrp="1"/>
          </p:cNvSpPr>
          <p:nvPr>
            <p:ph type="title"/>
          </p:nvPr>
        </p:nvSpPr>
        <p:spPr>
          <a:xfrm>
            <a:off x="285720" y="785794"/>
            <a:ext cx="8305800" cy="1154162"/>
          </a:xfrm>
          <a:prstGeom prst="rect">
            <a:avLst/>
          </a:prstGeom>
          <a:solidFill>
            <a:srgbClr val="FFFFCC"/>
          </a:solidFill>
          <a:ln w="28575">
            <a:solidFill>
              <a:schemeClr val="bg2">
                <a:lumMod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 denním životě, technické praxi potřebujeme někdy, aby deformační účinky síly byly co nejmenší a jindy co největší.</a:t>
            </a:r>
            <a:b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a)Jak můžeme tlak zmenšit? b)Jak můžeme tlak zvětšit?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285720" y="2143116"/>
            <a:ext cx="8305800" cy="429348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bg2">
                <a:lumMod val="50000"/>
              </a:schemeClr>
            </a:solidFill>
            <a:prstDash val="sysDot"/>
          </a:ln>
        </p:spPr>
        <p:txBody>
          <a:bodyPr vert="horz" wrap="square" lIns="0" tIns="45720" rIns="0" bIns="0" rtlCol="0" anchor="b">
            <a:sp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a)Tlak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zmenšíme:</a:t>
            </a:r>
          </a:p>
          <a:p>
            <a:pPr lvl="2">
              <a:spcBef>
                <a:spcPct val="0"/>
              </a:spcBef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z</a:t>
            </a:r>
            <a:r>
              <a:rPr lang="cs-CZ" sz="2400" baseline="0" dirty="0" smtClean="0">
                <a:latin typeface="Arial" pitchFamily="34" charset="0"/>
                <a:ea typeface="+mj-ea"/>
                <a:cs typeface="Arial" pitchFamily="34" charset="0"/>
              </a:rPr>
              <a:t>většením</a:t>
            </a: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 obsahu stykové plochy (pásy u bagru, zvětšení počtu kol u vozidel, …)</a:t>
            </a:r>
          </a:p>
          <a:p>
            <a:pPr lvl="2">
              <a:spcBef>
                <a:spcPct val="0"/>
              </a:spcBef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z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menšením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tlakové síly (kolové traktory se vyrábějí </a:t>
            </a: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s co nejmenší hmotností, …)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baseline="0" dirty="0" smtClean="0"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ct val="0"/>
              </a:spcBef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b)Tlak zvětšíme:</a:t>
            </a:r>
          </a:p>
          <a:p>
            <a:pPr lvl="2">
              <a:spcBef>
                <a:spcPct val="0"/>
              </a:spcBef>
              <a:buFont typeface="Wingdings" pitchFamily="2" charset="2"/>
              <a:buChar char="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zmenšením obsahu stykové plochy (jehla, broušení nožů, …),</a:t>
            </a:r>
          </a:p>
          <a:p>
            <a:pPr lvl="2">
              <a:spcBef>
                <a:spcPct val="0"/>
              </a:spcBef>
              <a:buFont typeface="Wingdings" pitchFamily="2" charset="2"/>
              <a:buChar char="§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zvětšením tlakové síly(lisy, …).</a:t>
            </a:r>
          </a:p>
          <a:p>
            <a:pPr lvl="2">
              <a:spcBef>
                <a:spcPct val="0"/>
              </a:spcBef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rot="5400000">
            <a:off x="178563" y="3679033"/>
            <a:ext cx="1214446" cy="1588"/>
          </a:xfrm>
          <a:prstGeom prst="straightConnector1">
            <a:avLst/>
          </a:prstGeom>
          <a:ln w="31750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361523" y="5496337"/>
            <a:ext cx="857256" cy="8730"/>
          </a:xfrm>
          <a:prstGeom prst="straightConnector1">
            <a:avLst/>
          </a:prstGeom>
          <a:ln w="31750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3214686"/>
            <a:ext cx="885831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S=0,75m²			F=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p.S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p=1kPa=1000Pa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x=1000.0,75		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xN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	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F=750N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4786322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plochu můžeme působit maximálně tlakovou silou 750N.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572264" y="2500306"/>
            <a:ext cx="2071702" cy="1285884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7090189" y="2643182"/>
            <a:ext cx="1035851" cy="1033169"/>
            <a:chOff x="7090189" y="2643182"/>
            <a:chExt cx="1035851" cy="1033169"/>
          </a:xfrm>
        </p:grpSpPr>
        <p:cxnSp>
          <p:nvCxnSpPr>
            <p:cNvPr id="9" name="Přímá spojovací čára 8"/>
            <p:cNvCxnSpPr>
              <a:stCxn id="7" idx="1"/>
              <a:endCxn id="7" idx="5"/>
            </p:cNvCxnSpPr>
            <p:nvPr/>
          </p:nvCxnSpPr>
          <p:spPr>
            <a:xfrm rot="10800000" flipH="1">
              <a:off x="7090189" y="3143248"/>
              <a:ext cx="1035851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7429520" y="2643182"/>
              <a:ext cx="37221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atin typeface="Arial" pitchFamily="34" charset="0"/>
                  <a:cs typeface="Arial" pitchFamily="34" charset="0"/>
                </a:rPr>
                <a:t>F</a:t>
              </a:r>
              <a:endParaRPr lang="cs-CZ" sz="24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7358082" y="3214686"/>
              <a:ext cx="66236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latin typeface="Arial" pitchFamily="34" charset="0"/>
                  <a:cs typeface="Arial" pitchFamily="34" charset="0"/>
                </a:rPr>
                <a:t>p.S</a:t>
              </a:r>
              <a:endParaRPr lang="cs-CZ" sz="24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2" name="Nadpis 2"/>
          <p:cNvSpPr txBox="1">
            <a:spLocks noGrp="1"/>
          </p:cNvSpPr>
          <p:nvPr>
            <p:ph type="title"/>
          </p:nvPr>
        </p:nvSpPr>
        <p:spPr>
          <a:xfrm>
            <a:off x="285720" y="928670"/>
            <a:ext cx="8305800" cy="1523494"/>
          </a:xfrm>
          <a:prstGeom prst="rect">
            <a:avLst/>
          </a:prstGeom>
          <a:solidFill>
            <a:srgbClr val="FFFFCC"/>
          </a:solidFill>
          <a:ln w="28575">
            <a:solidFill>
              <a:schemeClr val="bg2">
                <a:lumMod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7.Výrobce skleněných desek na konferenční stolky uvádí, že maximální tlak na desku může být 1kPa. Obsah plochy desky stolku je 0,75m². Určete jakou maximální tlakovou silou můžeme na desku působit.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4" name="Picture 4" descr="http://www.atan.cz/images/big/421_738_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5286388"/>
            <a:ext cx="2666853" cy="12429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1828800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BOHUNĚK, Jiří; KOLÁŘOVÁ, Růžena. </a:t>
                      </a:r>
                      <a:r>
                        <a:rPr lang="cs-CZ" sz="1200" i="1" dirty="0" smtClean="0"/>
                        <a:t>Fyzika pro 7. ročník základní školy</a:t>
                      </a:r>
                      <a:r>
                        <a:rPr lang="cs-CZ" sz="1200" dirty="0" smtClean="0"/>
                        <a:t>. Olomouc: </a:t>
                      </a:r>
                      <a:r>
                        <a:rPr lang="cs-CZ" sz="1200" dirty="0" err="1" smtClean="0"/>
                        <a:t>Prometheus</a:t>
                      </a:r>
                      <a:r>
                        <a:rPr lang="cs-CZ" sz="1200" dirty="0" smtClean="0"/>
                        <a:t>, spol. s r.o., 2000, ISBN 80-7196-119-1. </a:t>
                      </a:r>
                    </a:p>
                    <a:p>
                      <a:r>
                        <a:rPr lang="cs-CZ" sz="1200" dirty="0" smtClean="0"/>
                        <a:t>MÍČEK, Arnošt; KROUPA, Roman. </a:t>
                      </a:r>
                      <a:r>
                        <a:rPr lang="cs-CZ" sz="1200" i="1" dirty="0" smtClean="0"/>
                        <a:t>Fyzika 2</a:t>
                      </a:r>
                      <a:r>
                        <a:rPr lang="cs-CZ" sz="1200" dirty="0" smtClean="0"/>
                        <a:t>. Brno: Tvořivá škola, 2009, ISBN 80-903397-7-4. </a:t>
                      </a:r>
                      <a:endParaRPr lang="cs-CZ" sz="1200" dirty="0" smtClean="0"/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Mimibazar.cz</a:t>
                      </a:r>
                      <a:r>
                        <a:rPr lang="cs-CZ" sz="1200" dirty="0" smtClean="0"/>
                        <a:t> [online]. [cit. </a:t>
                      </a:r>
                      <a:r>
                        <a:rPr lang="cs-CZ" sz="1200" dirty="0" smtClean="0"/>
                        <a:t>8.8.2012</a:t>
                      </a:r>
                      <a:r>
                        <a:rPr lang="cs-CZ" sz="1200" dirty="0" smtClean="0"/>
                        <a:t>. Dostupný na WWW: http://www.</a:t>
                      </a:r>
                      <a:r>
                        <a:rPr lang="cs-CZ" sz="1200" dirty="0" err="1" smtClean="0"/>
                        <a:t>mimibazar.cz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navod.php</a:t>
                      </a:r>
                      <a:r>
                        <a:rPr lang="cs-CZ" sz="1200" dirty="0" smtClean="0"/>
                        <a:t>?id=3980 </a:t>
                      </a:r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smtClean="0"/>
                        <a:t>ATAN NÁBYTEK</a:t>
                      </a:r>
                      <a:r>
                        <a:rPr lang="cs-CZ" sz="1200" dirty="0" smtClean="0"/>
                        <a:t> [online]. [cit. 18.8.2012]. Dostupný na WWW: http://www.</a:t>
                      </a:r>
                      <a:r>
                        <a:rPr lang="cs-CZ" sz="1200" dirty="0" err="1" smtClean="0"/>
                        <a:t>atan.cz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konferencni</a:t>
                      </a:r>
                      <a:r>
                        <a:rPr lang="cs-CZ" sz="1200" dirty="0" smtClean="0"/>
                        <a:t>-stolek-421-738-</a:t>
                      </a:r>
                      <a:r>
                        <a:rPr lang="cs-CZ" sz="1200" dirty="0" err="1" smtClean="0"/>
                        <a:t>paris</a:t>
                      </a:r>
                      <a:r>
                        <a:rPr lang="cs-CZ" sz="1200" dirty="0" smtClean="0"/>
                        <a:t>-1359.html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i z galerie Microsoft office.</a:t>
                      </a:r>
                      <a:r>
                        <a:rPr lang="cs-CZ" sz="1200" dirty="0" smtClean="0"/>
                        <a:t> </a:t>
                      </a:r>
                    </a:p>
                    <a:p>
                      <a:endParaRPr lang="cs-CZ" sz="1200" dirty="0" smtClean="0"/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87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8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</TotalTime>
  <Words>504</Words>
  <PresentationFormat>Předvádění na obrazovce (4:3)</PresentationFormat>
  <Paragraphs>109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VÝPOČET TLAKU TLAK KOLEM NÁS</vt:lpstr>
      <vt:lpstr>Snímek 3</vt:lpstr>
      <vt:lpstr>Snímek 4</vt:lpstr>
      <vt:lpstr>Snímek 5</vt:lpstr>
      <vt:lpstr>Snímek 6</vt:lpstr>
      <vt:lpstr>Snímek 7</vt:lpstr>
      <vt:lpstr>Snímek 8</vt:lpstr>
      <vt:lpstr>V denním životě, technické praxi potřebujeme někdy, aby deformační účinky síly byly co nejmenší a jindy co největší. a)Jak můžeme tlak zmenšit? b)Jak můžeme tlak zvětšit?</vt:lpstr>
      <vt:lpstr>7.Výrobce skleněných desek na konferenční stolky uvádí, že maximální tlak na desku může být 1kPa. Obsah plochy desky stolku je 0,75m². Určete jakou maximální tlakovou silou můžeme na desku působit.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VÝPOČET TLAKU TLAK KOLEM NÁS</dc:title>
  <cp:lastModifiedBy>rachotova</cp:lastModifiedBy>
  <cp:revision>18</cp:revision>
  <dcterms:modified xsi:type="dcterms:W3CDTF">2013-06-03T21:04:07Z</dcterms:modified>
</cp:coreProperties>
</file>