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61" r:id="rId5"/>
    <p:sldId id="262" r:id="rId6"/>
    <p:sldId id="267" r:id="rId7"/>
    <p:sldId id="259" r:id="rId8"/>
    <p:sldId id="264" r:id="rId9"/>
    <p:sldId id="265" r:id="rId10"/>
    <p:sldId id="266" r:id="rId11"/>
    <p:sldId id="26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354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7/76/DK1_koleiny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a/a1/Brass_thumbtack.jpg" TargetMode="Externa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3/Scaffoldings_in_Adamov_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312121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VY_32_INOVACE_10B_17_Tlaková síla, tlak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7.3.2013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slouží k výkladu dané látky. Žáci odpovídají na uvedené otázky a vyvozují závislost tlaku na velikosti tlakové síly a obsahu plochy. Seznamují se s novou fyzikální jednotkou. V závěru je uvedena slovní úloha i s podrobným řešením. Prezentaci je možné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využít                           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i k aktivnímu opakování, samostudiu, …. 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7353680" cy="347787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TLAKOVÁ SÍLA</a:t>
            </a:r>
          </a:p>
          <a:p>
            <a:pPr algn="ctr"/>
            <a:endParaRPr lang="cs-CZ" sz="2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TLAK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32" name="Picture 8" descr="Vyježděné koleje v lesní půdě na Modravské hoře na Šumavě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-2316163"/>
            <a:ext cx="6438900" cy="4829176"/>
          </a:xfrm>
          <a:prstGeom prst="rect">
            <a:avLst/>
          </a:prstGeom>
          <a:noFill/>
        </p:spPr>
      </p:pic>
      <p:pic>
        <p:nvPicPr>
          <p:cNvPr id="1034" name="Picture 10" descr="Vyježděné koleje v lesní půdě na Modravské hoře na Šumavě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-1143032"/>
            <a:ext cx="6438900" cy="4829176"/>
          </a:xfrm>
          <a:prstGeom prst="rect">
            <a:avLst/>
          </a:prstGeom>
          <a:noFill/>
        </p:spPr>
      </p:pic>
      <p:pic>
        <p:nvPicPr>
          <p:cNvPr id="1038" name="Picture 14" descr="C:\Documents and Settings\rachotova\Local Settings\Temporary Internet Files\Content.IE5\DGC6USFP\MC9003182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357290" y="4214818"/>
            <a:ext cx="2928958" cy="2189026"/>
          </a:xfrm>
          <a:prstGeom prst="rect">
            <a:avLst/>
          </a:prstGeom>
          <a:noFill/>
        </p:spPr>
      </p:pic>
      <p:pic>
        <p:nvPicPr>
          <p:cNvPr id="11266" name="Picture 2" descr="Soubor:DK1 kolein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2857496"/>
            <a:ext cx="2839629" cy="3786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14282" y="214290"/>
            <a:ext cx="2420591" cy="2208544"/>
            <a:chOff x="214282" y="214290"/>
            <a:chExt cx="2420591" cy="2208544"/>
          </a:xfrm>
        </p:grpSpPr>
        <p:pic>
          <p:nvPicPr>
            <p:cNvPr id="2055" name="Picture 7" descr="C:\Documents and Settings\rachotova\Local Settings\Temporary Internet Files\Content.IE5\ABZX8RPH\MP900400191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14348" y="1142984"/>
              <a:ext cx="1920525" cy="1279850"/>
            </a:xfrm>
            <a:prstGeom prst="rect">
              <a:avLst/>
            </a:prstGeom>
            <a:noFill/>
          </p:spPr>
        </p:pic>
        <p:pic>
          <p:nvPicPr>
            <p:cNvPr id="2050" name="Picture 2" descr="C:\Documents and Settings\rachotova\Local Settings\Temporary Internet Files\Content.IE5\RWF5BG08\MP900387576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4282" y="214290"/>
              <a:ext cx="1019182" cy="1428760"/>
            </a:xfrm>
            <a:prstGeom prst="rect">
              <a:avLst/>
            </a:prstGeom>
            <a:noFill/>
          </p:spPr>
        </p:pic>
      </p:grpSp>
      <p:sp>
        <p:nvSpPr>
          <p:cNvPr id="10" name="TextovéPole 9"/>
          <p:cNvSpPr txBox="1"/>
          <p:nvPr/>
        </p:nvSpPr>
        <p:spPr>
          <a:xfrm>
            <a:off x="2786050" y="285728"/>
            <a:ext cx="5286412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Proč stlačujeme s lyžemi na nohách sníh daleko méně než bez nich?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Proč si lovci kožešin obouvali na nohy sněžnice?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Documents and Settings\rachotova\Local Settings\Temporary Internet Files\Content.IE5\61WXIA5M\MC9003966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857232"/>
            <a:ext cx="1433779" cy="181325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14282" y="2571744"/>
            <a:ext cx="7000924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Vezměte si „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připínáček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a opatrně ho umístěte do ruky. Hlavičku opřete o bříško palce a ostrou špičku zapřete o bříško ukazováčku. Opatrně stiskněte. Kde pociťujete větší bolest?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8" name="Picture 10" descr="Soubor:Brass thumbtac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72264" y="3000372"/>
            <a:ext cx="1551863" cy="1426037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071802" y="4500570"/>
            <a:ext cx="5715040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Porovnejte, jak se zaboříte do matrace, když si na ni stoupnete, sednete a lehnete. Proč se pokaždé zaboříte jinak, když vážíte stále stejně?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62" name="Picture 14" descr="C:\Documents and Settings\rachotova\Local Settings\Temporary Internet Files\Content.IE5\61WXIA5M\MC9003572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4286256"/>
            <a:ext cx="2723694" cy="171451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71472" y="6215082"/>
            <a:ext cx="792961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cs typeface="Arial" pitchFamily="34" charset="0"/>
              </a:rPr>
              <a:t>→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Míra deformace závisí na obsahu plochy S nepřímo úměrně.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Scaffoldings in Adamov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42852"/>
            <a:ext cx="2464611" cy="32861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71736" y="357166"/>
            <a:ext cx="5643602" cy="120032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Pod lešením z ocelových trubek jsou široké ocelové patky a pod nimi ještě prkno. Zdůvodni.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2285992"/>
            <a:ext cx="3429024" cy="157163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Na mnoha mostech se setkáváme se značkou omezující vjezd příliš těžkých vozidel. Proč?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2" name="Picture 4" descr="http://www.vsechny-autoskoly.cz/images/dopravni_znacky/velke/b1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2285992"/>
            <a:ext cx="1628775" cy="1619251"/>
          </a:xfrm>
          <a:prstGeom prst="rect">
            <a:avLst/>
          </a:prstGeom>
          <a:noFill/>
        </p:spPr>
      </p:pic>
      <p:pic>
        <p:nvPicPr>
          <p:cNvPr id="17414" name="Picture 6" descr="C:\Documents and Settings\rachotova\Local Settings\Temporary Internet Files\Content.IE5\DGC6USFP\MC9004099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4286256"/>
            <a:ext cx="1835150" cy="1247775"/>
          </a:xfrm>
          <a:prstGeom prst="rect">
            <a:avLst/>
          </a:prstGeom>
          <a:noFill/>
        </p:spPr>
      </p:pic>
      <p:pic>
        <p:nvPicPr>
          <p:cNvPr id="17416" name="Picture 8" descr="C:\Documents and Settings\rachotova\Local Settings\Temporary Internet Files\Content.IE5\61WXIA5M\MC9003183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4214818"/>
            <a:ext cx="1827886" cy="120609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00298" y="4643446"/>
            <a:ext cx="4143404" cy="83099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Proč se kola tanků nebo bagrů opatřují pásy?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6000768"/>
            <a:ext cx="8429684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cs typeface="Arial" pitchFamily="34" charset="0"/>
              </a:rPr>
              <a:t>→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Míra deformace závisí na velikosti tlakové síly F přímo úměrně.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8143932" cy="1107996"/>
          </a:xfrm>
          <a:prstGeom prst="rect">
            <a:avLst/>
          </a:prstGeom>
          <a:solidFill>
            <a:srgbClr val="E3354E"/>
          </a:solidFill>
        </p:spPr>
        <p:txBody>
          <a:bodyPr wrap="square" rtlCol="0">
            <a:spAutoFit/>
          </a:bodyPr>
          <a:lstStyle/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Míra deformace závisí na velikosti tlakové síly F přímo úměrně   a na obsahu plochy S nepřímo úměrně.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9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2643182"/>
            <a:ext cx="8143932" cy="1107996"/>
          </a:xfrm>
          <a:prstGeom prst="rect">
            <a:avLst/>
          </a:prstGeom>
          <a:solidFill>
            <a:srgbClr val="C00000"/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Tlak p je určen podílem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velikosti tlakové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síly F a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obsahem příslušné </a:t>
            </a:r>
            <a:r>
              <a:rPr lang="cs-CZ" sz="2400" dirty="0" smtClean="0">
                <a:solidFill>
                  <a:schemeClr val="bg1"/>
                </a:solidFill>
                <a:cs typeface="Arial" pitchFamily="34" charset="0"/>
              </a:rPr>
              <a:t>plochy S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. Síla F působí kolmo na plochu S.</a:t>
            </a:r>
          </a:p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7356" y="4071942"/>
            <a:ext cx="5143536" cy="1308050"/>
          </a:xfrm>
          <a:prstGeom prst="rect">
            <a:avLst/>
          </a:prstGeom>
          <a:solidFill>
            <a:srgbClr val="C00000"/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Stručný zápis:</a:t>
            </a:r>
          </a:p>
          <a:p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p=F:S   nebo   p=F/S</a:t>
            </a:r>
          </a:p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4546" y="1857364"/>
            <a:ext cx="3817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Zavádíme novou veličinu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tlak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5715016"/>
            <a:ext cx="8143932" cy="738664"/>
          </a:xfrm>
          <a:prstGeom prst="rect">
            <a:avLst/>
          </a:prstGeom>
          <a:solidFill>
            <a:srgbClr val="E3354E"/>
          </a:solidFill>
        </p:spPr>
        <p:txBody>
          <a:bodyPr wrap="square" rtlCol="0">
            <a:spAutoFit/>
          </a:bodyPr>
          <a:lstStyle/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Základní jednotkou je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N/m², byla nazvána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pascal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 – značka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.</a:t>
            </a:r>
          </a:p>
          <a:p>
            <a:pPr algn="ctr"/>
            <a:endParaRPr lang="cs-CZ" sz="9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357166"/>
            <a:ext cx="6572296" cy="1815882"/>
          </a:xfrm>
          <a:prstGeom prst="rect">
            <a:avLst/>
          </a:prstGeom>
          <a:solidFill>
            <a:srgbClr val="E3354E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Další jednotky tlaku:</a:t>
            </a:r>
          </a:p>
          <a:p>
            <a:pPr algn="ctr"/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kilopascal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1kPa=1 000Pa</a:t>
            </a:r>
          </a:p>
          <a:p>
            <a:pPr algn="ctr"/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megapascal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1MPa=1 000 000Pa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hektopascal  1hPa=100Pa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2428868"/>
            <a:ext cx="8143932" cy="181588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800" dirty="0" smtClean="0">
              <a:solidFill>
                <a:schemeClr val="bg1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1Pa … tlak listu papíru na podložku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1MPa .. tlak bruslaře na jedné brusli na led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10 000Pa=10kPa=0,01MPa … tlak 15cm vysokého 						sloupečku desetikorun</a:t>
            </a:r>
          </a:p>
          <a:p>
            <a:pPr algn="ctr"/>
            <a:endParaRPr lang="cs-CZ" sz="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572008"/>
            <a:ext cx="9144000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Vyjádři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kilopascalech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1Pa- 400Pa-3000Pa-0,5MPa-0,03MPa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Vyjádři v pascalech: 3kPa-0,6kPa-0,25kPa-0,03MPa-0,0008MPa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5643578"/>
            <a:ext cx="800105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kilopascalech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0,001kPa- 0,4kPa-3kPa-500kPa-30kPa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v pascalech: 3000Pa-600Pa-250Pa-30000Pa-800Pa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5643578"/>
            <a:ext cx="8001056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8501122" cy="193899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poničí nejvíce nové linoleum ve školní jídelně sedmitunový slon, desetkrát lehčí žirafa nebo padesátikilogramová modelka Petra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Faltýnová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? Slon i žirafa se postaví na jednu nohu a Petra na jeden podpatek svých luxusních kozaček? 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8" name="Picture 4" descr="C:\Documents and Settings\rachotova\Local Settings\Temporary Internet Files\Content.IE5\61WXIA5M\MP9004038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714620"/>
            <a:ext cx="3929090" cy="3929090"/>
          </a:xfrm>
          <a:prstGeom prst="rect">
            <a:avLst/>
          </a:prstGeom>
          <a:noFill/>
        </p:spPr>
      </p:pic>
      <p:pic>
        <p:nvPicPr>
          <p:cNvPr id="16391" name="Picture 7" descr="C:\Documents and Settings\rachotova\Local Settings\Temporary Internet Files\Content.IE5\ABZX8RPH\MP9004277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2428868"/>
            <a:ext cx="2706831" cy="407616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85720" y="2285992"/>
            <a:ext cx="6715172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Jaký údaj je ještě důležitý ke správné odpovědi?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928934"/>
            <a:ext cx="2928958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Plocha: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stopy slona-13dm²,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stopy žirafy-120cm²,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podpatku-1cm².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5" name="Picture 1" descr="C:\Documents and Settings\rachotova\Local Settings\Temporary Internet Files\Content.IE5\RWF5BG08\MC9004301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3071810"/>
            <a:ext cx="1896888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7686" y="1500174"/>
            <a:ext cx="3786214" cy="310854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S=13dm²=0,13m²</a:t>
            </a:r>
          </a:p>
          <a:p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8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)=70000N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x=70000:0,13</a:t>
            </a: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P=538462Pa=538kPa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714356"/>
            <a:ext cx="2928958" cy="267765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m=7t=7000kg</a:t>
            </a:r>
          </a:p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x=7000.10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=70000N=70kN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7" descr="C:\Documents and Settings\rachotova\Local Settings\Temporary Internet Files\Content.IE5\ABZX8RPH\MP9004277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643314"/>
            <a:ext cx="1857388" cy="27970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714356"/>
            <a:ext cx="2928958" cy="267765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m=0,7t=700kg</a:t>
            </a:r>
          </a:p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x=700.10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=7000N=7kN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00562" y="1857364"/>
            <a:ext cx="3786214" cy="310854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S=120cm²=0,012m²</a:t>
            </a:r>
          </a:p>
          <a:p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8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)=7000N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x=7000:0,012</a:t>
            </a: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P=583333Pa=583kPa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Picture 4" descr="C:\Documents and Settings\rachotova\Local Settings\Temporary Internet Files\Content.IE5\61WXIA5M\MP9004038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571876"/>
            <a:ext cx="2857520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714356"/>
            <a:ext cx="2786082" cy="267765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m=50kg</a:t>
            </a:r>
          </a:p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x=50.10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=500N=0,5kN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6248" y="1857364"/>
            <a:ext cx="3429024" cy="353943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S=1cm²=0,0001m²</a:t>
            </a:r>
          </a:p>
          <a:p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8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)=500N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x=500:0,0001</a:t>
            </a: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P=5000000Pa=</a:t>
            </a: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=5000kPa=5MPa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3" name="Picture 1" descr="C:\Documents and Settings\rachotova\Local Settings\Temporary Internet Files\Content.IE5\RWF5BG08\MC900430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714752"/>
            <a:ext cx="1428760" cy="23675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7" descr="C:\Documents and Settings\rachotova\Local Settings\Temporary Internet Files\Content.IE5\ABZX8RPH\MP9004277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071546"/>
            <a:ext cx="759029" cy="11430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2844" y="3000372"/>
            <a:ext cx="3000396" cy="246221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S=13dm²=0,13m²</a:t>
            </a:r>
          </a:p>
          <a:p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2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)=70000N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x=70000:0,13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P=538462Pa=538kPa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571480"/>
            <a:ext cx="2928958" cy="224676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m=7t=7000kg</a:t>
            </a:r>
          </a:p>
          <a:p>
            <a:r>
              <a:rPr lang="cs-CZ" sz="20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x=7000.10</a:t>
            </a:r>
          </a:p>
          <a:p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=70000N=70kN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7" descr="C:\Documents and Settings\rachotova\Local Settings\Temporary Internet Files\Content.IE5\ABZX8RPH\MP9004277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928670"/>
            <a:ext cx="849443" cy="127916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143240" y="571480"/>
            <a:ext cx="2928958" cy="224676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m=0,7t=700kg</a:t>
            </a:r>
          </a:p>
          <a:p>
            <a:r>
              <a:rPr lang="cs-CZ" sz="20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x=700.10</a:t>
            </a:r>
          </a:p>
          <a:p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=7000N=7kN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3000372"/>
            <a:ext cx="3000396" cy="246221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S=120cm²=0,012m²</a:t>
            </a:r>
          </a:p>
          <a:p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2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)=7000N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x=7000:0,012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P=583333Pa=583kPa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3636" y="571480"/>
            <a:ext cx="2786082" cy="224676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m=50kg</a:t>
            </a:r>
          </a:p>
          <a:p>
            <a:r>
              <a:rPr lang="cs-CZ" sz="20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=m.g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x=50.10</a:t>
            </a:r>
          </a:p>
          <a:p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=500N=0,5kN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3604" y="3000372"/>
            <a:ext cx="2857552" cy="2800767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S=1cm²=0,0001m²</a:t>
            </a:r>
          </a:p>
          <a:p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F(=</a:t>
            </a:r>
            <a:r>
              <a:rPr lang="cs-CZ" sz="2200" u="sng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Fg</a:t>
            </a:r>
            <a:r>
              <a:rPr lang="cs-CZ" sz="22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)=500N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xPa</a:t>
            </a:r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P=F:S</a:t>
            </a:r>
          </a:p>
          <a:p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x=500:0,0001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P=5000000Pa=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=5000kPa=5MPa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Picture 4" descr="C:\Documents and Settings\rachotova\Local Settings\Temporary Internet Files\Content.IE5\61WXIA5M\MP9004038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000108"/>
            <a:ext cx="1214446" cy="12144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85720" y="6072206"/>
            <a:ext cx="8643998" cy="4616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 školní jídelně poničí linoleum nejméně slon a nejvíce Petra.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Picture 1" descr="C:\Documents and Settings\rachotova\Local Settings\Temporary Internet Files\Content.IE5\RWF5BG08\MC9004301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00958" y="785794"/>
            <a:ext cx="862222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74320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r>
                        <a:rPr lang="cs-CZ" sz="1200" dirty="0" smtClean="0"/>
                        <a:t>DALTON, John.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3.6.2013]. Dostupný na WWW: http://www.</a:t>
                      </a:r>
                      <a:r>
                        <a:rPr lang="cs-CZ" sz="1200" dirty="0" err="1" smtClean="0"/>
                        <a:t>atan.cz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konferencni</a:t>
                      </a:r>
                      <a:r>
                        <a:rPr lang="cs-CZ" sz="1200" dirty="0" smtClean="0"/>
                        <a:t>-stolek-421-738-</a:t>
                      </a:r>
                      <a:r>
                        <a:rPr lang="cs-CZ" sz="1200" dirty="0" err="1" smtClean="0"/>
                        <a:t>paris</a:t>
                      </a:r>
                      <a:r>
                        <a:rPr lang="cs-CZ" sz="1200" dirty="0" smtClean="0"/>
                        <a:t>-1359.html</a:t>
                      </a:r>
                      <a:r>
                        <a:rPr lang="en-US" sz="1200" dirty="0" smtClean="0"/>
                        <a:t>BURDA. </a:t>
                      </a:r>
                      <a:r>
                        <a:rPr lang="en-US" sz="1200" i="1" dirty="0" err="1" smtClean="0"/>
                        <a:t>wikimedia</a:t>
                      </a:r>
                      <a:r>
                        <a:rPr lang="en-US" sz="1200" i="1" dirty="0" smtClean="0"/>
                        <a:t> commons</a:t>
                      </a:r>
                      <a:r>
                        <a:rPr lang="en-US" sz="1200" dirty="0" smtClean="0"/>
                        <a:t> [online]. [cit. 3.6.2013]. </a:t>
                      </a:r>
                      <a:r>
                        <a:rPr lang="en-US" sz="1200" dirty="0" err="1" smtClean="0"/>
                        <a:t>Dostupný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na</a:t>
                      </a:r>
                      <a:r>
                        <a:rPr lang="en-US" sz="1200" dirty="0" smtClean="0"/>
                        <a:t> WWW: http://upload.wikimedia.org/wikipedia/commons/7/76/DK1_koleiny.jpg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MALÝ, Lukáš.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3.6.2013]. Dostupný na WWW: http://cs.wikipedia.org/wiki/Soubor:Scaffoldings_in_Adamov_01.JPG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Policie ČR</a:t>
                      </a:r>
                      <a:r>
                        <a:rPr lang="cs-CZ" sz="1200" dirty="0" smtClean="0"/>
                        <a:t> [online]. [cit. 3.6.2013]. Dostupný na WWW: http://www.policie.</a:t>
                      </a:r>
                      <a:r>
                        <a:rPr lang="cs-CZ" sz="1200" dirty="0" err="1" smtClean="0"/>
                        <a:t>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clanek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zakaz</a:t>
                      </a:r>
                      <a:r>
                        <a:rPr lang="cs-CZ" sz="1200" dirty="0" smtClean="0"/>
                        <a:t>-vjezdu-vozidel-</a:t>
                      </a:r>
                      <a:r>
                        <a:rPr lang="cs-CZ" sz="1200" dirty="0" err="1" smtClean="0"/>
                        <a:t>jejichz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okamzita</a:t>
                      </a:r>
                      <a:r>
                        <a:rPr lang="cs-CZ" sz="1200" dirty="0" smtClean="0"/>
                        <a:t>-hmotnost-</a:t>
                      </a:r>
                      <a:r>
                        <a:rPr lang="cs-CZ" sz="1200" dirty="0" err="1" smtClean="0"/>
                        <a:t>presahuje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vyznacenou</a:t>
                      </a:r>
                      <a:r>
                        <a:rPr lang="cs-CZ" sz="1200" dirty="0" smtClean="0"/>
                        <a:t>-mez-c-b-13.aspx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704</Words>
  <Application>Microsoft Office PowerPoint</Application>
  <PresentationFormat>Předvádění na obrazovce (4:3)</PresentationFormat>
  <Paragraphs>170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28</cp:revision>
  <dcterms:modified xsi:type="dcterms:W3CDTF">2013-06-04T05:56:11Z</dcterms:modified>
</cp:coreProperties>
</file>