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70" r:id="rId3"/>
    <p:sldId id="271" r:id="rId4"/>
    <p:sldId id="257" r:id="rId5"/>
    <p:sldId id="259" r:id="rId6"/>
    <p:sldId id="258" r:id="rId7"/>
    <p:sldId id="261" r:id="rId8"/>
    <p:sldId id="264" r:id="rId9"/>
    <p:sldId id="267" r:id="rId10"/>
    <p:sldId id="280" r:id="rId11"/>
    <p:sldId id="274" r:id="rId12"/>
    <p:sldId id="27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402C16E-E301-4BF7-94CB-B2EB8D98736F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2DE211C-6551-4BBE-B8AA-8DE382C8CB06}">
      <dgm:prSet phldrT="[Text]" custT="1"/>
      <dgm:spPr/>
      <dgm:t>
        <a:bodyPr/>
        <a:lstStyle/>
        <a:p>
          <a:r>
            <a:rPr lang="cs-CZ" sz="2400" baseline="0">
              <a:solidFill>
                <a:sysClr val="windowText" lastClr="000000"/>
              </a:solidFill>
            </a:rPr>
            <a:t>Náhon vřetena</a:t>
          </a:r>
        </a:p>
      </dgm:t>
    </dgm:pt>
    <dgm:pt modelId="{F16CF098-9D90-4CB7-9775-DB1F39A51FDE}" type="parTrans" cxnId="{42C1B7EA-2794-4394-AE9E-981A35A19962}">
      <dgm:prSet/>
      <dgm:spPr/>
      <dgm:t>
        <a:bodyPr/>
        <a:lstStyle/>
        <a:p>
          <a:endParaRPr lang="cs-CZ"/>
        </a:p>
      </dgm:t>
    </dgm:pt>
    <dgm:pt modelId="{7D1AC093-28FD-45E9-BD3A-27A534F813D3}" type="sibTrans" cxnId="{42C1B7EA-2794-4394-AE9E-981A35A19962}">
      <dgm:prSet/>
      <dgm:spPr/>
      <dgm:t>
        <a:bodyPr/>
        <a:lstStyle/>
        <a:p>
          <a:endParaRPr lang="cs-CZ"/>
        </a:p>
      </dgm:t>
    </dgm:pt>
    <dgm:pt modelId="{60E70837-48A9-48EC-B054-F7A29B23685F}">
      <dgm:prSet phldrT="[Text]" custT="1"/>
      <dgm:spPr/>
      <dgm:t>
        <a:bodyPr/>
        <a:lstStyle/>
        <a:p>
          <a:r>
            <a:rPr lang="cs-CZ" sz="1400" b="1" baseline="0" dirty="0">
              <a:solidFill>
                <a:sysClr val="windowText" lastClr="000000"/>
              </a:solidFill>
            </a:rPr>
            <a:t>Vložený převod</a:t>
          </a:r>
        </a:p>
        <a:p>
          <a:r>
            <a:rPr lang="cs-CZ" sz="1200" dirty="0"/>
            <a:t>řemenem</a:t>
          </a:r>
        </a:p>
        <a:p>
          <a:r>
            <a:rPr lang="cs-CZ" sz="1200" dirty="0"/>
            <a:t>ozubenými koly</a:t>
          </a:r>
        </a:p>
        <a:p>
          <a:r>
            <a:rPr lang="cs-CZ" sz="1200" dirty="0"/>
            <a:t>převodovkou</a:t>
          </a:r>
        </a:p>
      </dgm:t>
    </dgm:pt>
    <dgm:pt modelId="{FC0DAB80-DE76-4DBD-987F-BC8BD3664EE0}" type="parTrans" cxnId="{3A40E94A-CB81-4CC9-AB04-58492D1BD63E}">
      <dgm:prSet/>
      <dgm:spPr/>
      <dgm:t>
        <a:bodyPr/>
        <a:lstStyle/>
        <a:p>
          <a:endParaRPr lang="cs-CZ"/>
        </a:p>
      </dgm:t>
    </dgm:pt>
    <dgm:pt modelId="{0E8247ED-E227-49AB-BDB8-741371FDAF88}" type="sibTrans" cxnId="{3A40E94A-CB81-4CC9-AB04-58492D1BD63E}">
      <dgm:prSet/>
      <dgm:spPr/>
      <dgm:t>
        <a:bodyPr/>
        <a:lstStyle/>
        <a:p>
          <a:endParaRPr lang="cs-CZ"/>
        </a:p>
      </dgm:t>
    </dgm:pt>
    <dgm:pt modelId="{A9E5F2F6-8E35-41EE-9F95-5B4FE59AE46F}">
      <dgm:prSet phldrT="[Text]" custT="1"/>
      <dgm:spPr/>
      <dgm:t>
        <a:bodyPr/>
        <a:lstStyle/>
        <a:p>
          <a:r>
            <a:rPr lang="cs-CZ" sz="1400" b="1" baseline="0" dirty="0">
              <a:solidFill>
                <a:sysClr val="windowText" lastClr="000000"/>
              </a:solidFill>
            </a:rPr>
            <a:t>Přímý náhon</a:t>
          </a:r>
        </a:p>
        <a:p>
          <a:r>
            <a:rPr lang="cs-CZ" sz="1300" dirty="0"/>
            <a:t>spojení el. vřetena nebo </a:t>
          </a:r>
          <a:r>
            <a:rPr lang="cs-CZ" sz="1300" dirty="0" err="1"/>
            <a:t>servopohonu</a:t>
          </a:r>
          <a:r>
            <a:rPr lang="cs-CZ" sz="1300" dirty="0"/>
            <a:t> s vřetenem</a:t>
          </a:r>
        </a:p>
        <a:p>
          <a:r>
            <a:rPr lang="cs-CZ" sz="1300" dirty="0"/>
            <a:t>spojkami</a:t>
          </a:r>
        </a:p>
      </dgm:t>
    </dgm:pt>
    <dgm:pt modelId="{21D719D5-6031-433E-AE47-229E117E42AF}" type="parTrans" cxnId="{AC864445-E15E-4448-9EAA-15C123CD7368}">
      <dgm:prSet/>
      <dgm:spPr/>
      <dgm:t>
        <a:bodyPr/>
        <a:lstStyle/>
        <a:p>
          <a:endParaRPr lang="cs-CZ"/>
        </a:p>
      </dgm:t>
    </dgm:pt>
    <dgm:pt modelId="{E6F18B61-35DE-47E3-AE8F-E9482B709D2F}" type="sibTrans" cxnId="{AC864445-E15E-4448-9EAA-15C123CD7368}">
      <dgm:prSet/>
      <dgm:spPr/>
      <dgm:t>
        <a:bodyPr/>
        <a:lstStyle/>
        <a:p>
          <a:endParaRPr lang="cs-CZ"/>
        </a:p>
      </dgm:t>
    </dgm:pt>
    <dgm:pt modelId="{DCE090FC-A463-4FEA-9D44-F02CA7EA05B3}">
      <dgm:prSet phldrT="[Text]" custT="1"/>
      <dgm:spPr/>
      <dgm:t>
        <a:bodyPr/>
        <a:lstStyle/>
        <a:p>
          <a:r>
            <a:rPr lang="cs-CZ" sz="1400" b="1" baseline="0">
              <a:solidFill>
                <a:sysClr val="windowText" lastClr="000000"/>
              </a:solidFill>
            </a:rPr>
            <a:t>Elektrovřeteno</a:t>
          </a:r>
        </a:p>
        <a:p>
          <a:r>
            <a:rPr lang="cs-CZ" sz="1600"/>
            <a:t>synchronní</a:t>
          </a:r>
        </a:p>
        <a:p>
          <a:r>
            <a:rPr lang="cs-CZ" sz="1600"/>
            <a:t>asynchronní</a:t>
          </a:r>
        </a:p>
      </dgm:t>
    </dgm:pt>
    <dgm:pt modelId="{605D881D-40A7-495A-AF92-729077F82C98}" type="parTrans" cxnId="{5FC3D214-AF17-4CFE-B3AF-82373A3D25F2}">
      <dgm:prSet/>
      <dgm:spPr/>
      <dgm:t>
        <a:bodyPr/>
        <a:lstStyle/>
        <a:p>
          <a:endParaRPr lang="cs-CZ"/>
        </a:p>
      </dgm:t>
    </dgm:pt>
    <dgm:pt modelId="{D58247C9-BF9D-4460-95BA-507AE5AE594C}" type="sibTrans" cxnId="{5FC3D214-AF17-4CFE-B3AF-82373A3D25F2}">
      <dgm:prSet/>
      <dgm:spPr/>
      <dgm:t>
        <a:bodyPr/>
        <a:lstStyle/>
        <a:p>
          <a:endParaRPr lang="cs-CZ"/>
        </a:p>
      </dgm:t>
    </dgm:pt>
    <dgm:pt modelId="{F39B8206-F49D-41E7-8A6E-A53926E6E527}" type="pres">
      <dgm:prSet presAssocID="{F402C16E-E301-4BF7-94CB-B2EB8D98736F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B8A944C9-AA24-4258-804A-8AEB636B6E68}" type="pres">
      <dgm:prSet presAssocID="{22DE211C-6551-4BBE-B8AA-8DE382C8CB06}" presName="hierRoot1" presStyleCnt="0">
        <dgm:presLayoutVars>
          <dgm:hierBranch val="init"/>
        </dgm:presLayoutVars>
      </dgm:prSet>
      <dgm:spPr/>
    </dgm:pt>
    <dgm:pt modelId="{303109EC-8739-4F99-97FC-8A10ABECAED2}" type="pres">
      <dgm:prSet presAssocID="{22DE211C-6551-4BBE-B8AA-8DE382C8CB06}" presName="rootComposite1" presStyleCnt="0"/>
      <dgm:spPr/>
    </dgm:pt>
    <dgm:pt modelId="{34F4C1CA-0188-4E3F-B020-BD5E541B6AF8}" type="pres">
      <dgm:prSet presAssocID="{22DE211C-6551-4BBE-B8AA-8DE382C8CB06}" presName="rootText1" presStyleLbl="node0" presStyleIdx="0" presStyleCnt="1" custScaleX="14880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4FF0700-A19F-4E40-A781-B18C2CC25C03}" type="pres">
      <dgm:prSet presAssocID="{22DE211C-6551-4BBE-B8AA-8DE382C8CB06}" presName="rootConnector1" presStyleLbl="node1" presStyleIdx="0" presStyleCnt="0"/>
      <dgm:spPr/>
      <dgm:t>
        <a:bodyPr/>
        <a:lstStyle/>
        <a:p>
          <a:endParaRPr lang="cs-CZ"/>
        </a:p>
      </dgm:t>
    </dgm:pt>
    <dgm:pt modelId="{41C66580-DD6A-4F4D-87F7-CA713AA06A36}" type="pres">
      <dgm:prSet presAssocID="{22DE211C-6551-4BBE-B8AA-8DE382C8CB06}" presName="hierChild2" presStyleCnt="0"/>
      <dgm:spPr/>
    </dgm:pt>
    <dgm:pt modelId="{B4350B4D-C774-49DD-9407-F709D4ECD9D2}" type="pres">
      <dgm:prSet presAssocID="{FC0DAB80-DE76-4DBD-987F-BC8BD3664EE0}" presName="Name37" presStyleLbl="parChTrans1D2" presStyleIdx="0" presStyleCnt="3"/>
      <dgm:spPr/>
      <dgm:t>
        <a:bodyPr/>
        <a:lstStyle/>
        <a:p>
          <a:endParaRPr lang="cs-CZ"/>
        </a:p>
      </dgm:t>
    </dgm:pt>
    <dgm:pt modelId="{4769A376-F437-40BF-A382-98FB93FB353A}" type="pres">
      <dgm:prSet presAssocID="{60E70837-48A9-48EC-B054-F7A29B23685F}" presName="hierRoot2" presStyleCnt="0">
        <dgm:presLayoutVars>
          <dgm:hierBranch val="init"/>
        </dgm:presLayoutVars>
      </dgm:prSet>
      <dgm:spPr/>
    </dgm:pt>
    <dgm:pt modelId="{3A0F73D9-43A9-495B-ACDB-752738FE3142}" type="pres">
      <dgm:prSet presAssocID="{60E70837-48A9-48EC-B054-F7A29B23685F}" presName="rootComposite" presStyleCnt="0"/>
      <dgm:spPr/>
    </dgm:pt>
    <dgm:pt modelId="{EE38D7AA-BB11-4D8D-8A58-74DCFE9EE7A7}" type="pres">
      <dgm:prSet presAssocID="{60E70837-48A9-48EC-B054-F7A29B23685F}" presName="rootText" presStyleLbl="node2" presStyleIdx="0" presStyleCnt="3" custScaleX="112037" custScaleY="11469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8901064-C26F-484D-B095-BED93902513E}" type="pres">
      <dgm:prSet presAssocID="{60E70837-48A9-48EC-B054-F7A29B23685F}" presName="rootConnector" presStyleLbl="node2" presStyleIdx="0" presStyleCnt="3"/>
      <dgm:spPr/>
      <dgm:t>
        <a:bodyPr/>
        <a:lstStyle/>
        <a:p>
          <a:endParaRPr lang="cs-CZ"/>
        </a:p>
      </dgm:t>
    </dgm:pt>
    <dgm:pt modelId="{6004E05E-0270-41FD-AB55-CFFED69571F1}" type="pres">
      <dgm:prSet presAssocID="{60E70837-48A9-48EC-B054-F7A29B23685F}" presName="hierChild4" presStyleCnt="0"/>
      <dgm:spPr/>
    </dgm:pt>
    <dgm:pt modelId="{A334F2A6-5A41-47E0-A4E7-E5BF55C47C65}" type="pres">
      <dgm:prSet presAssocID="{60E70837-48A9-48EC-B054-F7A29B23685F}" presName="hierChild5" presStyleCnt="0"/>
      <dgm:spPr/>
    </dgm:pt>
    <dgm:pt modelId="{09827AAB-222F-4A1B-97B6-FDB8C39A55E7}" type="pres">
      <dgm:prSet presAssocID="{21D719D5-6031-433E-AE47-229E117E42AF}" presName="Name37" presStyleLbl="parChTrans1D2" presStyleIdx="1" presStyleCnt="3"/>
      <dgm:spPr/>
      <dgm:t>
        <a:bodyPr/>
        <a:lstStyle/>
        <a:p>
          <a:endParaRPr lang="cs-CZ"/>
        </a:p>
      </dgm:t>
    </dgm:pt>
    <dgm:pt modelId="{CEF60320-D06C-4C35-A962-D4BB1BDEDBC4}" type="pres">
      <dgm:prSet presAssocID="{A9E5F2F6-8E35-41EE-9F95-5B4FE59AE46F}" presName="hierRoot2" presStyleCnt="0">
        <dgm:presLayoutVars>
          <dgm:hierBranch val="init"/>
        </dgm:presLayoutVars>
      </dgm:prSet>
      <dgm:spPr/>
    </dgm:pt>
    <dgm:pt modelId="{3C16686D-2A3C-4BE2-A483-FC00B201CABA}" type="pres">
      <dgm:prSet presAssocID="{A9E5F2F6-8E35-41EE-9F95-5B4FE59AE46F}" presName="rootComposite" presStyleCnt="0"/>
      <dgm:spPr/>
    </dgm:pt>
    <dgm:pt modelId="{D9EAF90A-32C7-4BC6-9FCB-9E6DC340A5CE}" type="pres">
      <dgm:prSet presAssocID="{A9E5F2F6-8E35-41EE-9F95-5B4FE59AE46F}" presName="rootText" presStyleLbl="node2" presStyleIdx="1" presStyleCnt="3" custScaleX="112139" custScaleY="12173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0D3C98A-20B4-4C75-AD1A-DC2F491A91B9}" type="pres">
      <dgm:prSet presAssocID="{A9E5F2F6-8E35-41EE-9F95-5B4FE59AE46F}" presName="rootConnector" presStyleLbl="node2" presStyleIdx="1" presStyleCnt="3"/>
      <dgm:spPr/>
      <dgm:t>
        <a:bodyPr/>
        <a:lstStyle/>
        <a:p>
          <a:endParaRPr lang="cs-CZ"/>
        </a:p>
      </dgm:t>
    </dgm:pt>
    <dgm:pt modelId="{C05DC433-AA1F-47CC-8CA7-DB04AC183CA5}" type="pres">
      <dgm:prSet presAssocID="{A9E5F2F6-8E35-41EE-9F95-5B4FE59AE46F}" presName="hierChild4" presStyleCnt="0"/>
      <dgm:spPr/>
    </dgm:pt>
    <dgm:pt modelId="{044D6646-6496-47AB-A666-BF77A76610C8}" type="pres">
      <dgm:prSet presAssocID="{A9E5F2F6-8E35-41EE-9F95-5B4FE59AE46F}" presName="hierChild5" presStyleCnt="0"/>
      <dgm:spPr/>
    </dgm:pt>
    <dgm:pt modelId="{5806BCB0-3796-4638-9092-E750A82B6C0D}" type="pres">
      <dgm:prSet presAssocID="{605D881D-40A7-495A-AF92-729077F82C98}" presName="Name37" presStyleLbl="parChTrans1D2" presStyleIdx="2" presStyleCnt="3"/>
      <dgm:spPr/>
      <dgm:t>
        <a:bodyPr/>
        <a:lstStyle/>
        <a:p>
          <a:endParaRPr lang="cs-CZ"/>
        </a:p>
      </dgm:t>
    </dgm:pt>
    <dgm:pt modelId="{136F1E50-FC37-4A4D-A1E4-BD8F5317F88A}" type="pres">
      <dgm:prSet presAssocID="{DCE090FC-A463-4FEA-9D44-F02CA7EA05B3}" presName="hierRoot2" presStyleCnt="0">
        <dgm:presLayoutVars>
          <dgm:hierBranch val="init"/>
        </dgm:presLayoutVars>
      </dgm:prSet>
      <dgm:spPr/>
    </dgm:pt>
    <dgm:pt modelId="{CE860388-CA11-471A-BA03-394BCA05D647}" type="pres">
      <dgm:prSet presAssocID="{DCE090FC-A463-4FEA-9D44-F02CA7EA05B3}" presName="rootComposite" presStyleCnt="0"/>
      <dgm:spPr/>
    </dgm:pt>
    <dgm:pt modelId="{B8AFB825-BCE1-4044-B82A-FD686EC9BD4C}" type="pres">
      <dgm:prSet presAssocID="{DCE090FC-A463-4FEA-9D44-F02CA7EA05B3}" presName="rootText" presStyleLbl="node2" presStyleIdx="2" presStyleCnt="3" custScaleX="108189" custScaleY="12397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174E874-CB7D-4BD5-9C98-3311B2684F2E}" type="pres">
      <dgm:prSet presAssocID="{DCE090FC-A463-4FEA-9D44-F02CA7EA05B3}" presName="rootConnector" presStyleLbl="node2" presStyleIdx="2" presStyleCnt="3"/>
      <dgm:spPr/>
      <dgm:t>
        <a:bodyPr/>
        <a:lstStyle/>
        <a:p>
          <a:endParaRPr lang="cs-CZ"/>
        </a:p>
      </dgm:t>
    </dgm:pt>
    <dgm:pt modelId="{6604294C-9CEB-4F8E-8A07-F72EB1698B68}" type="pres">
      <dgm:prSet presAssocID="{DCE090FC-A463-4FEA-9D44-F02CA7EA05B3}" presName="hierChild4" presStyleCnt="0"/>
      <dgm:spPr/>
    </dgm:pt>
    <dgm:pt modelId="{BA7846E7-D5F4-4943-9E18-190E5CDE89A9}" type="pres">
      <dgm:prSet presAssocID="{DCE090FC-A463-4FEA-9D44-F02CA7EA05B3}" presName="hierChild5" presStyleCnt="0"/>
      <dgm:spPr/>
    </dgm:pt>
    <dgm:pt modelId="{AB475719-AF17-41C4-8AC9-470CB4E6C2D9}" type="pres">
      <dgm:prSet presAssocID="{22DE211C-6551-4BBE-B8AA-8DE382C8CB06}" presName="hierChild3" presStyleCnt="0"/>
      <dgm:spPr/>
    </dgm:pt>
  </dgm:ptLst>
  <dgm:cxnLst>
    <dgm:cxn modelId="{3A40E94A-CB81-4CC9-AB04-58492D1BD63E}" srcId="{22DE211C-6551-4BBE-B8AA-8DE382C8CB06}" destId="{60E70837-48A9-48EC-B054-F7A29B23685F}" srcOrd="0" destOrd="0" parTransId="{FC0DAB80-DE76-4DBD-987F-BC8BD3664EE0}" sibTransId="{0E8247ED-E227-49AB-BDB8-741371FDAF88}"/>
    <dgm:cxn modelId="{45B8CFBF-6610-4446-98F4-0A96F420F6F3}" type="presOf" srcId="{A9E5F2F6-8E35-41EE-9F95-5B4FE59AE46F}" destId="{D9EAF90A-32C7-4BC6-9FCB-9E6DC340A5CE}" srcOrd="0" destOrd="0" presId="urn:microsoft.com/office/officeart/2005/8/layout/orgChart1"/>
    <dgm:cxn modelId="{5FC3D214-AF17-4CFE-B3AF-82373A3D25F2}" srcId="{22DE211C-6551-4BBE-B8AA-8DE382C8CB06}" destId="{DCE090FC-A463-4FEA-9D44-F02CA7EA05B3}" srcOrd="2" destOrd="0" parTransId="{605D881D-40A7-495A-AF92-729077F82C98}" sibTransId="{D58247C9-BF9D-4460-95BA-507AE5AE594C}"/>
    <dgm:cxn modelId="{7F202FAD-2079-475F-B190-518C3EDF38A2}" type="presOf" srcId="{22DE211C-6551-4BBE-B8AA-8DE382C8CB06}" destId="{24FF0700-A19F-4E40-A781-B18C2CC25C03}" srcOrd="1" destOrd="0" presId="urn:microsoft.com/office/officeart/2005/8/layout/orgChart1"/>
    <dgm:cxn modelId="{1D54393D-AEF5-4FCD-BD93-FBD95B0A2546}" type="presOf" srcId="{A9E5F2F6-8E35-41EE-9F95-5B4FE59AE46F}" destId="{60D3C98A-20B4-4C75-AD1A-DC2F491A91B9}" srcOrd="1" destOrd="0" presId="urn:microsoft.com/office/officeart/2005/8/layout/orgChart1"/>
    <dgm:cxn modelId="{340E51BA-4D41-4ECD-8480-668D4743E44D}" type="presOf" srcId="{22DE211C-6551-4BBE-B8AA-8DE382C8CB06}" destId="{34F4C1CA-0188-4E3F-B020-BD5E541B6AF8}" srcOrd="0" destOrd="0" presId="urn:microsoft.com/office/officeart/2005/8/layout/orgChart1"/>
    <dgm:cxn modelId="{A57B5ED0-6153-4F64-ACB2-416BDB02DFFA}" type="presOf" srcId="{F402C16E-E301-4BF7-94CB-B2EB8D98736F}" destId="{F39B8206-F49D-41E7-8A6E-A53926E6E527}" srcOrd="0" destOrd="0" presId="urn:microsoft.com/office/officeart/2005/8/layout/orgChart1"/>
    <dgm:cxn modelId="{7EB4C8BA-76E2-42A2-AA1E-DC0B0AC2D28C}" type="presOf" srcId="{FC0DAB80-DE76-4DBD-987F-BC8BD3664EE0}" destId="{B4350B4D-C774-49DD-9407-F709D4ECD9D2}" srcOrd="0" destOrd="0" presId="urn:microsoft.com/office/officeart/2005/8/layout/orgChart1"/>
    <dgm:cxn modelId="{EF9B6F6D-BB81-4323-9DA1-A8771E1D4937}" type="presOf" srcId="{21D719D5-6031-433E-AE47-229E117E42AF}" destId="{09827AAB-222F-4A1B-97B6-FDB8C39A55E7}" srcOrd="0" destOrd="0" presId="urn:microsoft.com/office/officeart/2005/8/layout/orgChart1"/>
    <dgm:cxn modelId="{82B529F2-9B41-49E3-A41A-DB4F61C9354B}" type="presOf" srcId="{DCE090FC-A463-4FEA-9D44-F02CA7EA05B3}" destId="{B8AFB825-BCE1-4044-B82A-FD686EC9BD4C}" srcOrd="0" destOrd="0" presId="urn:microsoft.com/office/officeart/2005/8/layout/orgChart1"/>
    <dgm:cxn modelId="{B3B69D08-D73E-4B06-AD39-4CCFF2C08810}" type="presOf" srcId="{60E70837-48A9-48EC-B054-F7A29B23685F}" destId="{EE38D7AA-BB11-4D8D-8A58-74DCFE9EE7A7}" srcOrd="0" destOrd="0" presId="urn:microsoft.com/office/officeart/2005/8/layout/orgChart1"/>
    <dgm:cxn modelId="{0B6E49A3-0E16-4C24-8B3D-13B991A8952B}" type="presOf" srcId="{60E70837-48A9-48EC-B054-F7A29B23685F}" destId="{18901064-C26F-484D-B095-BED93902513E}" srcOrd="1" destOrd="0" presId="urn:microsoft.com/office/officeart/2005/8/layout/orgChart1"/>
    <dgm:cxn modelId="{42C1B7EA-2794-4394-AE9E-981A35A19962}" srcId="{F402C16E-E301-4BF7-94CB-B2EB8D98736F}" destId="{22DE211C-6551-4BBE-B8AA-8DE382C8CB06}" srcOrd="0" destOrd="0" parTransId="{F16CF098-9D90-4CB7-9775-DB1F39A51FDE}" sibTransId="{7D1AC093-28FD-45E9-BD3A-27A534F813D3}"/>
    <dgm:cxn modelId="{DFDBED76-0CF9-42B3-9E2F-28D533AAF0E5}" type="presOf" srcId="{DCE090FC-A463-4FEA-9D44-F02CA7EA05B3}" destId="{A174E874-CB7D-4BD5-9C98-3311B2684F2E}" srcOrd="1" destOrd="0" presId="urn:microsoft.com/office/officeart/2005/8/layout/orgChart1"/>
    <dgm:cxn modelId="{AC864445-E15E-4448-9EAA-15C123CD7368}" srcId="{22DE211C-6551-4BBE-B8AA-8DE382C8CB06}" destId="{A9E5F2F6-8E35-41EE-9F95-5B4FE59AE46F}" srcOrd="1" destOrd="0" parTransId="{21D719D5-6031-433E-AE47-229E117E42AF}" sibTransId="{E6F18B61-35DE-47E3-AE8F-E9482B709D2F}"/>
    <dgm:cxn modelId="{9AA9FA6D-46DB-4B4F-8A57-DE6FF51244F1}" type="presOf" srcId="{605D881D-40A7-495A-AF92-729077F82C98}" destId="{5806BCB0-3796-4638-9092-E750A82B6C0D}" srcOrd="0" destOrd="0" presId="urn:microsoft.com/office/officeart/2005/8/layout/orgChart1"/>
    <dgm:cxn modelId="{E1269EFE-DA7E-4122-BF02-EB346268A5D3}" type="presParOf" srcId="{F39B8206-F49D-41E7-8A6E-A53926E6E527}" destId="{B8A944C9-AA24-4258-804A-8AEB636B6E68}" srcOrd="0" destOrd="0" presId="urn:microsoft.com/office/officeart/2005/8/layout/orgChart1"/>
    <dgm:cxn modelId="{9C23251B-0A49-4CDA-AD32-B554267733A0}" type="presParOf" srcId="{B8A944C9-AA24-4258-804A-8AEB636B6E68}" destId="{303109EC-8739-4F99-97FC-8A10ABECAED2}" srcOrd="0" destOrd="0" presId="urn:microsoft.com/office/officeart/2005/8/layout/orgChart1"/>
    <dgm:cxn modelId="{E4E1F41B-EBE5-43A9-8EF1-7E30CF407083}" type="presParOf" srcId="{303109EC-8739-4F99-97FC-8A10ABECAED2}" destId="{34F4C1CA-0188-4E3F-B020-BD5E541B6AF8}" srcOrd="0" destOrd="0" presId="urn:microsoft.com/office/officeart/2005/8/layout/orgChart1"/>
    <dgm:cxn modelId="{4B19955E-6558-49A7-9425-6FF38223702D}" type="presParOf" srcId="{303109EC-8739-4F99-97FC-8A10ABECAED2}" destId="{24FF0700-A19F-4E40-A781-B18C2CC25C03}" srcOrd="1" destOrd="0" presId="urn:microsoft.com/office/officeart/2005/8/layout/orgChart1"/>
    <dgm:cxn modelId="{9B961037-7CF6-4146-A2B2-7026B6907A83}" type="presParOf" srcId="{B8A944C9-AA24-4258-804A-8AEB636B6E68}" destId="{41C66580-DD6A-4F4D-87F7-CA713AA06A36}" srcOrd="1" destOrd="0" presId="urn:microsoft.com/office/officeart/2005/8/layout/orgChart1"/>
    <dgm:cxn modelId="{8A06C3F1-C450-410C-9A25-CEFDDDB30F69}" type="presParOf" srcId="{41C66580-DD6A-4F4D-87F7-CA713AA06A36}" destId="{B4350B4D-C774-49DD-9407-F709D4ECD9D2}" srcOrd="0" destOrd="0" presId="urn:microsoft.com/office/officeart/2005/8/layout/orgChart1"/>
    <dgm:cxn modelId="{D95B1B70-DE37-404E-92D6-8C94BF72CD2E}" type="presParOf" srcId="{41C66580-DD6A-4F4D-87F7-CA713AA06A36}" destId="{4769A376-F437-40BF-A382-98FB93FB353A}" srcOrd="1" destOrd="0" presId="urn:microsoft.com/office/officeart/2005/8/layout/orgChart1"/>
    <dgm:cxn modelId="{F6501FAC-82DF-4D6F-84C9-F2CBA977FE53}" type="presParOf" srcId="{4769A376-F437-40BF-A382-98FB93FB353A}" destId="{3A0F73D9-43A9-495B-ACDB-752738FE3142}" srcOrd="0" destOrd="0" presId="urn:microsoft.com/office/officeart/2005/8/layout/orgChart1"/>
    <dgm:cxn modelId="{5E2933E3-1B7B-4291-9251-C40BA4EF7950}" type="presParOf" srcId="{3A0F73D9-43A9-495B-ACDB-752738FE3142}" destId="{EE38D7AA-BB11-4D8D-8A58-74DCFE9EE7A7}" srcOrd="0" destOrd="0" presId="urn:microsoft.com/office/officeart/2005/8/layout/orgChart1"/>
    <dgm:cxn modelId="{8381EBC2-2464-42BA-8637-B263621D87EC}" type="presParOf" srcId="{3A0F73D9-43A9-495B-ACDB-752738FE3142}" destId="{18901064-C26F-484D-B095-BED93902513E}" srcOrd="1" destOrd="0" presId="urn:microsoft.com/office/officeart/2005/8/layout/orgChart1"/>
    <dgm:cxn modelId="{FC8ACCF2-3FD4-43FA-B5A9-0F493D5C031B}" type="presParOf" srcId="{4769A376-F437-40BF-A382-98FB93FB353A}" destId="{6004E05E-0270-41FD-AB55-CFFED69571F1}" srcOrd="1" destOrd="0" presId="urn:microsoft.com/office/officeart/2005/8/layout/orgChart1"/>
    <dgm:cxn modelId="{2957AAE9-5A56-4E39-8969-6B5C42DDF8AA}" type="presParOf" srcId="{4769A376-F437-40BF-A382-98FB93FB353A}" destId="{A334F2A6-5A41-47E0-A4E7-E5BF55C47C65}" srcOrd="2" destOrd="0" presId="urn:microsoft.com/office/officeart/2005/8/layout/orgChart1"/>
    <dgm:cxn modelId="{A0C6F45B-3BB7-4680-ADC8-7C0978E2CB38}" type="presParOf" srcId="{41C66580-DD6A-4F4D-87F7-CA713AA06A36}" destId="{09827AAB-222F-4A1B-97B6-FDB8C39A55E7}" srcOrd="2" destOrd="0" presId="urn:microsoft.com/office/officeart/2005/8/layout/orgChart1"/>
    <dgm:cxn modelId="{80B9B4AC-7019-4A10-8D28-D0877C1E91C2}" type="presParOf" srcId="{41C66580-DD6A-4F4D-87F7-CA713AA06A36}" destId="{CEF60320-D06C-4C35-A962-D4BB1BDEDBC4}" srcOrd="3" destOrd="0" presId="urn:microsoft.com/office/officeart/2005/8/layout/orgChart1"/>
    <dgm:cxn modelId="{8572CB43-9290-42F2-AD0B-28FB1AB8BD4C}" type="presParOf" srcId="{CEF60320-D06C-4C35-A962-D4BB1BDEDBC4}" destId="{3C16686D-2A3C-4BE2-A483-FC00B201CABA}" srcOrd="0" destOrd="0" presId="urn:microsoft.com/office/officeart/2005/8/layout/orgChart1"/>
    <dgm:cxn modelId="{21F40B42-6CCE-48B7-BD33-1C19A68EB931}" type="presParOf" srcId="{3C16686D-2A3C-4BE2-A483-FC00B201CABA}" destId="{D9EAF90A-32C7-4BC6-9FCB-9E6DC340A5CE}" srcOrd="0" destOrd="0" presId="urn:microsoft.com/office/officeart/2005/8/layout/orgChart1"/>
    <dgm:cxn modelId="{9AB6CE09-16CA-48E6-B919-CB002D5FAFE8}" type="presParOf" srcId="{3C16686D-2A3C-4BE2-A483-FC00B201CABA}" destId="{60D3C98A-20B4-4C75-AD1A-DC2F491A91B9}" srcOrd="1" destOrd="0" presId="urn:microsoft.com/office/officeart/2005/8/layout/orgChart1"/>
    <dgm:cxn modelId="{5B395FB1-0D11-4028-809A-C63C2F749FA5}" type="presParOf" srcId="{CEF60320-D06C-4C35-A962-D4BB1BDEDBC4}" destId="{C05DC433-AA1F-47CC-8CA7-DB04AC183CA5}" srcOrd="1" destOrd="0" presId="urn:microsoft.com/office/officeart/2005/8/layout/orgChart1"/>
    <dgm:cxn modelId="{F8F01A08-D508-41B6-9CCE-25C49B7E75BE}" type="presParOf" srcId="{CEF60320-D06C-4C35-A962-D4BB1BDEDBC4}" destId="{044D6646-6496-47AB-A666-BF77A76610C8}" srcOrd="2" destOrd="0" presId="urn:microsoft.com/office/officeart/2005/8/layout/orgChart1"/>
    <dgm:cxn modelId="{7A9E2DE0-000F-44A8-90EA-ABA11BA50F46}" type="presParOf" srcId="{41C66580-DD6A-4F4D-87F7-CA713AA06A36}" destId="{5806BCB0-3796-4638-9092-E750A82B6C0D}" srcOrd="4" destOrd="0" presId="urn:microsoft.com/office/officeart/2005/8/layout/orgChart1"/>
    <dgm:cxn modelId="{CA82141E-74AA-425F-BA4E-1268CDDDE9B9}" type="presParOf" srcId="{41C66580-DD6A-4F4D-87F7-CA713AA06A36}" destId="{136F1E50-FC37-4A4D-A1E4-BD8F5317F88A}" srcOrd="5" destOrd="0" presId="urn:microsoft.com/office/officeart/2005/8/layout/orgChart1"/>
    <dgm:cxn modelId="{A6E5B09F-2DB7-4C89-A3F1-12C02A7C72A4}" type="presParOf" srcId="{136F1E50-FC37-4A4D-A1E4-BD8F5317F88A}" destId="{CE860388-CA11-471A-BA03-394BCA05D647}" srcOrd="0" destOrd="0" presId="urn:microsoft.com/office/officeart/2005/8/layout/orgChart1"/>
    <dgm:cxn modelId="{77B13F5D-68BB-4801-B7C3-B0255AE72CDF}" type="presParOf" srcId="{CE860388-CA11-471A-BA03-394BCA05D647}" destId="{B8AFB825-BCE1-4044-B82A-FD686EC9BD4C}" srcOrd="0" destOrd="0" presId="urn:microsoft.com/office/officeart/2005/8/layout/orgChart1"/>
    <dgm:cxn modelId="{4A6769BC-9A63-4905-B870-8C8D751830C9}" type="presParOf" srcId="{CE860388-CA11-471A-BA03-394BCA05D647}" destId="{A174E874-CB7D-4BD5-9C98-3311B2684F2E}" srcOrd="1" destOrd="0" presId="urn:microsoft.com/office/officeart/2005/8/layout/orgChart1"/>
    <dgm:cxn modelId="{E038EF84-AF18-4FD9-8A14-6158F1420D54}" type="presParOf" srcId="{136F1E50-FC37-4A4D-A1E4-BD8F5317F88A}" destId="{6604294C-9CEB-4F8E-8A07-F72EB1698B68}" srcOrd="1" destOrd="0" presId="urn:microsoft.com/office/officeart/2005/8/layout/orgChart1"/>
    <dgm:cxn modelId="{401DACF4-6C07-44FF-8303-DAD6151D14BE}" type="presParOf" srcId="{136F1E50-FC37-4A4D-A1E4-BD8F5317F88A}" destId="{BA7846E7-D5F4-4943-9E18-190E5CDE89A9}" srcOrd="2" destOrd="0" presId="urn:microsoft.com/office/officeart/2005/8/layout/orgChart1"/>
    <dgm:cxn modelId="{27B96AAC-B5AA-4A42-BED8-83E1386F5063}" type="presParOf" srcId="{B8A944C9-AA24-4258-804A-8AEB636B6E68}" destId="{AB475719-AF17-41C4-8AC9-470CB4E6C2D9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06BCB0-3796-4638-9092-E750A82B6C0D}">
      <dsp:nvSpPr>
        <dsp:cNvPr id="0" name=""/>
        <dsp:cNvSpPr/>
      </dsp:nvSpPr>
      <dsp:spPr>
        <a:xfrm>
          <a:off x="3321049" y="1409261"/>
          <a:ext cx="2360491" cy="37246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86231"/>
              </a:lnTo>
              <a:lnTo>
                <a:pt x="2360491" y="186231"/>
              </a:lnTo>
              <a:lnTo>
                <a:pt x="2360491" y="372462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9827AAB-222F-4A1B-97B6-FDB8C39A55E7}">
      <dsp:nvSpPr>
        <dsp:cNvPr id="0" name=""/>
        <dsp:cNvSpPr/>
      </dsp:nvSpPr>
      <dsp:spPr>
        <a:xfrm>
          <a:off x="3275330" y="1409261"/>
          <a:ext cx="91440" cy="372462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186231"/>
              </a:lnTo>
              <a:lnTo>
                <a:pt x="79844" y="186231"/>
              </a:lnTo>
              <a:lnTo>
                <a:pt x="79844" y="372462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4350B4D-C774-49DD-9407-F709D4ECD9D2}">
      <dsp:nvSpPr>
        <dsp:cNvPr id="0" name=""/>
        <dsp:cNvSpPr/>
      </dsp:nvSpPr>
      <dsp:spPr>
        <a:xfrm>
          <a:off x="994683" y="1409261"/>
          <a:ext cx="2326366" cy="372462"/>
        </a:xfrm>
        <a:custGeom>
          <a:avLst/>
          <a:gdLst/>
          <a:ahLst/>
          <a:cxnLst/>
          <a:rect l="0" t="0" r="0" b="0"/>
          <a:pathLst>
            <a:path>
              <a:moveTo>
                <a:pt x="2326366" y="0"/>
              </a:moveTo>
              <a:lnTo>
                <a:pt x="2326366" y="186231"/>
              </a:lnTo>
              <a:lnTo>
                <a:pt x="0" y="186231"/>
              </a:lnTo>
              <a:lnTo>
                <a:pt x="0" y="372462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4F4C1CA-0188-4E3F-B020-BD5E541B6AF8}">
      <dsp:nvSpPr>
        <dsp:cNvPr id="0" name=""/>
        <dsp:cNvSpPr/>
      </dsp:nvSpPr>
      <dsp:spPr>
        <a:xfrm>
          <a:off x="2001405" y="522445"/>
          <a:ext cx="2639288" cy="8868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baseline="0">
              <a:solidFill>
                <a:sysClr val="windowText" lastClr="000000"/>
              </a:solidFill>
            </a:rPr>
            <a:t>Náhon vřetena</a:t>
          </a:r>
        </a:p>
      </dsp:txBody>
      <dsp:txXfrm>
        <a:off x="2001405" y="522445"/>
        <a:ext cx="2639288" cy="886816"/>
      </dsp:txXfrm>
    </dsp:sp>
    <dsp:sp modelId="{EE38D7AA-BB11-4D8D-8A58-74DCFE9EE7A7}">
      <dsp:nvSpPr>
        <dsp:cNvPr id="0" name=""/>
        <dsp:cNvSpPr/>
      </dsp:nvSpPr>
      <dsp:spPr>
        <a:xfrm>
          <a:off x="1121" y="1781724"/>
          <a:ext cx="1987124" cy="10171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baseline="0" dirty="0">
              <a:solidFill>
                <a:sysClr val="windowText" lastClr="000000"/>
              </a:solidFill>
            </a:rPr>
            <a:t>Vložený převod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/>
            <a:t>řemenem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/>
            <a:t>ozubenými koly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/>
            <a:t>převodovkou</a:t>
          </a:r>
        </a:p>
      </dsp:txBody>
      <dsp:txXfrm>
        <a:off x="1121" y="1781724"/>
        <a:ext cx="1987124" cy="1017115"/>
      </dsp:txXfrm>
    </dsp:sp>
    <dsp:sp modelId="{D9EAF90A-32C7-4BC6-9FCB-9E6DC340A5CE}">
      <dsp:nvSpPr>
        <dsp:cNvPr id="0" name=""/>
        <dsp:cNvSpPr/>
      </dsp:nvSpPr>
      <dsp:spPr>
        <a:xfrm>
          <a:off x="2360708" y="1781724"/>
          <a:ext cx="1988933" cy="10795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baseline="0" dirty="0">
              <a:solidFill>
                <a:sysClr val="windowText" lastClr="000000"/>
              </a:solidFill>
            </a:rPr>
            <a:t>Přímý náhon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spojení el. vřetena nebo </a:t>
          </a:r>
          <a:r>
            <a:rPr lang="cs-CZ" sz="1300" kern="1200" dirty="0" err="1"/>
            <a:t>servopohonu</a:t>
          </a:r>
          <a:r>
            <a:rPr lang="cs-CZ" sz="1300" kern="1200" dirty="0"/>
            <a:t> s vřetenem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spojkami</a:t>
          </a:r>
        </a:p>
      </dsp:txBody>
      <dsp:txXfrm>
        <a:off x="2360708" y="1781724"/>
        <a:ext cx="1988933" cy="1079530"/>
      </dsp:txXfrm>
    </dsp:sp>
    <dsp:sp modelId="{B8AFB825-BCE1-4044-B82A-FD686EC9BD4C}">
      <dsp:nvSpPr>
        <dsp:cNvPr id="0" name=""/>
        <dsp:cNvSpPr/>
      </dsp:nvSpPr>
      <dsp:spPr>
        <a:xfrm>
          <a:off x="4722104" y="1781724"/>
          <a:ext cx="1918874" cy="10994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baseline="0">
              <a:solidFill>
                <a:sysClr val="windowText" lastClr="000000"/>
              </a:solidFill>
            </a:rPr>
            <a:t>Elektrovřeteno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/>
            <a:t>synchronní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/>
            <a:t>asynchronní</a:t>
          </a:r>
        </a:p>
      </dsp:txBody>
      <dsp:txXfrm>
        <a:off x="4722104" y="1781724"/>
        <a:ext cx="1918874" cy="10994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9BEF4B3A-FA1C-4A99-8D6C-7BDB25773B5D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9BEF4B3A-FA1C-4A99-8D6C-7BDB25773B5D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youtube.com/watch?v=czDLFfu8w6A" TargetMode="External"/><Relationship Id="rId3" Type="http://schemas.openxmlformats.org/officeDocument/2006/relationships/hyperlink" Target="http://www.wikipedia.cz/" TargetMode="External"/><Relationship Id="rId7" Type="http://schemas.openxmlformats.org/officeDocument/2006/relationships/hyperlink" Target="http://www.zamaq.cz/data/image/horizontalni-vyvrtavacky/hv-gmp/vretenik-2.jpg" TargetMode="External"/><Relationship Id="rId2" Type="http://schemas.openxmlformats.org/officeDocument/2006/relationships/hyperlink" Target="http://books.fs.vsb.cz/TAV/technologie-automatizovanych-vyrob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rumysl.cz/obrabeci-stroje-integrovana-vretena-obrabecich-stroju/" TargetMode="External"/><Relationship Id="rId5" Type="http://schemas.openxmlformats.org/officeDocument/2006/relationships/hyperlink" Target="http://www.prumysl.cz/wp-content/uploads/2013/05/1-Roders-RHP-500-micromilling-prumysl-cz.jpg" TargetMode="External"/><Relationship Id="rId4" Type="http://schemas.openxmlformats.org/officeDocument/2006/relationships/hyperlink" Target="http://www.stranskyapetrzik.cz/objekty/fmh-ram4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716016" y="3212976"/>
            <a:ext cx="3313355" cy="2494248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Konstrukce CNC strojů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4178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Výukový materiál</a:t>
            </a:r>
            <a:endParaRPr lang="cs-CZ" sz="4800" b="1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Číslo materiálu</a:t>
            </a:r>
            <a:r>
              <a:rPr lang="cs-CZ" sz="2200" b="1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:</a:t>
            </a:r>
            <a:r>
              <a:rPr lang="cs-CZ" sz="220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03_02_32_INOVACE-</a:t>
            </a:r>
            <a:r>
              <a:rPr lang="cs-CZ" smtClean="0">
                <a:latin typeface="Arial" pitchFamily="34" charset="0"/>
                <a:cs typeface="Arial" pitchFamily="34" charset="0"/>
              </a:rPr>
              <a:t>19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43213" y="5299075"/>
            <a:ext cx="3168650" cy="7858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34871665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ovéPole 2"/>
          <p:cNvSpPr txBox="1">
            <a:spLocks noChangeArrowheads="1"/>
          </p:cNvSpPr>
          <p:nvPr/>
        </p:nvSpPr>
        <p:spPr bwMode="auto">
          <a:xfrm>
            <a:off x="509011" y="369888"/>
            <a:ext cx="8210550" cy="954107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dirty="0" smtClean="0"/>
              <a:t>Konstrukce CNC strojů</a:t>
            </a:r>
          </a:p>
          <a:p>
            <a:pPr algn="ctr"/>
            <a:endParaRPr lang="cs-CZ" sz="28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1327150"/>
            <a:ext cx="8280400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Předmět: Technologie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 2.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Jméno autora: Ing. Leopold </a:t>
            </a:r>
            <a:r>
              <a:rPr lang="cs-CZ" sz="2200" b="1" dirty="0" err="1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Voharek</a:t>
            </a:r>
            <a:endParaRPr lang="cs-CZ" sz="2200" dirty="0" smtClean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288" y="6143625"/>
            <a:ext cx="8280400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</a:t>
            </a:r>
            <a:r>
              <a:rPr lang="cs-CZ" sz="1400" i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 Ing. Leopold Voharek </a:t>
            </a:r>
            <a:endParaRPr lang="cs-CZ" sz="1400" i="1" dirty="0">
              <a:solidFill>
                <a:schemeClr val="tx1"/>
              </a:solidFill>
              <a:latin typeface="Arial" charset="0"/>
              <a:cs typeface="Arial" charset="0"/>
            </a:endParaRP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3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20621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200" b="1" dirty="0">
                <a:solidFill>
                  <a:srgbClr val="000000"/>
                </a:solidFill>
                <a:cs typeface="Arial" charset="0"/>
              </a:rPr>
              <a:t>Anotace </a:t>
            </a:r>
            <a:r>
              <a:rPr lang="cs-CZ" sz="2200" b="1" dirty="0" smtClean="0">
                <a:solidFill>
                  <a:srgbClr val="000000"/>
                </a:solidFill>
                <a:cs typeface="Arial" charset="0"/>
              </a:rPr>
              <a:t>: základní požadavky na konstrukci CNC strojů, CNC řízených strojů vybrané prvky </a:t>
            </a:r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r>
              <a:rPr lang="cs-CZ" sz="2200" b="1" dirty="0">
                <a:solidFill>
                  <a:srgbClr val="000000"/>
                </a:solidFill>
                <a:cs typeface="Arial" charset="0"/>
              </a:rPr>
              <a:t>Klíčová </a:t>
            </a:r>
            <a:r>
              <a:rPr lang="cs-CZ" sz="2200" b="1" dirty="0" smtClean="0">
                <a:solidFill>
                  <a:srgbClr val="000000"/>
                </a:solidFill>
                <a:cs typeface="Arial" charset="0"/>
              </a:rPr>
              <a:t>slova: konstrukce, základní prvky CNC strojů, rám stroje, vřeteno, vřeteník</a:t>
            </a:r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endParaRPr lang="cs-CZ" dirty="0">
              <a:cs typeface="Arial" charset="0"/>
            </a:endParaRPr>
          </a:p>
        </p:txBody>
      </p:sp>
      <p:pic>
        <p:nvPicPr>
          <p:cNvPr id="7174" name="Obrázek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50163" y="333375"/>
            <a:ext cx="1077912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25549427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548680"/>
            <a:ext cx="7528800" cy="576064"/>
          </a:xfrm>
        </p:spPr>
        <p:txBody>
          <a:bodyPr>
            <a:noAutofit/>
          </a:bodyPr>
          <a:lstStyle/>
          <a:p>
            <a:pPr algn="ctr"/>
            <a:r>
              <a:rPr lang="cs-CZ" sz="3200" dirty="0" smtClean="0"/>
              <a:t>Konstrukce CNC strojů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8136904" cy="5472608"/>
          </a:xfrm>
        </p:spPr>
        <p:txBody>
          <a:bodyPr>
            <a:noAutofit/>
          </a:bodyPr>
          <a:lstStyle/>
          <a:p>
            <a:pPr marL="68580" indent="0">
              <a:buNone/>
            </a:pPr>
            <a:r>
              <a:rPr lang="cs-CZ" sz="2000" b="1" u="sng" dirty="0">
                <a:latin typeface="Arial" pitchFamily="34" charset="0"/>
                <a:cs typeface="Arial" pitchFamily="34" charset="0"/>
              </a:rPr>
              <a:t>Charakteristické znaky konstrukce </a:t>
            </a:r>
            <a:r>
              <a:rPr lang="cs-CZ" sz="2000" b="1" u="sng" dirty="0" smtClean="0">
                <a:latin typeface="Arial" pitchFamily="34" charset="0"/>
                <a:cs typeface="Arial" pitchFamily="34" charset="0"/>
              </a:rPr>
              <a:t>CNC obráběcích strojů</a:t>
            </a:r>
            <a:endParaRPr lang="cs-CZ" sz="2000" b="1" u="sng" dirty="0">
              <a:latin typeface="Arial" pitchFamily="34" charset="0"/>
              <a:cs typeface="Arial" pitchFamily="34" charset="0"/>
            </a:endParaRPr>
          </a:p>
          <a:p>
            <a:pPr marL="68580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1. Vysoká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tuhost a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přesnost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provedení (šikmá, svislá lože, betonová lože) </a:t>
            </a:r>
          </a:p>
          <a:p>
            <a:pPr marL="68580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2. Eliminace tepla na stroj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marL="68580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3. optimální  řezná rychlost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(plynulá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změna otáček vřetena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) </a:t>
            </a:r>
          </a:p>
          <a:p>
            <a:pPr marL="68580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4. Nízké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pasivní odpory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přímočarých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a kruhových vedení (valivá vedení a jejich vysoká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životnost) 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marL="68580" indent="0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5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Automatické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polohování </a:t>
            </a:r>
          </a:p>
          <a:p>
            <a:pPr marL="68580" indent="0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6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Automatická výměna nástrojů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marL="68580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7. Automatická výměna obrobků (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ne u všech) </a:t>
            </a:r>
          </a:p>
          <a:p>
            <a:pPr marL="68580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8. Přizpůsobení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stroje k automatickému odvodu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třísek 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marL="68580" indent="0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9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Adaptivní řízení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(ne u všech) </a:t>
            </a:r>
          </a:p>
          <a:p>
            <a:pPr marL="68580" indent="0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10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Technická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diagnostika (monitorování stroje, nástroje,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řezného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procesu i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obrobku) 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marL="68580" indent="0" algn="ctr">
              <a:buNone/>
            </a:pPr>
            <a:endParaRPr lang="cs-CZ" sz="2000" u="sng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593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268760"/>
            <a:ext cx="7848872" cy="5040560"/>
          </a:xfrm>
        </p:spPr>
        <p:txBody>
          <a:bodyPr>
            <a:normAutofit fontScale="92500"/>
          </a:bodyPr>
          <a:lstStyle/>
          <a:p>
            <a:pPr marL="68580" indent="0" algn="ctr">
              <a:buNone/>
            </a:pPr>
            <a:r>
              <a:rPr lang="cs-CZ" b="1" u="sng" dirty="0" smtClean="0">
                <a:latin typeface="Arial" pitchFamily="34" charset="0"/>
                <a:cs typeface="Arial" pitchFamily="34" charset="0"/>
              </a:rPr>
              <a:t>Technické faktory mající vliv na konstrukci CNC stroje:</a:t>
            </a:r>
          </a:p>
          <a:p>
            <a:pPr marL="525780" indent="-457200">
              <a:buClrTx/>
              <a:buSzPct val="100000"/>
              <a:buFont typeface="+mj-lt"/>
              <a:buAutoNum type="arabicPeriod"/>
            </a:pPr>
            <a:r>
              <a:rPr lang="cs-CZ" sz="2000" b="1" u="sng" dirty="0" smtClean="0">
                <a:latin typeface="Arial" pitchFamily="34" charset="0"/>
                <a:cs typeface="Arial" pitchFamily="34" charset="0"/>
              </a:rPr>
              <a:t>Vlastnosti stroje: </a:t>
            </a:r>
          </a:p>
          <a:p>
            <a:pPr marL="68580" indent="0">
              <a:buClrTx/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Tepelná odolnost</a:t>
            </a:r>
          </a:p>
          <a:p>
            <a:pPr marL="68580" indent="0">
              <a:buClrTx/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Geometrie stroje</a:t>
            </a:r>
          </a:p>
          <a:p>
            <a:pPr marL="68580" indent="0">
              <a:buClrTx/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Kinematika stroje</a:t>
            </a:r>
          </a:p>
          <a:p>
            <a:pPr marL="68580" indent="0">
              <a:buClrTx/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Statická odolnost</a:t>
            </a:r>
          </a:p>
          <a:p>
            <a:pPr marL="68580" indent="0">
              <a:buClrTx/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Dynamická odolnost</a:t>
            </a:r>
          </a:p>
          <a:p>
            <a:pPr>
              <a:buClrTx/>
            </a:pP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marL="68580" indent="0">
              <a:buClrTx/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525780" indent="-457200">
              <a:buClrTx/>
              <a:buSzPct val="100000"/>
              <a:buFont typeface="+mj-lt"/>
              <a:buAutoNum type="arabicPeriod" startAt="2"/>
            </a:pPr>
            <a:r>
              <a:rPr lang="en-US" sz="2000" b="1" u="sng" dirty="0" err="1" smtClean="0">
                <a:latin typeface="Arial" pitchFamily="34" charset="0"/>
                <a:cs typeface="Arial" pitchFamily="34" charset="0"/>
              </a:rPr>
              <a:t>Vlastnosti</a:t>
            </a:r>
            <a:r>
              <a:rPr lang="en-US" sz="2000" b="1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000" b="1" u="sng" dirty="0" err="1" smtClean="0">
                <a:latin typeface="Arial" pitchFamily="34" charset="0"/>
                <a:cs typeface="Arial" pitchFamily="34" charset="0"/>
              </a:rPr>
              <a:t>obrobku</a:t>
            </a:r>
            <a:endParaRPr lang="en-US" sz="2000" b="1" u="sng" dirty="0" smtClean="0">
              <a:latin typeface="Arial" pitchFamily="34" charset="0"/>
              <a:cs typeface="Arial" pitchFamily="34" charset="0"/>
            </a:endParaRPr>
          </a:p>
          <a:p>
            <a:pPr marL="68580" indent="0">
              <a:buClrTx/>
              <a:buSzPct val="100000"/>
              <a:buNone/>
            </a:pPr>
            <a:r>
              <a:rPr lang="en-US" sz="2000" dirty="0" err="1">
                <a:latin typeface="Arial" pitchFamily="34" charset="0"/>
                <a:cs typeface="Arial" pitchFamily="34" charset="0"/>
              </a:rPr>
              <a:t>Tuhost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000" dirty="0" err="1">
                <a:latin typeface="Arial" pitchFamily="34" charset="0"/>
                <a:cs typeface="Arial" pitchFamily="34" charset="0"/>
              </a:rPr>
              <a:t>obrobku</a:t>
            </a:r>
            <a:endParaRPr lang="en-US" sz="2000" dirty="0">
              <a:latin typeface="Arial" pitchFamily="34" charset="0"/>
              <a:cs typeface="Arial" pitchFamily="34" charset="0"/>
            </a:endParaRPr>
          </a:p>
          <a:p>
            <a:pPr marL="68580" indent="0">
              <a:buClrTx/>
              <a:buSzPct val="100000"/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Způsob upnutí</a:t>
            </a:r>
            <a:endParaRPr lang="en-US" sz="2000" dirty="0">
              <a:latin typeface="Arial" pitchFamily="34" charset="0"/>
              <a:cs typeface="Arial" pitchFamily="34" charset="0"/>
            </a:endParaRPr>
          </a:p>
          <a:p>
            <a:pPr marL="68580" indent="0">
              <a:buClrTx/>
              <a:buSzPct val="100000"/>
              <a:buNone/>
            </a:pPr>
            <a:r>
              <a:rPr lang="en-US" sz="2000" dirty="0" err="1">
                <a:latin typeface="Arial" pitchFamily="34" charset="0"/>
                <a:cs typeface="Arial" pitchFamily="34" charset="0"/>
              </a:rPr>
              <a:t>Obrobitelnost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000" dirty="0" err="1">
                <a:latin typeface="Arial" pitchFamily="34" charset="0"/>
                <a:cs typeface="Arial" pitchFamily="34" charset="0"/>
              </a:rPr>
              <a:t>materi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á</a:t>
            </a:r>
            <a:r>
              <a:rPr lang="en-US" sz="2000" dirty="0" err="1">
                <a:latin typeface="Arial" pitchFamily="34" charset="0"/>
                <a:cs typeface="Arial" pitchFamily="34" charset="0"/>
              </a:rPr>
              <a:t>lu</a:t>
            </a:r>
            <a:endParaRPr lang="en-US" sz="2000" dirty="0">
              <a:latin typeface="Arial" pitchFamily="34" charset="0"/>
              <a:cs typeface="Arial" pitchFamily="34" charset="0"/>
            </a:endParaRPr>
          </a:p>
          <a:p>
            <a:pPr marL="68580" indent="0">
              <a:buClrTx/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Rozměry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a </a:t>
            </a:r>
            <a:r>
              <a:rPr lang="en-US" sz="2000" dirty="0" err="1">
                <a:latin typeface="Arial" pitchFamily="34" charset="0"/>
                <a:cs typeface="Arial" pitchFamily="34" charset="0"/>
              </a:rPr>
              <a:t>hmotnost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000" dirty="0" err="1">
                <a:latin typeface="Arial" pitchFamily="34" charset="0"/>
                <a:cs typeface="Arial" pitchFamily="34" charset="0"/>
              </a:rPr>
              <a:t>materi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álu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11560" y="692696"/>
            <a:ext cx="7528800" cy="57606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3200" dirty="0"/>
              <a:t>Konstrukce CNC strojů</a:t>
            </a:r>
          </a:p>
        </p:txBody>
      </p:sp>
      <p:pic>
        <p:nvPicPr>
          <p:cNvPr id="3074" name="Picture 2" descr="http://buyusedmachinery.org/wp-content/uploads/2010/03/Trumpf-TC500-1300-Hydraulic-CNC-Turret-Punch-bg_144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2204864"/>
            <a:ext cx="4482075" cy="3361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1136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http://www.prumysl.cz/wp-content/uploads/2013/05/1-Roders-RHP-500-micromilling-prumysl-cz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421149"/>
            <a:ext cx="5502874" cy="4860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Nadpis 1"/>
          <p:cNvSpPr txBox="1">
            <a:spLocks/>
          </p:cNvSpPr>
          <p:nvPr/>
        </p:nvSpPr>
        <p:spPr>
          <a:xfrm>
            <a:off x="827584" y="678810"/>
            <a:ext cx="7528800" cy="66195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3200" dirty="0"/>
              <a:t>Konstrukce CNC strojů</a:t>
            </a:r>
          </a:p>
        </p:txBody>
      </p:sp>
      <p:sp>
        <p:nvSpPr>
          <p:cNvPr id="2" name="Obdélník 1"/>
          <p:cNvSpPr/>
          <p:nvPr/>
        </p:nvSpPr>
        <p:spPr>
          <a:xfrm>
            <a:off x="683568" y="1484784"/>
            <a:ext cx="7920880" cy="47336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68580" indent="0" algn="ctr">
              <a:buNone/>
            </a:pPr>
            <a:r>
              <a:rPr lang="cs-CZ" sz="2200" b="1" u="sng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Technické faktory mající vliv na konstrukci CNC stroje:</a:t>
            </a:r>
          </a:p>
          <a:p>
            <a:pPr marL="525780" indent="-457200" algn="r">
              <a:spcBef>
                <a:spcPct val="20000"/>
              </a:spcBef>
              <a:buSzPct val="100000"/>
              <a:buFont typeface="+mj-lt"/>
              <a:buAutoNum type="arabicPeriod" startAt="3"/>
            </a:pPr>
            <a:r>
              <a:rPr lang="cs-CZ" sz="1900" b="1" u="sng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Okolí stroje</a:t>
            </a:r>
          </a:p>
          <a:p>
            <a:pPr marL="68580" algn="r"/>
            <a:r>
              <a:rPr lang="cs-CZ" dirty="0" smtClean="0">
                <a:latin typeface="Arial" pitchFamily="34" charset="0"/>
                <a:cs typeface="Arial" pitchFamily="34" charset="0"/>
              </a:rPr>
              <a:t>Základ stroje</a:t>
            </a:r>
          </a:p>
          <a:p>
            <a:pPr marL="68580" algn="r"/>
            <a:r>
              <a:rPr lang="cs-CZ" dirty="0" smtClean="0">
                <a:latin typeface="Arial" pitchFamily="34" charset="0"/>
                <a:cs typeface="Arial" pitchFamily="34" charset="0"/>
              </a:rPr>
              <a:t>Zdroje rušení</a:t>
            </a:r>
          </a:p>
          <a:p>
            <a:pPr marL="68580" algn="r"/>
            <a:r>
              <a:rPr lang="cs-CZ" dirty="0" smtClean="0">
                <a:latin typeface="Arial" pitchFamily="34" charset="0"/>
                <a:cs typeface="Arial" pitchFamily="34" charset="0"/>
              </a:rPr>
              <a:t>Teplotní stabilita</a:t>
            </a:r>
          </a:p>
          <a:p>
            <a:pPr marL="68580" algn="r"/>
            <a:endParaRPr lang="cs-CZ" dirty="0">
              <a:latin typeface="Arial" pitchFamily="34" charset="0"/>
              <a:cs typeface="Arial" pitchFamily="34" charset="0"/>
            </a:endParaRPr>
          </a:p>
          <a:p>
            <a:pPr marL="525780" indent="-457200" algn="r">
              <a:spcBef>
                <a:spcPct val="20000"/>
              </a:spcBef>
              <a:buSzPct val="100000"/>
              <a:buFont typeface="+mj-lt"/>
              <a:buAutoNum type="arabicPeriod" startAt="4"/>
            </a:pPr>
            <a:r>
              <a:rPr lang="cs-CZ" sz="1900" b="1" u="sng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Obráběcí proces</a:t>
            </a:r>
          </a:p>
          <a:p>
            <a:pPr marL="68580" algn="r"/>
            <a:r>
              <a:rPr lang="cs-CZ" dirty="0" smtClean="0">
                <a:latin typeface="Arial" pitchFamily="34" charset="0"/>
                <a:cs typeface="Arial" pitchFamily="34" charset="0"/>
              </a:rPr>
              <a:t>Chladivo a mazivo</a:t>
            </a:r>
          </a:p>
          <a:p>
            <a:pPr marL="68580" algn="r"/>
            <a:r>
              <a:rPr lang="cs-CZ" dirty="0" smtClean="0">
                <a:latin typeface="Arial" pitchFamily="34" charset="0"/>
                <a:cs typeface="Arial" pitchFamily="34" charset="0"/>
              </a:rPr>
              <a:t>Řezná síla</a:t>
            </a:r>
          </a:p>
          <a:p>
            <a:pPr marL="68580" algn="r"/>
            <a:r>
              <a:rPr lang="cs-CZ" dirty="0" smtClean="0">
                <a:latin typeface="Arial" pitchFamily="34" charset="0"/>
                <a:cs typeface="Arial" pitchFamily="34" charset="0"/>
              </a:rPr>
              <a:t>Tepelné podmínky</a:t>
            </a:r>
          </a:p>
          <a:p>
            <a:pPr marL="68580" algn="r"/>
            <a:r>
              <a:rPr lang="cs-CZ" dirty="0" smtClean="0">
                <a:latin typeface="Arial" pitchFamily="34" charset="0"/>
                <a:cs typeface="Arial" pitchFamily="34" charset="0"/>
              </a:rPr>
              <a:t>Řezné podmínky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68580" indent="0" algn="r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68580" indent="0" algn="ctr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68580" indent="0" algn="ctr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68580" indent="0" algn="ctr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68580" indent="0" algn="ctr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105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 txBox="1">
            <a:spLocks/>
          </p:cNvSpPr>
          <p:nvPr/>
        </p:nvSpPr>
        <p:spPr>
          <a:xfrm>
            <a:off x="611560" y="692696"/>
            <a:ext cx="7528800" cy="64807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3200" dirty="0"/>
              <a:t>Konstrukce CNC strojů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755576" y="1340768"/>
            <a:ext cx="7848872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  <a:p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755576" y="1556792"/>
            <a:ext cx="770485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u="sng" dirty="0" smtClean="0"/>
              <a:t>CNC stroje mají  zpravidla tyto základní pracovní celky:</a:t>
            </a:r>
          </a:p>
          <a:p>
            <a:pPr algn="ctr"/>
            <a:endParaRPr lang="cs-CZ" sz="2400" b="1" u="sng" dirty="0"/>
          </a:p>
          <a:p>
            <a:pPr algn="ctr"/>
            <a:endParaRPr lang="cs-CZ" sz="2400" b="1" u="sng" dirty="0" smtClean="0"/>
          </a:p>
          <a:p>
            <a:pPr marL="342900" indent="-342900">
              <a:buAutoNum type="arabicPeriod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Rám a vodící plochy, lože, stůl</a:t>
            </a:r>
          </a:p>
          <a:p>
            <a:pPr marL="342900" indent="-342900">
              <a:buFontTx/>
              <a:buAutoNum type="arabicPeriod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Vřeteno s vřeteníkem</a:t>
            </a:r>
          </a:p>
          <a:p>
            <a:pPr marL="342900" indent="-342900">
              <a:buAutoNum type="arabicPeriod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Posuvové mechanismy</a:t>
            </a:r>
          </a:p>
          <a:p>
            <a:pPr marL="342900" indent="-342900">
              <a:buAutoNum type="arabicPeriod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Výměna nástrojů</a:t>
            </a:r>
          </a:p>
          <a:p>
            <a:pPr marL="342900" indent="-342900">
              <a:buAutoNum type="arabicPeriod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Chladící a řezné kapaliny, jejich doprava  a ochranné kryty stroje 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3686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836712"/>
            <a:ext cx="8208912" cy="5832648"/>
          </a:xfrm>
        </p:spPr>
        <p:txBody>
          <a:bodyPr>
            <a:noAutofit/>
          </a:bodyPr>
          <a:lstStyle/>
          <a:p>
            <a:pPr marL="68580" indent="0">
              <a:buNone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Požadavky na rám stroje: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		</a:t>
            </a:r>
            <a:r>
              <a:rPr lang="cs-CZ" sz="4400" b="1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sz="4400" b="1" u="sng" dirty="0" smtClean="0">
                <a:latin typeface="Arial" pitchFamily="34" charset="0"/>
                <a:cs typeface="Arial" pitchFamily="34" charset="0"/>
              </a:rPr>
              <a:t>Rám stroje</a:t>
            </a:r>
            <a:endParaRPr lang="cs-CZ" sz="4400" b="1" u="sng" dirty="0">
              <a:latin typeface="Arial" pitchFamily="34" charset="0"/>
              <a:cs typeface="Arial" pitchFamily="34" charset="0"/>
            </a:endParaRPr>
          </a:p>
          <a:p>
            <a:pPr marL="68580" indent="0"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♦ Velká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tuhost, </a:t>
            </a:r>
          </a:p>
          <a:p>
            <a:pPr marL="68580" indent="0"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♦ Dynamická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stabilita, </a:t>
            </a:r>
          </a:p>
          <a:p>
            <a:pPr marL="68580" indent="0"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♦ Snadné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a dokonalé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odstraňování třísek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, </a:t>
            </a:r>
          </a:p>
          <a:p>
            <a:pPr marL="68580" indent="0"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♦ Snadná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a levná výroba </a:t>
            </a:r>
          </a:p>
          <a:p>
            <a:pPr marL="68580" indent="0">
              <a:buNone/>
            </a:pP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68580" indent="0"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				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Jsou </a:t>
            </a:r>
            <a:r>
              <a:rPr lang="cs-CZ" sz="1600" b="1" dirty="0">
                <a:latin typeface="Arial" pitchFamily="34" charset="0"/>
                <a:cs typeface="Arial" pitchFamily="34" charset="0"/>
              </a:rPr>
              <a:t>to: </a:t>
            </a:r>
          </a:p>
          <a:p>
            <a:pPr marL="68580" indent="0"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				Lože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, stojany, sloupy, konzoly,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příčníky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, jejichž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				vzájemná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poloha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může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být stálá nebo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proměnlivá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. </a:t>
            </a:r>
          </a:p>
          <a:p>
            <a:pPr marL="68580" indent="0"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				Z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hlediska celkového tvaru rozlišujeme rámy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					otevřené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a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uzavřené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. 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68580" indent="0">
              <a:buNone/>
            </a:pPr>
            <a:r>
              <a:rPr lang="cs-CZ" sz="1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			</a:t>
            </a:r>
          </a:p>
          <a:p>
            <a:pPr marL="68580" indent="0">
              <a:buNone/>
            </a:pPr>
            <a:r>
              <a:rPr lang="cs-CZ" sz="1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			</a:t>
            </a:r>
            <a:r>
              <a:rPr lang="cs-CZ" sz="1600" b="1" dirty="0">
                <a:latin typeface="Arial" pitchFamily="34" charset="0"/>
                <a:cs typeface="Arial" pitchFamily="34" charset="0"/>
              </a:rPr>
              <a:t>Materiály:</a:t>
            </a:r>
          </a:p>
          <a:p>
            <a:pPr marL="68580" indent="0">
              <a:buNone/>
            </a:pPr>
            <a:r>
              <a:rPr lang="cs-CZ" sz="1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			ocel – svařované</a:t>
            </a:r>
          </a:p>
          <a:p>
            <a:pPr marL="68580" indent="0">
              <a:buNone/>
            </a:pPr>
            <a:r>
              <a:rPr lang="cs-CZ" sz="1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			litina</a:t>
            </a:r>
          </a:p>
          <a:p>
            <a:pPr marL="68580" indent="0">
              <a:buNone/>
            </a:pPr>
            <a:r>
              <a:rPr lang="cs-CZ" sz="1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			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polymerbeton</a:t>
            </a: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11560" y="548680"/>
            <a:ext cx="7528800" cy="57606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3200" dirty="0" smtClean="0"/>
              <a:t>Konstrukce CNC strojů</a:t>
            </a:r>
            <a:endParaRPr lang="cs-CZ" sz="3200" dirty="0"/>
          </a:p>
        </p:txBody>
      </p:sp>
      <p:pic>
        <p:nvPicPr>
          <p:cNvPr id="1026" name="Picture 2" descr="http://www.stranskyapetrzik.cz/objekty/fmh-ram4.jpg" title="ram stroj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636912"/>
            <a:ext cx="3333750" cy="3895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6241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 txBox="1">
            <a:spLocks/>
          </p:cNvSpPr>
          <p:nvPr/>
        </p:nvSpPr>
        <p:spPr>
          <a:xfrm>
            <a:off x="611560" y="692696"/>
            <a:ext cx="7528800" cy="46805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3200" dirty="0" smtClean="0"/>
              <a:t>Konstrukce CNC strojů</a:t>
            </a:r>
            <a:endParaRPr lang="cs-CZ" sz="3200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611560" y="1160748"/>
            <a:ext cx="7920880" cy="5292588"/>
          </a:xfrm>
        </p:spPr>
        <p:txBody>
          <a:bodyPr>
            <a:noAutofit/>
          </a:bodyPr>
          <a:lstStyle/>
          <a:p>
            <a:pPr marL="68580" indent="0" algn="ctr">
              <a:buNone/>
            </a:pPr>
            <a:r>
              <a:rPr lang="cs-CZ" sz="3600" b="1" u="sng" dirty="0">
                <a:latin typeface="Arial" pitchFamily="34" charset="0"/>
                <a:cs typeface="Arial" pitchFamily="34" charset="0"/>
              </a:rPr>
              <a:t>Vřeteno </a:t>
            </a:r>
            <a:r>
              <a:rPr lang="cs-CZ" sz="3600" b="1" u="sng" dirty="0" smtClean="0">
                <a:latin typeface="Arial" pitchFamily="34" charset="0"/>
                <a:cs typeface="Arial" pitchFamily="34" charset="0"/>
              </a:rPr>
              <a:t>obráběcího stroje</a:t>
            </a:r>
          </a:p>
          <a:p>
            <a:pPr marL="525780" indent="-457200">
              <a:buClrTx/>
              <a:buSzPct val="100000"/>
              <a:buFont typeface="+mj-lt"/>
              <a:buAutoNum type="arabicPeriod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Zabezpečuje obrobku nebo nástroji přesný otáčivý pohyb</a:t>
            </a:r>
          </a:p>
          <a:p>
            <a:pPr marL="68580" indent="0">
              <a:buNone/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 descr="http://www.zamaq.cz/data/image/horizontalni-vyvrtavacky/hv-gmp/vretenik-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996952"/>
            <a:ext cx="4612020" cy="2697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8803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 txBox="1">
            <a:spLocks/>
          </p:cNvSpPr>
          <p:nvPr/>
        </p:nvSpPr>
        <p:spPr>
          <a:xfrm>
            <a:off x="611560" y="692696"/>
            <a:ext cx="7528800" cy="46805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3200" dirty="0" smtClean="0"/>
              <a:t>Konstrukce CNC strojů</a:t>
            </a:r>
            <a:endParaRPr lang="cs-CZ" sz="3200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611560" y="1160748"/>
            <a:ext cx="7920880" cy="5292588"/>
          </a:xfrm>
        </p:spPr>
        <p:txBody>
          <a:bodyPr>
            <a:noAutofit/>
          </a:bodyPr>
          <a:lstStyle/>
          <a:p>
            <a:pPr marL="68580" indent="0" algn="ctr">
              <a:buNone/>
            </a:pPr>
            <a:r>
              <a:rPr lang="cs-CZ" sz="3600" b="1" u="sng" dirty="0">
                <a:latin typeface="Arial" pitchFamily="34" charset="0"/>
                <a:cs typeface="Arial" pitchFamily="34" charset="0"/>
              </a:rPr>
              <a:t>Vřeteno </a:t>
            </a:r>
            <a:r>
              <a:rPr lang="cs-CZ" sz="3600" b="1" u="sng" dirty="0" smtClean="0">
                <a:latin typeface="Arial" pitchFamily="34" charset="0"/>
                <a:cs typeface="Arial" pitchFamily="34" charset="0"/>
              </a:rPr>
              <a:t>obráběcího stroje</a:t>
            </a:r>
          </a:p>
          <a:p>
            <a:pPr marL="525780" indent="-457200">
              <a:buClrTx/>
              <a:buSzPct val="100000"/>
              <a:buFont typeface="+mj-lt"/>
              <a:buAutoNum type="arabicPeriod" startAt="2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Vřeteno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představuje velmi důležitý prvek ve skladbě obráběcích strojů, a proto jsou na konstrukční provedení kladeny náročné požadavky:</a:t>
            </a:r>
          </a:p>
          <a:p>
            <a:pPr>
              <a:buClrTx/>
              <a:buSzPct val="100000"/>
              <a:buFont typeface="Arial" pitchFamily="34" charset="0"/>
              <a:buChar char="•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přesnost chodu – je určena velikost tzv. radiálního a axiálního házení,</a:t>
            </a:r>
          </a:p>
          <a:p>
            <a:pPr>
              <a:buClrTx/>
              <a:buSzPct val="100000"/>
              <a:buFont typeface="Arial" pitchFamily="34" charset="0"/>
              <a:buChar char="•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dokonalé vedení – vřeteno nesmí měnit polohu v prostoru, mění-li jeho zatížení směr a smysl,</a:t>
            </a:r>
          </a:p>
          <a:p>
            <a:pPr>
              <a:buClrTx/>
              <a:buSzPct val="100000"/>
              <a:buFont typeface="Arial" pitchFamily="34" charset="0"/>
              <a:buChar char="•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v uložení vřetena musí být možno vymezovat vůli vzniklou opotřebením,</a:t>
            </a:r>
          </a:p>
          <a:p>
            <a:pPr>
              <a:buClrTx/>
              <a:buSzPct val="100000"/>
              <a:buFont typeface="Arial" pitchFamily="34" charset="0"/>
              <a:buChar char="•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ztráty v uložení vřetena musí být co nejmenší (účinnost, oteplování a tepelné dilatace, změna polohy funkce),</a:t>
            </a:r>
          </a:p>
          <a:p>
            <a:pPr>
              <a:buClrTx/>
              <a:buSzPct val="100000"/>
              <a:buFont typeface="Arial" pitchFamily="34" charset="0"/>
              <a:buChar char="•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vřeteno musí být tuhé – jeho deformace spolu s přesností chodu má rozhodující vliv na přesnost práce obráběcího stroje.</a:t>
            </a:r>
          </a:p>
          <a:p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153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20688"/>
            <a:ext cx="7024744" cy="576064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200" dirty="0" smtClean="0"/>
              <a:t>Konstrukce CNC strojů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83568" y="1124744"/>
            <a:ext cx="7776863" cy="3816424"/>
          </a:xfrm>
        </p:spPr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3600" b="1" u="sng" dirty="0">
                <a:latin typeface="Arial" pitchFamily="34" charset="0"/>
                <a:cs typeface="Arial" pitchFamily="34" charset="0"/>
              </a:rPr>
              <a:t>Vřeteno obráběcího </a:t>
            </a:r>
            <a:r>
              <a:rPr lang="cs-CZ" sz="3600" b="1" u="sng" dirty="0" smtClean="0">
                <a:latin typeface="Arial" pitchFamily="34" charset="0"/>
                <a:cs typeface="Arial" pitchFamily="34" charset="0"/>
              </a:rPr>
              <a:t>stroje</a:t>
            </a:r>
          </a:p>
          <a:p>
            <a:pPr marL="68580" indent="0"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Je ukládáno zpravidla do valivých ložisek nebo do rotačních hydrostatických ložisek. – montáž</a:t>
            </a:r>
          </a:p>
          <a:p>
            <a:pPr marL="68580" indent="0"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Způsoby mazání:</a:t>
            </a: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Tukem</a:t>
            </a: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Olejovou mlhou</a:t>
            </a: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Olej-tryska</a:t>
            </a: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Olej vzduch</a:t>
            </a: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57192249"/>
              </p:ext>
            </p:extLst>
          </p:nvPr>
        </p:nvGraphicFramePr>
        <p:xfrm>
          <a:off x="1331640" y="2996952"/>
          <a:ext cx="6642100" cy="3403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65022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340768"/>
            <a:ext cx="7920880" cy="496855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/>
              <a:t>Použité zdroje: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Marek J. a kol</a:t>
            </a:r>
            <a:r>
              <a:rPr lang="en-US" dirty="0">
                <a:latin typeface="Arial" pitchFamily="34" charset="0"/>
                <a:cs typeface="Arial" pitchFamily="34" charset="0"/>
              </a:rPr>
              <a:t>; </a:t>
            </a:r>
            <a:r>
              <a:rPr lang="cs-CZ" dirty="0">
                <a:latin typeface="Arial" pitchFamily="34" charset="0"/>
                <a:cs typeface="Arial" pitchFamily="34" charset="0"/>
              </a:rPr>
              <a:t>Konstrukce CNC obráběcích strojů, MM 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publishing</a:t>
            </a:r>
            <a:r>
              <a:rPr lang="cs-CZ" dirty="0">
                <a:latin typeface="Arial" pitchFamily="34" charset="0"/>
                <a:cs typeface="Arial" pitchFamily="34" charset="0"/>
              </a:rPr>
              <a:t>,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2010</a:t>
            </a:r>
          </a:p>
          <a:p>
            <a:r>
              <a:rPr lang="cs-CZ" dirty="0">
                <a:latin typeface="Arial" pitchFamily="34" charset="0"/>
                <a:cs typeface="Arial" pitchFamily="34" charset="0"/>
                <a:hlinkClick r:id="rId2"/>
              </a:rPr>
              <a:t>http://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2"/>
              </a:rPr>
              <a:t>books.fs.vsb.cz/TAV/technologie-automatizovanych-vyrob.pdf</a:t>
            </a:r>
            <a:endParaRPr lang="en-US" dirty="0" smtClean="0">
              <a:latin typeface="Arial" pitchFamily="34" charset="0"/>
              <a:cs typeface="Arial" pitchFamily="34" charset="0"/>
              <a:hlinkClick r:id="rId3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  <a:hlinkClick r:id="rId3"/>
              </a:rPr>
              <a:t>www.wikipedia.cz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  <a:hlinkClick r:id="rId4"/>
              </a:rPr>
              <a:t>http</a:t>
            </a:r>
            <a:r>
              <a:rPr lang="cs-CZ" dirty="0">
                <a:latin typeface="Arial" pitchFamily="34" charset="0"/>
                <a:cs typeface="Arial" pitchFamily="34" charset="0"/>
                <a:hlinkClick r:id="rId4"/>
              </a:rPr>
              <a:t>://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4"/>
              </a:rPr>
              <a:t>www.stranskyapetrzik.cz/objekty/fmh-ram4.jpg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>
                <a:latin typeface="Arial" pitchFamily="34" charset="0"/>
                <a:cs typeface="Arial" pitchFamily="34" charset="0"/>
                <a:hlinkClick r:id="rId5"/>
              </a:rPr>
              <a:t>http://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5"/>
              </a:rPr>
              <a:t>www.prumysl.cz/wp-content/uploads/2013/05/1-Roders-RHP-500-micromilling-prumysl-cz.jpg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  <a:hlinkClick r:id="rId6"/>
              </a:rPr>
              <a:t>http</a:t>
            </a:r>
            <a:r>
              <a:rPr lang="cs-CZ" dirty="0">
                <a:latin typeface="Arial" pitchFamily="34" charset="0"/>
                <a:cs typeface="Arial" pitchFamily="34" charset="0"/>
                <a:hlinkClick r:id="rId6"/>
              </a:rPr>
              <a:t>://www.prumysl.cz/obrabeci-stroje-integrovana-vretena-obrabecich-stroju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6"/>
              </a:rPr>
              <a:t>/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>
                <a:latin typeface="Arial" pitchFamily="34" charset="0"/>
                <a:cs typeface="Arial" pitchFamily="34" charset="0"/>
                <a:hlinkClick r:id="rId7"/>
              </a:rPr>
              <a:t>http://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7"/>
              </a:rPr>
              <a:t>www.zamaq.cz/data/image/horizontalni-vyvrtavacky/hv-gmp/vretenik-2.jpg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  <a:hlinkClick r:id="rId8"/>
              </a:rPr>
              <a:t>http</a:t>
            </a:r>
            <a:r>
              <a:rPr lang="cs-CZ" dirty="0">
                <a:latin typeface="Arial" pitchFamily="34" charset="0"/>
                <a:cs typeface="Arial" pitchFamily="34" charset="0"/>
                <a:hlinkClick r:id="rId8"/>
              </a:rPr>
              <a:t>://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8"/>
              </a:rPr>
              <a:t>www.youtube.com/watch?v=czDLFfu8w6A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759380" y="551028"/>
            <a:ext cx="7528800" cy="57371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US" sz="3200" dirty="0" err="1" smtClean="0"/>
              <a:t>Konstrukce</a:t>
            </a:r>
            <a:r>
              <a:rPr lang="en-US" sz="3200" dirty="0" smtClean="0"/>
              <a:t> CNC </a:t>
            </a:r>
            <a:r>
              <a:rPr lang="en-US" sz="3200" dirty="0" err="1" smtClean="0"/>
              <a:t>stroj</a:t>
            </a:r>
            <a:r>
              <a:rPr lang="cs-CZ" sz="3200" dirty="0"/>
              <a:t>ů</a:t>
            </a:r>
          </a:p>
        </p:txBody>
      </p:sp>
    </p:spTree>
    <p:extLst>
      <p:ext uri="{BB962C8B-B14F-4D97-AF65-F5344CB8AC3E}">
        <p14:creationId xmlns:p14="http://schemas.microsoft.com/office/powerpoint/2010/main" val="2211275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403</TotalTime>
  <Words>523</Words>
  <Application>Microsoft Office PowerPoint</Application>
  <PresentationFormat>Předvádění na obrazovce (4:3)</PresentationFormat>
  <Paragraphs>128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Austin</vt:lpstr>
      <vt:lpstr>Konstrukce CNC strojů</vt:lpstr>
      <vt:lpstr>Výukový materiál</vt:lpstr>
      <vt:lpstr>Prezentace aplikace PowerPoint</vt:lpstr>
      <vt:lpstr>Konstrukce CNC strojů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Konstrukce CNC strojů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Soustružení</dc:title>
  <dc:creator>Leopold Voharek</dc:creator>
  <cp:lastModifiedBy>Leopold Voharek</cp:lastModifiedBy>
  <cp:revision>46</cp:revision>
  <dcterms:created xsi:type="dcterms:W3CDTF">2012-03-26T17:56:50Z</dcterms:created>
  <dcterms:modified xsi:type="dcterms:W3CDTF">2013-06-04T05:51:55Z</dcterms:modified>
</cp:coreProperties>
</file>