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5" r:id="rId1"/>
  </p:sldMasterIdLst>
  <p:sldIdLst>
    <p:sldId id="256" r:id="rId2"/>
    <p:sldId id="262" r:id="rId3"/>
    <p:sldId id="265" r:id="rId4"/>
    <p:sldId id="266" r:id="rId5"/>
    <p:sldId id="298" r:id="rId6"/>
    <p:sldId id="272" r:id="rId7"/>
    <p:sldId id="291" r:id="rId8"/>
    <p:sldId id="270" r:id="rId9"/>
    <p:sldId id="300" r:id="rId10"/>
    <p:sldId id="301" r:id="rId11"/>
    <p:sldId id="302" r:id="rId12"/>
    <p:sldId id="303" r:id="rId13"/>
    <p:sldId id="304" r:id="rId14"/>
    <p:sldId id="273" r:id="rId15"/>
    <p:sldId id="306" r:id="rId16"/>
    <p:sldId id="290" r:id="rId17"/>
  </p:sldIdLst>
  <p:sldSz cx="9144000" cy="6858000" type="screen4x3"/>
  <p:notesSz cx="6797675" cy="9928225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 autoAdjust="0"/>
    <p:restoredTop sz="94671" autoAdjust="0"/>
  </p:normalViewPr>
  <p:slideViewPr>
    <p:cSldViewPr>
      <p:cViewPr>
        <p:scale>
          <a:sx n="80" d="100"/>
          <a:sy n="80" d="100"/>
        </p:scale>
        <p:origin x="-594" y="-58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8478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2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5" name="Group 44"/>
            <p:cNvGrpSpPr>
              <a:grpSpLocks/>
            </p:cNvGrpSpPr>
            <p:nvPr/>
          </p:nvGrpSpPr>
          <p:grpSpPr bwMode="auto">
            <a:xfrm>
              <a:off x="159" y="0"/>
              <a:ext cx="9143396" cy="6858000"/>
              <a:chOff x="159" y="0"/>
              <a:chExt cx="9143396" cy="6858000"/>
            </a:xfrm>
          </p:grpSpPr>
          <p:grpSp>
            <p:nvGrpSpPr>
              <p:cNvPr id="28" name="Group 4"/>
              <p:cNvGrpSpPr>
                <a:grpSpLocks/>
              </p:cNvGrpSpPr>
              <p:nvPr/>
            </p:nvGrpSpPr>
            <p:grpSpPr bwMode="auto">
              <a:xfrm>
                <a:off x="159" y="0"/>
                <a:ext cx="2514434" cy="6858000"/>
                <a:chOff x="159" y="0"/>
                <a:chExt cx="2514434" cy="6858000"/>
              </a:xfrm>
            </p:grpSpPr>
            <p:sp>
              <p:nvSpPr>
                <p:cNvPr id="40" name="Rectangle 114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1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2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29" name="Group 5"/>
              <p:cNvGrpSpPr>
                <a:grpSpLocks/>
              </p:cNvGrpSpPr>
              <p:nvPr/>
            </p:nvGrpSpPr>
            <p:grpSpPr bwMode="auto">
              <a:xfrm>
                <a:off x="422406" y="0"/>
                <a:ext cx="2514434" cy="6858000"/>
                <a:chOff x="-504" y="0"/>
                <a:chExt cx="2514434" cy="6858000"/>
              </a:xfrm>
            </p:grpSpPr>
            <p:sp>
              <p:nvSpPr>
                <p:cNvPr id="37" name="Rectangle 84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8" name="Rectangle 85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9" name="Rectangle 113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9"/>
              <p:cNvGrpSpPr>
                <a:grpSpLocks/>
              </p:cNvGrpSpPr>
              <p:nvPr/>
            </p:nvGrpSpPr>
            <p:grpSpPr bwMode="auto">
              <a:xfrm rot="10800000">
                <a:off x="6629121" y="0"/>
                <a:ext cx="2514434" cy="6858000"/>
                <a:chOff x="445" y="0"/>
                <a:chExt cx="2514434" cy="6858000"/>
              </a:xfrm>
            </p:grpSpPr>
            <p:sp>
              <p:nvSpPr>
                <p:cNvPr id="34" name="Rectangle 77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5" name="Rectangle 78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6" name="Rectangle 80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sp>
            <p:nvSpPr>
              <p:cNvPr id="31" name="Rectangle 74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2" name="Rectangle 75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3" name="Rectangle 76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6" name="Freeform 44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7" name="Freeform 47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8" name="Freeform 48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" name="Freeform 50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" name="Freeform 51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1" name="Hexagon 52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2" name="Hexagon 53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3" name="Hexagon 54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4" name="Hexagon 55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5" name="Hexagon 56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6" name="Freeform 57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7" name="Hexagon 58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8" name="Hexagon 59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9" name="Hexagon 60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0" name="Hexagon 61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1" name="Hexagon 62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Hexagon 63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Hexagon 64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Hexagon 65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5" name="Hexagon 66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6" name="Freeform 67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7" name="Freeform 68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43" name="Rectangle 45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4" name="Rectangle 46"/>
          <p:cNvSpPr/>
          <p:nvPr/>
        </p:nvSpPr>
        <p:spPr>
          <a:xfrm>
            <a:off x="4649788" y="-22225"/>
            <a:ext cx="3505200" cy="23129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5" name="Rectangle 49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6" name="Rectangle 88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7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688" y="1516063"/>
            <a:ext cx="2133600" cy="752475"/>
          </a:xfrm>
        </p:spPr>
        <p:txBody>
          <a:bodyPr anchor="b"/>
          <a:lstStyle>
            <a:lvl1pPr algn="l">
              <a:defRPr sz="2400"/>
            </a:lvl1pPr>
          </a:lstStyle>
          <a:p>
            <a:pPr>
              <a:defRPr/>
            </a:pPr>
            <a:fld id="{8D60FC1A-E555-4DD3-A96D-278134814F49}" type="datetimeFigureOut">
              <a:rPr lang="cs-CZ"/>
              <a:pPr>
                <a:defRPr/>
              </a:pPr>
              <a:t>4.6.2013</a:t>
            </a:fld>
            <a:endParaRPr lang="cs-CZ"/>
          </a:p>
        </p:txBody>
      </p:sp>
      <p:sp>
        <p:nvSpPr>
          <p:cNvPr id="4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838" y="5719763"/>
            <a:ext cx="283051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788" y="5719763"/>
            <a:ext cx="642937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8BCB0C9B-FA68-4026-AB69-C01F94E330D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A1B292-47E6-4806-AF2E-3ADAB4BFF943}" type="datetimeFigureOut">
              <a:rPr lang="cs-CZ"/>
              <a:pPr>
                <a:defRPr/>
              </a:pPr>
              <a:t>4.6.2013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D5D984-1B94-42FC-B7DA-6B851F7AA72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56CDB6-D99C-4C76-A029-1951385E92A6}" type="datetimeFigureOut">
              <a:rPr lang="cs-CZ"/>
              <a:pPr>
                <a:defRPr/>
              </a:pPr>
              <a:t>4.6.2013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AEC326-BEC0-465B-95A0-37A7FAF03E8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47C7CA-A0DD-403E-9740-92AD45956765}" type="datetimeFigureOut">
              <a:rPr lang="cs-CZ"/>
              <a:pPr>
                <a:defRPr/>
              </a:pPr>
              <a:t>4.6.2013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7BB4AF-60DF-45BE-9B27-E117A0C75DE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D485D1-AEBA-4B7D-9BA1-BA21EA2F481C}" type="datetimeFigureOut">
              <a:rPr lang="cs-CZ"/>
              <a:pPr>
                <a:defRPr/>
              </a:pPr>
              <a:t>4.6.2013</a:t>
            </a:fld>
            <a:endParaRPr lang="cs-CZ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33B852-6775-43EF-88D0-C9D14F80A36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CA6737-E50A-493D-B3C7-6FFF70D717F1}" type="datetimeFigureOut">
              <a:rPr lang="cs-CZ"/>
              <a:pPr>
                <a:defRPr/>
              </a:pPr>
              <a:t>4.6.2013</a:t>
            </a:fld>
            <a:endParaRPr lang="cs-CZ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4B5D56-47C3-4178-9B17-DE872237E57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41A77F-CAE6-4B62-B390-5C3DC0F1ACA6}" type="datetimeFigureOut">
              <a:rPr lang="cs-CZ"/>
              <a:pPr>
                <a:defRPr/>
              </a:pPr>
              <a:t>4.6.2013</a:t>
            </a:fld>
            <a:endParaRPr lang="cs-CZ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3E2214-77B8-44FE-9044-CCFEF8DEFE6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3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6" name="Group 44"/>
            <p:cNvGrpSpPr>
              <a:grpSpLocks/>
            </p:cNvGrpSpPr>
            <p:nvPr/>
          </p:nvGrpSpPr>
          <p:grpSpPr bwMode="auto">
            <a:xfrm>
              <a:off x="159" y="0"/>
              <a:ext cx="9143396" cy="6858000"/>
              <a:chOff x="159" y="0"/>
              <a:chExt cx="9143396" cy="6858000"/>
            </a:xfrm>
          </p:grpSpPr>
          <p:grpSp>
            <p:nvGrpSpPr>
              <p:cNvPr id="29" name="Group 4"/>
              <p:cNvGrpSpPr>
                <a:grpSpLocks/>
              </p:cNvGrpSpPr>
              <p:nvPr/>
            </p:nvGrpSpPr>
            <p:grpSpPr bwMode="auto">
              <a:xfrm>
                <a:off x="159" y="0"/>
                <a:ext cx="2514434" cy="6858000"/>
                <a:chOff x="159" y="0"/>
                <a:chExt cx="2514434" cy="6858000"/>
              </a:xfrm>
            </p:grpSpPr>
            <p:sp>
              <p:nvSpPr>
                <p:cNvPr id="41" name="Rectangle 83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2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3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5"/>
              <p:cNvGrpSpPr>
                <a:grpSpLocks/>
              </p:cNvGrpSpPr>
              <p:nvPr/>
            </p:nvGrpSpPr>
            <p:grpSpPr bwMode="auto">
              <a:xfrm>
                <a:off x="422406" y="0"/>
                <a:ext cx="2514434" cy="6858000"/>
                <a:chOff x="-504" y="0"/>
                <a:chExt cx="2514434" cy="6858000"/>
              </a:xfrm>
            </p:grpSpPr>
            <p:sp>
              <p:nvSpPr>
                <p:cNvPr id="38" name="Rectangle 80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9" name="Rectangle 81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0" name="Rectangle 82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1" name="Group 9"/>
              <p:cNvGrpSpPr>
                <a:grpSpLocks/>
              </p:cNvGrpSpPr>
              <p:nvPr/>
            </p:nvGrpSpPr>
            <p:grpSpPr bwMode="auto">
              <a:xfrm rot="10800000">
                <a:off x="6629121" y="0"/>
                <a:ext cx="2514434" cy="6858000"/>
                <a:chOff x="445" y="0"/>
                <a:chExt cx="2514434" cy="6858000"/>
              </a:xfrm>
            </p:grpSpPr>
            <p:sp>
              <p:nvSpPr>
                <p:cNvPr id="35" name="Rectangle 77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6" name="Rectangle 78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7" name="Rectangle 79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sp>
            <p:nvSpPr>
              <p:cNvPr id="32" name="Rectangle 74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3" name="Rectangle 75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4" name="Rectangle 76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7" name="Freeform 46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8" name="Freeform 47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" name="Freeform 48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" name="Freeform 49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1" name="Freeform 50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2" name="Hexagon 51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3" name="Hexagon 52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4" name="Hexagon 53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5" name="Hexagon 54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6" name="Hexagon 55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7" name="Freeform 58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8" name="Hexagon 59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9" name="Hexagon 61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0" name="Hexagon 62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1" name="Hexagon 63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Hexagon 64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Hexagon 65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Hexagon 66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5" name="Hexagon 67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6" name="Hexagon 68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7" name="Freeform 69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8" name="Freeform 70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44" name="Rectangle 45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5" name="Rectangle 56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6" name="Rectangle 57"/>
          <p:cNvSpPr/>
          <p:nvPr/>
        </p:nvSpPr>
        <p:spPr>
          <a:xfrm>
            <a:off x="904875" y="601663"/>
            <a:ext cx="3562350" cy="564832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7" name="Rectangle 60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1B3C7A-E5C6-4CCC-BBA1-9EF391108B80}" type="datetimeFigureOut">
              <a:rPr lang="cs-CZ"/>
              <a:pPr>
                <a:defRPr/>
              </a:pPr>
              <a:t>4.6.2013</a:t>
            </a:fld>
            <a:endParaRPr lang="cs-CZ"/>
          </a:p>
        </p:txBody>
      </p:sp>
      <p:sp>
        <p:nvSpPr>
          <p:cNvPr id="49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F03CAD-348E-4FB2-8E45-6359C343900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0" name="Footer Placeholder 5"/>
          <p:cNvSpPr>
            <a:spLocks noGrp="1"/>
          </p:cNvSpPr>
          <p:nvPr>
            <p:ph type="ftr" sz="quarter" idx="12"/>
          </p:nvPr>
        </p:nvSpPr>
        <p:spPr>
          <a:xfrm>
            <a:off x="4641850" y="5724525"/>
            <a:ext cx="3492500" cy="365125"/>
          </a:xfrm>
        </p:spPr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3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6" name="Group 44"/>
            <p:cNvGrpSpPr>
              <a:grpSpLocks/>
            </p:cNvGrpSpPr>
            <p:nvPr/>
          </p:nvGrpSpPr>
          <p:grpSpPr bwMode="auto">
            <a:xfrm>
              <a:off x="159" y="0"/>
              <a:ext cx="9143396" cy="6858000"/>
              <a:chOff x="159" y="0"/>
              <a:chExt cx="9143396" cy="6858000"/>
            </a:xfrm>
          </p:grpSpPr>
          <p:grpSp>
            <p:nvGrpSpPr>
              <p:cNvPr id="29" name="Group 4"/>
              <p:cNvGrpSpPr>
                <a:grpSpLocks/>
              </p:cNvGrpSpPr>
              <p:nvPr/>
            </p:nvGrpSpPr>
            <p:grpSpPr bwMode="auto">
              <a:xfrm>
                <a:off x="159" y="0"/>
                <a:ext cx="2514434" cy="6858000"/>
                <a:chOff x="159" y="0"/>
                <a:chExt cx="2514434" cy="6858000"/>
              </a:xfrm>
            </p:grpSpPr>
            <p:sp>
              <p:nvSpPr>
                <p:cNvPr id="41" name="Rectangle 86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2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3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5"/>
              <p:cNvGrpSpPr>
                <a:grpSpLocks/>
              </p:cNvGrpSpPr>
              <p:nvPr/>
            </p:nvGrpSpPr>
            <p:grpSpPr bwMode="auto">
              <a:xfrm>
                <a:off x="422406" y="0"/>
                <a:ext cx="2514434" cy="6858000"/>
                <a:chOff x="-504" y="0"/>
                <a:chExt cx="2514434" cy="6858000"/>
              </a:xfrm>
            </p:grpSpPr>
            <p:sp>
              <p:nvSpPr>
                <p:cNvPr id="38" name="Rectangle 83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9" name="Rectangle 84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0" name="Rectangle 85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1" name="Group 9"/>
              <p:cNvGrpSpPr>
                <a:grpSpLocks/>
              </p:cNvGrpSpPr>
              <p:nvPr/>
            </p:nvGrpSpPr>
            <p:grpSpPr bwMode="auto">
              <a:xfrm rot="10800000">
                <a:off x="6629121" y="0"/>
                <a:ext cx="2514434" cy="6858000"/>
                <a:chOff x="445" y="0"/>
                <a:chExt cx="2514434" cy="6858000"/>
              </a:xfrm>
            </p:grpSpPr>
            <p:sp>
              <p:nvSpPr>
                <p:cNvPr id="35" name="Rectangle 80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6" name="Rectangle 81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7" name="Rectangle 82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sp>
            <p:nvSpPr>
              <p:cNvPr id="32" name="Rectangle 77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3" name="Rectangle 78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4" name="Rectangle 79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7" name="Freeform 45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8" name="Freeform 46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" name="Freeform 47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" name="Freeform 48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1" name="Freeform 49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2" name="Hexagon 50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3" name="Hexagon 51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4" name="Hexagon 59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5" name="Hexagon 60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6" name="Hexagon 61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7" name="Freeform 62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8" name="Hexagon 63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9" name="Hexagon 64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0" name="Hexagon 65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1" name="Hexagon 66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Hexagon 67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Hexagon 68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Hexagon 69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5" name="Hexagon 70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6" name="Hexagon 71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7" name="Freeform 72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8" name="Freeform 73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44" name="Rectangle 93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5" name="Rectangle 100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6" name="Rectangle 101"/>
          <p:cNvSpPr/>
          <p:nvPr/>
        </p:nvSpPr>
        <p:spPr>
          <a:xfrm>
            <a:off x="904875" y="601663"/>
            <a:ext cx="3562350" cy="564832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7" name="Rectangle 104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 rtlCol="0">
            <a:normAutofit/>
          </a:bodyPr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AA47B4-89C8-488F-B682-D85A19394CAC}" type="datetimeFigureOut">
              <a:rPr lang="cs-CZ"/>
              <a:pPr>
                <a:defRPr/>
              </a:pPr>
              <a:t>4.6.2013</a:t>
            </a:fld>
            <a:endParaRPr lang="cs-CZ"/>
          </a:p>
        </p:txBody>
      </p:sp>
      <p:sp>
        <p:nvSpPr>
          <p:cNvPr id="49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850" y="5724525"/>
            <a:ext cx="3492500" cy="365125"/>
          </a:xfrm>
        </p:spPr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7952A4-DE61-45A2-B53B-2DEAFCFEB69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F70595-775A-443A-A019-90F8DDCCCED1}" type="datetimeFigureOut">
              <a:rPr lang="cs-CZ"/>
              <a:pPr>
                <a:defRPr/>
              </a:pPr>
              <a:t>4.6.2013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204129-823D-42D9-9E63-81A4FF74E66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AD1F47-36F2-4DC6-9367-952A564B194F}" type="datetimeFigureOut">
              <a:rPr lang="cs-CZ"/>
              <a:pPr>
                <a:defRPr/>
              </a:pPr>
              <a:t>4.6.2013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DB8CAA-FA47-4E2A-9981-686B7FBAB4D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41"/>
          <p:cNvGrpSpPr>
            <a:grpSpLocks/>
          </p:cNvGrpSpPr>
          <p:nvPr/>
        </p:nvGrpSpPr>
        <p:grpSpPr bwMode="auto">
          <a:xfrm>
            <a:off x="-304800" y="0"/>
            <a:ext cx="9932988" cy="6858000"/>
            <a:chOff x="-382404" y="0"/>
            <a:chExt cx="9932332" cy="6858000"/>
          </a:xfrm>
        </p:grpSpPr>
        <p:grpSp>
          <p:nvGrpSpPr>
            <p:cNvPr id="1035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58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1059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1060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2540" y="5035550"/>
              <a:ext cx="9144983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2540" y="3467100"/>
              <a:ext cx="9144983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2540" y="5284788"/>
              <a:ext cx="9144983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6793" y="5132388"/>
              <a:ext cx="6982951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5573" y="28590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19425" y="41259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8949" y="15922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6524" y="32543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2326" y="53832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3969" y="54022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542" y="28495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394" y="41259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09771" y="54117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8820" y="28590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443" y="15636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997" y="4056063"/>
              <a:ext cx="1242931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997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375"/>
            <a:ext cx="8229600" cy="6186488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0888" y="-22225"/>
            <a:ext cx="3679825" cy="700088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30" name="Title Placeholder 1"/>
          <p:cNvSpPr>
            <a:spLocks noGrp="1"/>
          </p:cNvSpPr>
          <p:nvPr>
            <p:ph type="title"/>
          </p:nvPr>
        </p:nvSpPr>
        <p:spPr bwMode="auto">
          <a:xfrm>
            <a:off x="1042988" y="1027113"/>
            <a:ext cx="7024687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  <a:endParaRPr lang="en-US" smtClean="0"/>
          </a:p>
        </p:txBody>
      </p:sp>
      <p:sp>
        <p:nvSpPr>
          <p:cNvPr id="103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042988" y="2324100"/>
            <a:ext cx="6777037" cy="350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575" y="2238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pPr>
              <a:defRPr/>
            </a:pPr>
            <a:fld id="{71953BA4-0A12-4AB5-A659-DC60FDE6DEAC}" type="datetimeFigureOut">
              <a:rPr lang="cs-CZ"/>
              <a:pPr>
                <a:defRPr/>
              </a:pPr>
              <a:t>4.6.2013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850" y="5851525"/>
            <a:ext cx="350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788" y="223838"/>
            <a:ext cx="13319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pPr>
              <a:defRPr/>
            </a:pPr>
            <a:fld id="{488190ED-63E9-4536-AFD5-3A56FBDD292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92" r:id="rId1"/>
    <p:sldLayoutId id="2147483884" r:id="rId2"/>
    <p:sldLayoutId id="2147483885" r:id="rId3"/>
    <p:sldLayoutId id="2147483886" r:id="rId4"/>
    <p:sldLayoutId id="2147483887" r:id="rId5"/>
    <p:sldLayoutId id="2147483888" r:id="rId6"/>
    <p:sldLayoutId id="2147483889" r:id="rId7"/>
    <p:sldLayoutId id="2147483893" r:id="rId8"/>
    <p:sldLayoutId id="2147483894" r:id="rId9"/>
    <p:sldLayoutId id="2147483890" r:id="rId10"/>
    <p:sldLayoutId id="214748389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395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563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56DW398n_fA&amp;list=PLdMPy3G9_X2ummhxQo2BcAh5XdmxFCFsU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sab.cz/cz/cz/education/processes-fsw.cfm" TargetMode="External"/><Relationship Id="rId2" Type="http://schemas.openxmlformats.org/officeDocument/2006/relationships/hyperlink" Target="http://cs.wikipedia.org/wiki/Sva%C5%99ov%C3%A1n%C3%AD_netav%C3%ADc%C3%AD_se_elektrodou_v_ochrann%C3%A9_atmosf%C3%A9%C5%99e_inertn%C3%ADho_plynu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svarbazar.cz/phprs/search.php?rsvelikost=uvod&amp;rstext=all-phpRS-all&amp;rstema=15" TargetMode="External"/><Relationship Id="rId5" Type="http://schemas.openxmlformats.org/officeDocument/2006/relationships/hyperlink" Target="http://www.svarbazar.cz/phprs/view.php?cisloclanku=2008011702" TargetMode="External"/><Relationship Id="rId4" Type="http://schemas.openxmlformats.org/officeDocument/2006/relationships/hyperlink" Target="http://www.schinkmann.cz/obloukove-svarovani-v-ochranne-atmosfere-plyn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Podnadpis 2"/>
          <p:cNvSpPr>
            <a:spLocks noGrp="1"/>
          </p:cNvSpPr>
          <p:nvPr>
            <p:ph type="subTitle" idx="1"/>
          </p:nvPr>
        </p:nvSpPr>
        <p:spPr>
          <a:xfrm>
            <a:off x="4733924" y="3857624"/>
            <a:ext cx="3409975" cy="2071705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cs-CZ" sz="2400" dirty="0" smtClean="0">
                <a:solidFill>
                  <a:srgbClr val="443329"/>
                </a:solidFill>
                <a:latin typeface="Arial" charset="0"/>
                <a:cs typeface="Arial" charset="0"/>
              </a:rPr>
              <a:t>Technologie</a:t>
            </a:r>
          </a:p>
          <a:p>
            <a:pPr eaLnBrk="1" hangingPunct="1">
              <a:defRPr/>
            </a:pPr>
            <a:r>
              <a:rPr lang="cs-CZ" sz="2400" dirty="0" smtClean="0">
                <a:solidFill>
                  <a:srgbClr val="443329"/>
                </a:solidFill>
                <a:latin typeface="Arial" charset="0"/>
                <a:cs typeface="Arial" charset="0"/>
              </a:rPr>
              <a:t>Spojování materiálů</a:t>
            </a:r>
          </a:p>
          <a:p>
            <a:r>
              <a:rPr lang="cs-CZ" sz="2400" dirty="0">
                <a:solidFill>
                  <a:srgbClr val="443329"/>
                </a:solidFill>
                <a:latin typeface="Arial" charset="0"/>
                <a:cs typeface="Arial" charset="0"/>
              </a:rPr>
              <a:t>– Svařování v ochranné atmosféře tavící se elektrodou</a:t>
            </a:r>
          </a:p>
        </p:txBody>
      </p:sp>
      <p:pic>
        <p:nvPicPr>
          <p:cNvPr id="5123" name="Picture 2" descr="http://7zs.wz.cz/opvk%20velke%20log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813" y="620713"/>
            <a:ext cx="5867400" cy="14573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31800" y="333375"/>
            <a:ext cx="8280400" cy="1143000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sz="48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Výukový materiál</a:t>
            </a:r>
            <a:endParaRPr lang="cs-CZ" sz="4800" b="1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431800" y="1628775"/>
            <a:ext cx="8280400" cy="48736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rtlCol="0">
            <a:normAutofit/>
          </a:bodyPr>
          <a:lstStyle/>
          <a:p>
            <a:pPr marL="0" indent="0" eaLnBrk="1" fontAlgn="auto" hangingPunct="1">
              <a:lnSpc>
                <a:spcPct val="15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Číslo projektu: </a:t>
            </a:r>
            <a:r>
              <a:rPr lang="cs-CZ" sz="22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CZ.1.07/1.5.00/34.0608</a:t>
            </a:r>
          </a:p>
          <a:p>
            <a:pPr marL="0" indent="0" eaLnBrk="1" fontAlgn="auto" hangingPunct="1">
              <a:lnSpc>
                <a:spcPct val="15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Šablona: </a:t>
            </a:r>
            <a:r>
              <a:rPr lang="cs-CZ" sz="22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III/2 Inovace a zkvalitnění výuky prostřednictvím ICT</a:t>
            </a:r>
          </a:p>
          <a:p>
            <a:pPr marL="0" indent="0" eaLnBrk="1" fontAlgn="auto" hangingPunct="1">
              <a:lnSpc>
                <a:spcPct val="15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Sada:</a:t>
            </a:r>
            <a:r>
              <a:rPr lang="cs-CZ" sz="22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	</a:t>
            </a:r>
          </a:p>
          <a:p>
            <a:pPr marL="0" indent="0" eaLnBrk="1" fontAlgn="auto" hangingPunct="1">
              <a:lnSpc>
                <a:spcPct val="15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Číslo materiálu:</a:t>
            </a:r>
            <a:r>
              <a:rPr lang="cs-CZ" sz="22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03_32_INOVACE_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	1-18	</a:t>
            </a:r>
          </a:p>
          <a:p>
            <a:pPr marL="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endParaRPr lang="cs-CZ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148" name="Picture 2" descr="http://7zs.wz.cz/opvk%20velke%20log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213" y="5299075"/>
            <a:ext cx="3168650" cy="78581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ovéPole 2"/>
          <p:cNvSpPr txBox="1">
            <a:spLocks noChangeArrowheads="1"/>
          </p:cNvSpPr>
          <p:nvPr/>
        </p:nvSpPr>
        <p:spPr bwMode="auto">
          <a:xfrm>
            <a:off x="395288" y="369888"/>
            <a:ext cx="8499475" cy="1323975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endParaRPr lang="cs-CZ" sz="1600" dirty="0"/>
          </a:p>
          <a:p>
            <a:pPr algn="ctr"/>
            <a:r>
              <a:rPr lang="cs-CZ" sz="4000" dirty="0" smtClean="0"/>
              <a:t>Svařování v ochranné atmosféře</a:t>
            </a:r>
            <a:endParaRPr lang="cs-CZ" sz="4000" dirty="0"/>
          </a:p>
          <a:p>
            <a:pPr algn="ctr"/>
            <a:endParaRPr lang="cs-CZ" sz="2400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288" y="1327150"/>
            <a:ext cx="8280400" cy="1981200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rtlCol="0">
            <a:noAutofit/>
          </a:bodyPr>
          <a:lstStyle/>
          <a:p>
            <a:pPr marL="0" indent="0" eaLnBrk="1" fontAlgn="auto" hangingPunct="1">
              <a:lnSpc>
                <a:spcPct val="140000"/>
              </a:lnSpc>
              <a:spcBef>
                <a:spcPct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Předmět: Technologie</a:t>
            </a:r>
            <a:r>
              <a:rPr lang="cs-CZ" sz="22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	</a:t>
            </a:r>
          </a:p>
          <a:p>
            <a:pPr marL="0" indent="0" eaLnBrk="1" fontAlgn="auto" hangingPunct="1">
              <a:lnSpc>
                <a:spcPct val="140000"/>
              </a:lnSpc>
              <a:spcBef>
                <a:spcPct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Ročník:</a:t>
            </a:r>
            <a:r>
              <a:rPr lang="cs-CZ" sz="22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 1.</a:t>
            </a:r>
          </a:p>
          <a:p>
            <a:pPr marL="0" indent="0" eaLnBrk="1" fontAlgn="auto" hangingPunct="1">
              <a:lnSpc>
                <a:spcPct val="140000"/>
              </a:lnSpc>
              <a:spcBef>
                <a:spcPct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Jméno autora: Ing. Leopold </a:t>
            </a:r>
            <a:r>
              <a:rPr lang="cs-CZ" sz="2200" b="1" dirty="0" err="1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Voharek</a:t>
            </a:r>
            <a:endParaRPr lang="cs-CZ" sz="2200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pPr marL="0" indent="0" eaLnBrk="1" fontAlgn="auto" hangingPunct="1">
              <a:lnSpc>
                <a:spcPct val="140000"/>
              </a:lnSpc>
              <a:spcBef>
                <a:spcPct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Škola:</a:t>
            </a:r>
            <a:r>
              <a:rPr lang="cs-CZ" sz="22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SPŠ Hranice</a:t>
            </a:r>
          </a:p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endParaRPr lang="cs-CZ" sz="2200" b="1" dirty="0" smtClean="0">
              <a:latin typeface="Arial" pitchFamily="34" charset="0"/>
              <a:cs typeface="Arial" pitchFamily="34" charset="0"/>
            </a:endParaRPr>
          </a:p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endParaRPr lang="cs-CZ" sz="2200" b="1" dirty="0" smtClean="0">
              <a:latin typeface="Arial" pitchFamily="34" charset="0"/>
              <a:cs typeface="Arial" pitchFamily="34" charset="0"/>
            </a:endParaRPr>
          </a:p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endParaRPr lang="en-GB" sz="2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endParaRPr lang="cs-CZ" sz="2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395288" y="6143625"/>
            <a:ext cx="8280400" cy="57626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1400" i="1" dirty="0">
                <a:solidFill>
                  <a:schemeClr val="tx1"/>
                </a:solidFill>
                <a:latin typeface="Arial" charset="0"/>
                <a:cs typeface="Arial" charset="0"/>
              </a:rPr>
              <a:t>Autorem materiálu a všech jeho částí, není-li uvedeno jinak, je </a:t>
            </a:r>
            <a:r>
              <a:rPr lang="cs-CZ" sz="1400" i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Ing- Leopold Voharek</a:t>
            </a:r>
            <a:endParaRPr lang="cs-CZ" sz="1400" i="1" dirty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algn="ctr">
              <a:defRPr/>
            </a:pPr>
            <a:r>
              <a:rPr lang="cs-CZ" sz="1400" i="1" dirty="0">
                <a:solidFill>
                  <a:schemeClr val="tx1"/>
                </a:solidFill>
                <a:latin typeface="Arial" charset="0"/>
                <a:cs typeface="Arial" charset="0"/>
              </a:rPr>
              <a:t>Financováno z ESF a státního rozpočtu ČR. </a:t>
            </a:r>
            <a:endParaRPr lang="cs-CZ" sz="2800" dirty="0">
              <a:solidFill>
                <a:schemeClr val="tx1"/>
              </a:solidFill>
              <a:latin typeface="Arial" charset="0"/>
              <a:cs typeface="Arial" charset="0"/>
            </a:endParaRPr>
          </a:p>
        </p:txBody>
      </p:sp>
      <p:sp>
        <p:nvSpPr>
          <p:cNvPr id="7173" name="TextovéPole 4"/>
          <p:cNvSpPr txBox="1">
            <a:spLocks noChangeArrowheads="1"/>
          </p:cNvSpPr>
          <p:nvPr/>
        </p:nvSpPr>
        <p:spPr bwMode="auto">
          <a:xfrm>
            <a:off x="395288" y="3308350"/>
            <a:ext cx="8350250" cy="27392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 sz="22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2200" b="1" dirty="0">
                <a:solidFill>
                  <a:srgbClr val="000000"/>
                </a:solidFill>
                <a:cs typeface="Arial" charset="0"/>
              </a:rPr>
              <a:t>Anotace </a:t>
            </a:r>
            <a:r>
              <a:rPr lang="cs-CZ" sz="2200" b="1" dirty="0" smtClean="0">
                <a:solidFill>
                  <a:srgbClr val="000000"/>
                </a:solidFill>
                <a:cs typeface="Arial" charset="0"/>
              </a:rPr>
              <a:t>: </a:t>
            </a:r>
            <a:r>
              <a:rPr lang="cs-CZ" sz="2200" dirty="0" smtClean="0">
                <a:solidFill>
                  <a:srgbClr val="000000"/>
                </a:solidFill>
                <a:cs typeface="Arial" charset="0"/>
              </a:rPr>
              <a:t>seznámení se s technologií svařování v </a:t>
            </a:r>
            <a:r>
              <a:rPr lang="cs-CZ" sz="2200" dirty="0">
                <a:solidFill>
                  <a:srgbClr val="000000"/>
                </a:solidFill>
                <a:cs typeface="Arial" charset="0"/>
              </a:rPr>
              <a:t>ochranné atmosféře tavící se </a:t>
            </a:r>
            <a:r>
              <a:rPr lang="cs-CZ" sz="2200" dirty="0" smtClean="0">
                <a:solidFill>
                  <a:srgbClr val="000000"/>
                </a:solidFill>
                <a:cs typeface="Arial" charset="0"/>
              </a:rPr>
              <a:t>elektrodou, </a:t>
            </a:r>
            <a:r>
              <a:rPr lang="cs-CZ" sz="2200" dirty="0">
                <a:solidFill>
                  <a:srgbClr val="000000"/>
                </a:solidFill>
                <a:cs typeface="Arial" charset="0"/>
              </a:rPr>
              <a:t>určení základních principů a postupů, použití pomůcek </a:t>
            </a:r>
          </a:p>
          <a:p>
            <a:pPr algn="just"/>
            <a:endParaRPr lang="cs-CZ" sz="2200" dirty="0">
              <a:solidFill>
                <a:srgbClr val="000000"/>
              </a:solidFill>
              <a:cs typeface="Arial" charset="0"/>
            </a:endParaRPr>
          </a:p>
          <a:p>
            <a:r>
              <a:rPr lang="cs-CZ" sz="2200" b="1" dirty="0">
                <a:solidFill>
                  <a:srgbClr val="000000"/>
                </a:solidFill>
                <a:cs typeface="Arial" charset="0"/>
              </a:rPr>
              <a:t>Klíčová </a:t>
            </a:r>
            <a:r>
              <a:rPr lang="cs-CZ" sz="2200" b="1" dirty="0" smtClean="0">
                <a:solidFill>
                  <a:srgbClr val="000000"/>
                </a:solidFill>
                <a:cs typeface="Arial" charset="0"/>
              </a:rPr>
              <a:t>slova: </a:t>
            </a:r>
            <a:r>
              <a:rPr lang="cs-CZ" sz="2200" dirty="0" smtClean="0">
                <a:solidFill>
                  <a:srgbClr val="000000"/>
                </a:solidFill>
                <a:cs typeface="Arial" charset="0"/>
              </a:rPr>
              <a:t>svařování tavné, svařování </a:t>
            </a:r>
            <a:r>
              <a:rPr lang="cs-CZ" sz="2200" dirty="0">
                <a:solidFill>
                  <a:srgbClr val="000000"/>
                </a:solidFill>
                <a:cs typeface="Arial" charset="0"/>
              </a:rPr>
              <a:t>v ochranné atmosféře tavící se elektrodou, </a:t>
            </a:r>
            <a:r>
              <a:rPr lang="cs-CZ" sz="2200" dirty="0" smtClean="0">
                <a:solidFill>
                  <a:srgbClr val="000000"/>
                </a:solidFill>
                <a:cs typeface="Arial" charset="0"/>
              </a:rPr>
              <a:t>MIG, MAG, TIG, WIG</a:t>
            </a:r>
            <a:endParaRPr lang="cs-CZ" sz="2200" dirty="0">
              <a:solidFill>
                <a:srgbClr val="000000"/>
              </a:solidFill>
              <a:cs typeface="Arial" charset="0"/>
            </a:endParaRPr>
          </a:p>
          <a:p>
            <a:endParaRPr lang="cs-CZ" dirty="0">
              <a:cs typeface="Arial" charset="0"/>
            </a:endParaRPr>
          </a:p>
        </p:txBody>
      </p:sp>
      <p:pic>
        <p:nvPicPr>
          <p:cNvPr id="7174" name="Obrázek 2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50163" y="333375"/>
            <a:ext cx="1077912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85786" y="714356"/>
            <a:ext cx="7024687" cy="428628"/>
          </a:xfrm>
        </p:spPr>
        <p:txBody>
          <a:bodyPr/>
          <a:lstStyle/>
          <a:p>
            <a:pPr algn="ctr"/>
            <a:r>
              <a:rPr lang="cs-CZ" sz="2400" dirty="0">
                <a:latin typeface="Arial" pitchFamily="34" charset="0"/>
                <a:cs typeface="Arial" pitchFamily="34" charset="0"/>
              </a:rPr>
              <a:t>Svařování v ochranné atmosféře</a:t>
            </a:r>
          </a:p>
        </p:txBody>
      </p:sp>
      <p:sp>
        <p:nvSpPr>
          <p:cNvPr id="8195" name="Zástupný symbol pro obsah 2"/>
          <p:cNvSpPr>
            <a:spLocks noGrp="1"/>
          </p:cNvSpPr>
          <p:nvPr>
            <p:ph idx="1"/>
          </p:nvPr>
        </p:nvSpPr>
        <p:spPr>
          <a:xfrm>
            <a:off x="500034" y="1214422"/>
            <a:ext cx="8001056" cy="5072098"/>
          </a:xfrm>
        </p:spPr>
        <p:txBody>
          <a:bodyPr/>
          <a:lstStyle/>
          <a:p>
            <a:pPr marL="69850" indent="0" algn="ctr">
              <a:buNone/>
            </a:pPr>
            <a:r>
              <a:rPr lang="cs-CZ" b="1" u="sng" dirty="0">
                <a:latin typeface="Arial" pitchFamily="34" charset="0"/>
                <a:cs typeface="Arial" pitchFamily="34" charset="0"/>
              </a:rPr>
              <a:t>Svařování v ochranné atmosféře</a:t>
            </a:r>
          </a:p>
          <a:p>
            <a:pPr algn="ctr">
              <a:buNone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vytváříme pevné a nerozebíratelné spojení kovových částí.</a:t>
            </a:r>
          </a:p>
          <a:p>
            <a:r>
              <a:rPr lang="cs-CZ" sz="2200" dirty="0">
                <a:latin typeface="Arial" pitchFamily="34" charset="0"/>
                <a:cs typeface="Arial" pitchFamily="34" charset="0"/>
              </a:rPr>
              <a:t>Je to postup při kterém je fyzikální a chemické spojení jednotlivých dílů realizováno tepelnou energií.</a:t>
            </a:r>
          </a:p>
          <a:p>
            <a:r>
              <a:rPr lang="cs-CZ" sz="2200" dirty="0">
                <a:latin typeface="Arial" pitchFamily="34" charset="0"/>
                <a:cs typeface="Arial" pitchFamily="34" charset="0"/>
              </a:rPr>
              <a:t>Stykové plochy se natavují působením tepelné energie, která se uvolňuje vlivem vzniku elektrického oblouku.</a:t>
            </a:r>
          </a:p>
          <a:p>
            <a:r>
              <a:rPr lang="cs-CZ" sz="2200" dirty="0">
                <a:latin typeface="Arial" pitchFamily="34" charset="0"/>
                <a:cs typeface="Arial" pitchFamily="34" charset="0"/>
              </a:rPr>
              <a:t>Je to nepoužívanější zdroj tavného svařování. </a:t>
            </a:r>
          </a:p>
          <a:p>
            <a:r>
              <a:rPr lang="cs-CZ" sz="2200" dirty="0">
                <a:latin typeface="Arial" pitchFamily="34" charset="0"/>
                <a:cs typeface="Arial" pitchFamily="34" charset="0"/>
              </a:rPr>
              <a:t>Zdroj tepla – elektrický oblouk vznikající mezi elektrodou 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             a </a:t>
            </a:r>
            <a:r>
              <a:rPr lang="cs-CZ" sz="2200" dirty="0">
                <a:latin typeface="Arial" pitchFamily="34" charset="0"/>
                <a:cs typeface="Arial" pitchFamily="34" charset="0"/>
              </a:rPr>
              <a:t>svařovaného  materiálu , jestliže jej zapojíme na vhodný zdroj el. proudu. Teplem el. oblouku dojde k míst. 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Natavení    </a:t>
            </a:r>
            <a:r>
              <a:rPr lang="cs-CZ" sz="2200" dirty="0">
                <a:latin typeface="Arial" pitchFamily="34" charset="0"/>
                <a:cs typeface="Arial" pitchFamily="34" charset="0"/>
              </a:rPr>
              <a:t>a svaření součásti. </a:t>
            </a:r>
          </a:p>
          <a:p>
            <a:endParaRPr lang="cs-CZ" sz="22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obloukove-svarovani-v-ochranne-atmosfere-schinkmann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052736"/>
            <a:ext cx="2786284" cy="4833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85786" y="714356"/>
            <a:ext cx="7024687" cy="428628"/>
          </a:xfrm>
        </p:spPr>
        <p:txBody>
          <a:bodyPr/>
          <a:lstStyle/>
          <a:p>
            <a:pPr algn="ctr">
              <a:defRPr/>
            </a:pPr>
            <a:r>
              <a:rPr lang="cs-CZ" sz="2400" dirty="0">
                <a:latin typeface="Arial" pitchFamily="34" charset="0"/>
                <a:cs typeface="Arial" pitchFamily="34" charset="0"/>
              </a:rPr>
              <a:t>Svařování v ochranné atmosféře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539552" y="1124744"/>
            <a:ext cx="8064896" cy="5256584"/>
          </a:xfrm>
        </p:spPr>
        <p:txBody>
          <a:bodyPr/>
          <a:lstStyle/>
          <a:p>
            <a:pPr marL="6985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Principem obloukového svařování je hoření elektrického oblouku mezi tavící se elektrodou a základním materiálem nebo svarovou lázní. 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6985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Svařovací </a:t>
            </a:r>
            <a:r>
              <a:rPr lang="cs-CZ" dirty="0">
                <a:latin typeface="Arial" pitchFamily="34" charset="0"/>
                <a:cs typeface="Arial" pitchFamily="34" charset="0"/>
              </a:rPr>
              <a:t>drát, který se odvíjí z cívky, je třecím kontaktem v měděné kontaktní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svařovacího </a:t>
            </a:r>
            <a:r>
              <a:rPr lang="cs-CZ" dirty="0">
                <a:latin typeface="Arial" pitchFamily="34" charset="0"/>
                <a:cs typeface="Arial" pitchFamily="34" charset="0"/>
              </a:rPr>
              <a:t>hořáku napájen elektrickým proudem ze svařovacího zdroje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                s </a:t>
            </a:r>
            <a:r>
              <a:rPr lang="cs-CZ" dirty="0">
                <a:latin typeface="Arial" pitchFamily="34" charset="0"/>
                <a:cs typeface="Arial" pitchFamily="34" charset="0"/>
              </a:rPr>
              <a:t>plochou statickou (neboli voltampérovou)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charakteristikou. </a:t>
            </a:r>
          </a:p>
          <a:p>
            <a:pPr marL="6985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Okolo </a:t>
            </a:r>
            <a:r>
              <a:rPr lang="cs-CZ" dirty="0">
                <a:latin typeface="Arial" pitchFamily="34" charset="0"/>
                <a:cs typeface="Arial" pitchFamily="34" charset="0"/>
              </a:rPr>
              <a:t>svařovacího drátu a svařovací lázně proudí ochranný plyn, který chrání svarovou lázeň a zároveň napomáhá zapálení a stabilizaci elektrického oblouku. </a:t>
            </a:r>
          </a:p>
        </p:txBody>
      </p:sp>
    </p:spTree>
    <p:extLst>
      <p:ext uri="{BB962C8B-B14F-4D97-AF65-F5344CB8AC3E}">
        <p14:creationId xmlns:p14="http://schemas.microsoft.com/office/powerpoint/2010/main" xmlns="" val="3699964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1563" y="642939"/>
            <a:ext cx="6996112" cy="500046"/>
          </a:xfrm>
        </p:spPr>
        <p:txBody>
          <a:bodyPr/>
          <a:lstStyle/>
          <a:p>
            <a:pPr algn="ctr">
              <a:defRPr/>
            </a:pPr>
            <a:r>
              <a:rPr lang="cs-CZ" sz="2400" dirty="0">
                <a:latin typeface="Arial" pitchFamily="34" charset="0"/>
                <a:cs typeface="Arial" pitchFamily="34" charset="0"/>
              </a:rPr>
              <a:t>Svařování v ochranné atmosféře</a:t>
            </a:r>
          </a:p>
        </p:txBody>
      </p:sp>
      <p:sp>
        <p:nvSpPr>
          <p:cNvPr id="13315" name="Zástupný symbol pro obsah 2"/>
          <p:cNvSpPr>
            <a:spLocks noGrp="1"/>
          </p:cNvSpPr>
          <p:nvPr>
            <p:ph idx="1"/>
          </p:nvPr>
        </p:nvSpPr>
        <p:spPr>
          <a:xfrm>
            <a:off x="571472" y="1285860"/>
            <a:ext cx="8001056" cy="5000660"/>
          </a:xfrm>
        </p:spPr>
        <p:txBody>
          <a:bodyPr/>
          <a:lstStyle/>
          <a:p>
            <a:pPr>
              <a:buNone/>
            </a:pPr>
            <a:endParaRPr lang="cs-CZ" sz="2000" b="1" dirty="0"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611560" y="1196752"/>
            <a:ext cx="7992888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b="1" dirty="0"/>
              <a:t>Výhody metody </a:t>
            </a:r>
            <a:r>
              <a:rPr lang="cs-CZ" sz="2000" b="1" dirty="0" smtClean="0"/>
              <a:t>:</a:t>
            </a:r>
            <a:endParaRPr lang="cs-CZ" sz="2000" dirty="0"/>
          </a:p>
          <a:p>
            <a:r>
              <a:rPr lang="cs-CZ" sz="2000" dirty="0"/>
              <a:t>Svařování ve všech svařovacích polohách</a:t>
            </a:r>
          </a:p>
          <a:p>
            <a:r>
              <a:rPr lang="cs-CZ" sz="2000" dirty="0"/>
              <a:t>Vysoká svařovací rychlost = vyšší produktivita</a:t>
            </a:r>
          </a:p>
          <a:p>
            <a:r>
              <a:rPr lang="cs-CZ" sz="2000" dirty="0"/>
              <a:t>Odstranění prostoje na výměnu klasických elektrod (MMA)</a:t>
            </a:r>
          </a:p>
          <a:p>
            <a:r>
              <a:rPr lang="cs-CZ" sz="2000" dirty="0"/>
              <a:t>Nižší nároky na čištění strusky</a:t>
            </a:r>
          </a:p>
          <a:p>
            <a:r>
              <a:rPr lang="cs-CZ" sz="2000" dirty="0"/>
              <a:t>Eliminace zplodin (kouře) oproti metodě MMA</a:t>
            </a:r>
          </a:p>
          <a:p>
            <a:r>
              <a:rPr lang="cs-CZ" sz="2000" dirty="0"/>
              <a:t>Oblouk i svarová lázeň je jasně viditelná</a:t>
            </a:r>
          </a:p>
          <a:p>
            <a:r>
              <a:rPr lang="cs-CZ" sz="2000" dirty="0"/>
              <a:t>Při svařování ve zkratovém přenosu – nižší vnesené teplo do svařence = menší deformace</a:t>
            </a:r>
          </a:p>
          <a:p>
            <a:r>
              <a:rPr lang="cs-CZ" sz="2000" b="1" dirty="0" smtClean="0"/>
              <a:t>Nevýhody metody :</a:t>
            </a:r>
            <a:endParaRPr lang="cs-CZ" sz="2000" dirty="0"/>
          </a:p>
          <a:p>
            <a:r>
              <a:rPr lang="cs-CZ" sz="2000" dirty="0"/>
              <a:t>Svařovací zdroj je náročnější na obsluhu, pořizovací cena je vyšší.</a:t>
            </a:r>
          </a:p>
          <a:p>
            <a:r>
              <a:rPr lang="cs-CZ" sz="2000" dirty="0"/>
              <a:t>Vyšší nároky na údržbu</a:t>
            </a:r>
          </a:p>
          <a:p>
            <a:r>
              <a:rPr lang="cs-CZ" sz="2000" dirty="0"/>
              <a:t>Při špatných podmínkách ventilace je riziko odfouknutí ochranného plynu</a:t>
            </a:r>
          </a:p>
          <a:p>
            <a:r>
              <a:rPr lang="cs-CZ" sz="2000" dirty="0"/>
              <a:t>Relativně vysoké vyzářené teplo do prostoru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87824" y="1124744"/>
            <a:ext cx="5751742" cy="4774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00100" y="714356"/>
            <a:ext cx="7024687" cy="473061"/>
          </a:xfrm>
        </p:spPr>
        <p:txBody>
          <a:bodyPr/>
          <a:lstStyle/>
          <a:p>
            <a:pPr algn="ctr"/>
            <a:r>
              <a:rPr lang="cs-CZ" sz="2400" dirty="0">
                <a:latin typeface="Arial" pitchFamily="34" charset="0"/>
                <a:cs typeface="Arial" pitchFamily="34" charset="0"/>
              </a:rPr>
              <a:t>Svařování v ochranné atmosféře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42910" y="1214422"/>
            <a:ext cx="7385474" cy="4734858"/>
          </a:xfrm>
        </p:spPr>
        <p:txBody>
          <a:bodyPr/>
          <a:lstStyle/>
          <a:p>
            <a:pPr marL="527050" indent="-457200">
              <a:buAutoNum type="arabicPeriod"/>
            </a:pP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Svařovaný materiál</a:t>
            </a:r>
          </a:p>
          <a:p>
            <a:pPr marL="527050" indent="-457200">
              <a:buAutoNum type="arabicPeriod"/>
            </a:pP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Elektrický oblouk</a:t>
            </a:r>
          </a:p>
          <a:p>
            <a:pPr marL="527050" indent="-457200">
              <a:buAutoNum type="arabicPeriod"/>
            </a:pP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Svar</a:t>
            </a:r>
          </a:p>
          <a:p>
            <a:pPr marL="527050" indent="-457200">
              <a:buAutoNum type="arabicPeriod"/>
            </a:pP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Hubice</a:t>
            </a:r>
          </a:p>
          <a:p>
            <a:pPr marL="527050" indent="-457200">
              <a:buAutoNum type="arabicPeriod"/>
            </a:pP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Ochranná atmosféra</a:t>
            </a:r>
          </a:p>
          <a:p>
            <a:pPr marL="527050" indent="-457200">
              <a:buAutoNum type="arabicPeriod"/>
            </a:pP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Napájecí průvlak</a:t>
            </a:r>
          </a:p>
          <a:p>
            <a:pPr marL="527050" indent="-457200">
              <a:buAutoNum type="arabicPeriod"/>
            </a:pP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Drát</a:t>
            </a:r>
          </a:p>
          <a:p>
            <a:pPr marL="527050" indent="-457200">
              <a:buAutoNum type="arabicPeriod"/>
            </a:pP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Vodící mechanismus</a:t>
            </a:r>
          </a:p>
          <a:p>
            <a:pPr marL="527050" indent="-457200">
              <a:buAutoNum type="arabicPeriod"/>
            </a:pP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Elektrický zdroj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Nadpis 1"/>
          <p:cNvSpPr>
            <a:spLocks noGrp="1"/>
          </p:cNvSpPr>
          <p:nvPr>
            <p:ph type="title"/>
          </p:nvPr>
        </p:nvSpPr>
        <p:spPr>
          <a:xfrm>
            <a:off x="1095660" y="467324"/>
            <a:ext cx="7024687" cy="544499"/>
          </a:xfrm>
        </p:spPr>
        <p:txBody>
          <a:bodyPr/>
          <a:lstStyle/>
          <a:p>
            <a:pPr algn="ctr"/>
            <a:r>
              <a:rPr lang="cs-CZ" sz="2400" dirty="0">
                <a:latin typeface="Arial" pitchFamily="34" charset="0"/>
                <a:cs typeface="Arial" pitchFamily="34" charset="0"/>
              </a:rPr>
              <a:t>Svařování v ochranné atmosféře</a:t>
            </a:r>
            <a:endParaRPr lang="cs-CZ" sz="2400" b="1" cap="all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642910" y="1142984"/>
            <a:ext cx="8001056" cy="5429288"/>
          </a:xfrm>
        </p:spPr>
        <p:txBody>
          <a:bodyPr/>
          <a:lstStyle/>
          <a:p>
            <a:pPr marL="69850" indent="0">
              <a:buNone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 marL="69850" indent="0">
              <a:buNone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 marL="69850" indent="0">
              <a:buNone/>
            </a:pPr>
            <a:endParaRPr lang="cs-CZ" sz="2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467544" y="856357"/>
            <a:ext cx="8136904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b="1" u="sng" dirty="0"/>
              <a:t>Ochranné atmosféry </a:t>
            </a:r>
          </a:p>
          <a:p>
            <a:r>
              <a:rPr lang="cs-CZ" sz="2000" dirty="0" smtClean="0"/>
              <a:t>Plyny </a:t>
            </a:r>
            <a:r>
              <a:rPr lang="cs-CZ" sz="2000" dirty="0"/>
              <a:t>ochranné atmosféry musí zamezit přístupu okolní atmosféry </a:t>
            </a:r>
            <a:r>
              <a:rPr lang="cs-CZ" sz="2000" dirty="0" smtClean="0"/>
              <a:t>              ke </a:t>
            </a:r>
            <a:r>
              <a:rPr lang="cs-CZ" sz="2000" dirty="0"/>
              <a:t>svarové lázni a zabezpečit stabilní hoření elektrického oblouku, pro které musí mít dobré ionizační vlastnosti a dostatečnou tepelnou </a:t>
            </a:r>
            <a:r>
              <a:rPr lang="cs-CZ" sz="2000" dirty="0" smtClean="0"/>
              <a:t>vodivost.</a:t>
            </a:r>
          </a:p>
          <a:p>
            <a:r>
              <a:rPr lang="cs-CZ" sz="2000" b="1" dirty="0" smtClean="0"/>
              <a:t>Ochranné </a:t>
            </a:r>
            <a:r>
              <a:rPr lang="cs-CZ" sz="2000" b="1" dirty="0"/>
              <a:t>atmosféry z inertních plynů </a:t>
            </a:r>
            <a:r>
              <a:rPr lang="cs-CZ" sz="2000" dirty="0"/>
              <a:t>nevstupují do chemické reakce se svarovou lázní</a:t>
            </a:r>
            <a:r>
              <a:rPr lang="cs-CZ" sz="2000" dirty="0" smtClean="0"/>
              <a:t>.</a:t>
            </a:r>
            <a:r>
              <a:rPr lang="cs-CZ" sz="2000" dirty="0"/>
              <a:t> Ochranná atmosféra inertních plynů je vyžadována při svařování slitin hliníku, </a:t>
            </a:r>
            <a:r>
              <a:rPr lang="cs-CZ" sz="2000" dirty="0" smtClean="0"/>
              <a:t>hořčíku, </a:t>
            </a:r>
            <a:r>
              <a:rPr lang="cs-CZ" sz="2000" dirty="0"/>
              <a:t>niklu, mědi, </a:t>
            </a:r>
            <a:r>
              <a:rPr lang="cs-CZ" sz="2000" dirty="0" smtClean="0"/>
              <a:t>titanu                 </a:t>
            </a:r>
            <a:r>
              <a:rPr lang="cs-CZ" sz="2000" dirty="0"/>
              <a:t>a dalších ve 100% </a:t>
            </a:r>
            <a:r>
              <a:rPr lang="cs-CZ" sz="2000" dirty="0" smtClean="0"/>
              <a:t>čistotě</a:t>
            </a:r>
          </a:p>
          <a:p>
            <a:r>
              <a:rPr lang="cs-CZ" sz="2000" dirty="0" smtClean="0"/>
              <a:t>Argon, Helium a jejich směsi </a:t>
            </a:r>
          </a:p>
          <a:p>
            <a:r>
              <a:rPr lang="cs-CZ" sz="2000" b="1" dirty="0"/>
              <a:t>Ochranné atmosféry z </a:t>
            </a:r>
            <a:r>
              <a:rPr lang="cs-CZ" sz="2000" b="1" dirty="0" smtClean="0"/>
              <a:t>aktivních plynů </a:t>
            </a:r>
            <a:r>
              <a:rPr lang="cs-CZ" sz="2000" dirty="0" smtClean="0"/>
              <a:t>chemicky </a:t>
            </a:r>
            <a:r>
              <a:rPr lang="cs-CZ" sz="2000" dirty="0"/>
              <a:t>a metalurgicky ovlivňují svarovou </a:t>
            </a:r>
            <a:r>
              <a:rPr lang="cs-CZ" sz="2000" dirty="0" smtClean="0"/>
              <a:t>lázeň.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pl-PL" sz="2000" dirty="0" smtClean="0"/>
              <a:t>skupina </a:t>
            </a:r>
            <a:r>
              <a:rPr lang="pl-PL" sz="2000" dirty="0"/>
              <a:t>M – oxidační plyny na bázi argonu</a:t>
            </a:r>
          </a:p>
          <a:p>
            <a:r>
              <a:rPr lang="pt-BR" sz="2000" i="1" dirty="0"/>
              <a:t>(směsi Ar + CO2, Ar + O2, Ar + He + CO2 + O2 )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000" dirty="0" smtClean="0"/>
              <a:t>skupina </a:t>
            </a:r>
            <a:r>
              <a:rPr lang="cs-CZ" sz="2000" dirty="0"/>
              <a:t>C – oxidační plyny na bázi oxidu uhličitého</a:t>
            </a:r>
          </a:p>
          <a:p>
            <a:r>
              <a:rPr lang="cs-CZ" sz="2000" i="1" dirty="0"/>
              <a:t>(CO2, směsi CO2 + O2)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000" dirty="0" smtClean="0"/>
              <a:t>skupina </a:t>
            </a:r>
            <a:r>
              <a:rPr lang="cs-CZ" sz="2000" dirty="0"/>
              <a:t>F – nereagující plyny </a:t>
            </a:r>
            <a:r>
              <a:rPr lang="cs-CZ" sz="2000" i="1" dirty="0"/>
              <a:t>(N2) – tzv. </a:t>
            </a:r>
            <a:r>
              <a:rPr lang="cs-CZ" sz="2000" b="1" i="1" dirty="0"/>
              <a:t>formovací plyny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pt-BR" sz="2000" dirty="0" smtClean="0"/>
              <a:t>skupina </a:t>
            </a:r>
            <a:r>
              <a:rPr lang="pt-BR" sz="2000" dirty="0"/>
              <a:t>R – redukční plyny na bázi argonu </a:t>
            </a:r>
            <a:r>
              <a:rPr lang="pt-BR" sz="2000" i="1" dirty="0"/>
              <a:t>(směsi Ar +H2, N2+ H2</a:t>
            </a:r>
            <a:r>
              <a:rPr lang="pt-BR" sz="2000" i="1" dirty="0" smtClean="0"/>
              <a:t>)</a:t>
            </a: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Nadpis 1"/>
          <p:cNvSpPr>
            <a:spLocks noGrp="1"/>
          </p:cNvSpPr>
          <p:nvPr>
            <p:ph type="title"/>
          </p:nvPr>
        </p:nvSpPr>
        <p:spPr>
          <a:xfrm>
            <a:off x="1095660" y="467324"/>
            <a:ext cx="7024687" cy="544499"/>
          </a:xfrm>
        </p:spPr>
        <p:txBody>
          <a:bodyPr/>
          <a:lstStyle/>
          <a:p>
            <a:pPr algn="ctr"/>
            <a:r>
              <a:rPr lang="cs-CZ" sz="2400" dirty="0">
                <a:latin typeface="Arial" pitchFamily="34" charset="0"/>
                <a:cs typeface="Arial" pitchFamily="34" charset="0"/>
              </a:rPr>
              <a:t>Svařování v ochranné atmosféře</a:t>
            </a:r>
            <a:endParaRPr lang="cs-CZ" sz="2400" b="1" cap="all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642910" y="1142984"/>
            <a:ext cx="8001056" cy="5429288"/>
          </a:xfrm>
        </p:spPr>
        <p:txBody>
          <a:bodyPr/>
          <a:lstStyle/>
          <a:p>
            <a:pPr marL="69850" indent="0">
              <a:buNone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 marL="69850" indent="0">
              <a:buNone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 marL="69850" indent="0">
              <a:buNone/>
            </a:pPr>
            <a:endParaRPr lang="cs-CZ" sz="2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467544" y="856357"/>
            <a:ext cx="8136904" cy="5139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b="1" u="sng" dirty="0" smtClean="0"/>
              <a:t>Rozdělení metod svařování v ochranné atmosféře</a:t>
            </a:r>
          </a:p>
          <a:p>
            <a:pPr algn="ctr"/>
            <a:endParaRPr lang="cs-CZ" sz="2400" b="1" u="sng" dirty="0" smtClean="0"/>
          </a:p>
          <a:p>
            <a:pPr marL="457200" indent="-457200">
              <a:buAutoNum type="arabicPeriod"/>
            </a:pPr>
            <a:r>
              <a:rPr lang="cs-CZ" sz="2000" b="1" dirty="0" smtClean="0"/>
              <a:t>TIG</a:t>
            </a:r>
            <a:r>
              <a:rPr lang="cs-CZ" sz="2000" dirty="0" smtClean="0"/>
              <a:t> </a:t>
            </a:r>
            <a:r>
              <a:rPr lang="cs-CZ" sz="2000" dirty="0"/>
              <a:t>pochází z angličtiny, znamená </a:t>
            </a:r>
            <a:r>
              <a:rPr lang="cs-CZ" sz="2000" b="1" dirty="0" err="1"/>
              <a:t>Tungsten</a:t>
            </a:r>
            <a:r>
              <a:rPr lang="cs-CZ" sz="2000" b="1" dirty="0"/>
              <a:t> </a:t>
            </a:r>
            <a:r>
              <a:rPr lang="cs-CZ" sz="2000" b="1" dirty="0" err="1"/>
              <a:t>Inert</a:t>
            </a:r>
            <a:r>
              <a:rPr lang="cs-CZ" sz="2000" b="1" dirty="0"/>
              <a:t> </a:t>
            </a:r>
            <a:r>
              <a:rPr lang="cs-CZ" sz="2000" b="1" dirty="0" err="1"/>
              <a:t>Gas</a:t>
            </a:r>
            <a:r>
              <a:rPr lang="cs-CZ" sz="2000" dirty="0"/>
              <a:t> a symbolizuje svařování wolframovou elektrodou (</a:t>
            </a:r>
            <a:r>
              <a:rPr lang="cs-CZ" sz="2000" dirty="0" err="1"/>
              <a:t>tungsten</a:t>
            </a:r>
            <a:r>
              <a:rPr lang="cs-CZ" sz="2000" dirty="0"/>
              <a:t> je anglicky wolfram) v ochranné atmosféře inertního (</a:t>
            </a:r>
            <a:r>
              <a:rPr lang="cs-CZ" sz="2000" dirty="0" err="1"/>
              <a:t>Inert</a:t>
            </a:r>
            <a:r>
              <a:rPr lang="cs-CZ" sz="2000" dirty="0"/>
              <a:t>) plynu (</a:t>
            </a:r>
            <a:r>
              <a:rPr lang="cs-CZ" sz="2000" dirty="0" err="1"/>
              <a:t>Gas</a:t>
            </a:r>
            <a:r>
              <a:rPr lang="cs-CZ" sz="2000" dirty="0"/>
              <a:t>). Zkratka </a:t>
            </a:r>
            <a:r>
              <a:rPr lang="cs-CZ" sz="2000" b="1" dirty="0"/>
              <a:t>WIG</a:t>
            </a:r>
            <a:r>
              <a:rPr lang="cs-CZ" sz="2000" dirty="0"/>
              <a:t> pochází z němčiny a znamená </a:t>
            </a:r>
            <a:r>
              <a:rPr lang="cs-CZ" sz="2000" b="1" dirty="0"/>
              <a:t>Wolfram </a:t>
            </a:r>
            <a:r>
              <a:rPr lang="cs-CZ" sz="2000" b="1" dirty="0" err="1"/>
              <a:t>Inert</a:t>
            </a:r>
            <a:r>
              <a:rPr lang="cs-CZ" sz="2000" b="1" dirty="0"/>
              <a:t> </a:t>
            </a:r>
            <a:r>
              <a:rPr lang="cs-CZ" sz="2000" b="1" dirty="0" err="1"/>
              <a:t>Gas</a:t>
            </a:r>
            <a:r>
              <a:rPr lang="cs-CZ" sz="2000" dirty="0"/>
              <a:t>, tedy naprosto to samé</a:t>
            </a:r>
            <a:r>
              <a:rPr lang="cs-CZ" sz="2000" dirty="0" smtClean="0"/>
              <a:t>.</a:t>
            </a:r>
          </a:p>
          <a:p>
            <a:endParaRPr lang="cs-CZ" sz="2000" dirty="0" smtClean="0"/>
          </a:p>
          <a:p>
            <a:pPr marL="457200" indent="-457200">
              <a:buFont typeface="+mj-lt"/>
              <a:buAutoNum type="arabicPeriod" startAt="2"/>
            </a:pPr>
            <a:r>
              <a:rPr lang="cs-CZ" sz="2000" b="1" dirty="0" smtClean="0"/>
              <a:t>MIG</a:t>
            </a:r>
            <a:r>
              <a:rPr lang="cs-CZ" sz="2000" dirty="0" smtClean="0"/>
              <a:t> pochází z angličtiny, znamená </a:t>
            </a:r>
            <a:r>
              <a:rPr lang="cs-CZ" sz="2000" b="1" dirty="0" smtClean="0"/>
              <a:t>Metal </a:t>
            </a:r>
            <a:r>
              <a:rPr lang="cs-CZ" sz="2000" b="1" dirty="0" err="1" smtClean="0"/>
              <a:t>Inert</a:t>
            </a:r>
            <a:r>
              <a:rPr lang="cs-CZ" sz="2000" b="1" dirty="0" smtClean="0"/>
              <a:t> </a:t>
            </a:r>
            <a:r>
              <a:rPr lang="cs-CZ" sz="2000" b="1" dirty="0" err="1" smtClean="0"/>
              <a:t>Gas</a:t>
            </a:r>
            <a:r>
              <a:rPr lang="cs-CZ" sz="2000" b="1" dirty="0" smtClean="0"/>
              <a:t> </a:t>
            </a:r>
            <a:r>
              <a:rPr lang="cs-CZ" sz="2000" dirty="0" smtClean="0"/>
              <a:t>a symbolizuje svařování tavitelnou elektrodou v ochranné atmosféře inertního – netečného plynu</a:t>
            </a:r>
          </a:p>
          <a:p>
            <a:endParaRPr lang="cs-CZ" sz="2000" dirty="0" smtClean="0"/>
          </a:p>
          <a:p>
            <a:pPr marL="457200" indent="-457200">
              <a:buFont typeface="+mj-lt"/>
              <a:buAutoNum type="arabicPeriod" startAt="3"/>
            </a:pPr>
            <a:r>
              <a:rPr lang="cs-CZ" sz="2000" b="1" dirty="0" smtClean="0"/>
              <a:t>MAG</a:t>
            </a:r>
            <a:r>
              <a:rPr lang="cs-CZ" sz="2000" dirty="0" smtClean="0"/>
              <a:t> </a:t>
            </a:r>
            <a:r>
              <a:rPr lang="cs-CZ" sz="2000" dirty="0"/>
              <a:t>pochází z angličtiny, znamená </a:t>
            </a:r>
            <a:r>
              <a:rPr lang="cs-CZ" sz="2000" b="1" dirty="0"/>
              <a:t>Metal </a:t>
            </a:r>
            <a:r>
              <a:rPr lang="cs-CZ" sz="2000" b="1" dirty="0" err="1" smtClean="0"/>
              <a:t>Active</a:t>
            </a:r>
            <a:r>
              <a:rPr lang="cs-CZ" sz="2000" b="1" dirty="0" smtClean="0"/>
              <a:t> </a:t>
            </a:r>
            <a:r>
              <a:rPr lang="cs-CZ" sz="2000" b="1" dirty="0" err="1"/>
              <a:t>Gas</a:t>
            </a:r>
            <a:r>
              <a:rPr lang="cs-CZ" sz="2000" b="1" dirty="0"/>
              <a:t> </a:t>
            </a:r>
            <a:r>
              <a:rPr lang="cs-CZ" sz="2000" b="1" dirty="0" smtClean="0"/>
              <a:t>                           </a:t>
            </a:r>
            <a:r>
              <a:rPr lang="cs-CZ" sz="2000" dirty="0" smtClean="0"/>
              <a:t>a </a:t>
            </a:r>
            <a:r>
              <a:rPr lang="cs-CZ" sz="2000" dirty="0"/>
              <a:t>symbolizuje svařování tavitelnou elektrodou v ochranné atmosféře </a:t>
            </a:r>
            <a:r>
              <a:rPr lang="cs-CZ" sz="2000" dirty="0" smtClean="0"/>
              <a:t>aktivního plynu</a:t>
            </a:r>
            <a:endParaRPr lang="cs-CZ" sz="2000" dirty="0"/>
          </a:p>
          <a:p>
            <a:pPr marL="457200" indent="-457200">
              <a:buAutoNum type="arabicPeriod" startAt="3"/>
            </a:pP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xmlns="" val="2335504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Nadpis 1"/>
          <p:cNvSpPr>
            <a:spLocks noGrp="1"/>
          </p:cNvSpPr>
          <p:nvPr>
            <p:ph type="title"/>
          </p:nvPr>
        </p:nvSpPr>
        <p:spPr>
          <a:xfrm>
            <a:off x="1095660" y="467324"/>
            <a:ext cx="7024687" cy="544499"/>
          </a:xfrm>
        </p:spPr>
        <p:txBody>
          <a:bodyPr/>
          <a:lstStyle/>
          <a:p>
            <a:pPr algn="ctr"/>
            <a:r>
              <a:rPr lang="cs-CZ" sz="2400" dirty="0">
                <a:latin typeface="Arial" pitchFamily="34" charset="0"/>
                <a:cs typeface="Arial" pitchFamily="34" charset="0"/>
              </a:rPr>
              <a:t>Svařování v ochranné atmosféře</a:t>
            </a:r>
            <a:endParaRPr lang="cs-CZ" sz="2400" b="1" cap="all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642910" y="1142984"/>
            <a:ext cx="8001056" cy="5429288"/>
          </a:xfrm>
        </p:spPr>
        <p:txBody>
          <a:bodyPr/>
          <a:lstStyle/>
          <a:p>
            <a:pPr marL="69850" indent="0">
              <a:buNone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 marL="69850" indent="0">
              <a:buNone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 marL="69850" indent="0">
              <a:buNone/>
            </a:pPr>
            <a:endParaRPr lang="cs-CZ" sz="2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467544" y="856357"/>
            <a:ext cx="8136904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cs-CZ" sz="2400" b="1" u="sng" dirty="0" smtClean="0"/>
          </a:p>
          <a:p>
            <a:pPr algn="ctr"/>
            <a:r>
              <a:rPr lang="cs-CZ" sz="2400" b="1" u="sng" dirty="0" smtClean="0"/>
              <a:t> Metoda TIG (</a:t>
            </a:r>
            <a:r>
              <a:rPr lang="cs-CZ" sz="2400" b="1" u="sng" dirty="0" err="1" smtClean="0"/>
              <a:t>Tungsten</a:t>
            </a:r>
            <a:r>
              <a:rPr lang="cs-CZ" sz="2400" b="1" u="sng" dirty="0" smtClean="0"/>
              <a:t> </a:t>
            </a:r>
            <a:r>
              <a:rPr lang="cs-CZ" sz="2400" b="1" u="sng" dirty="0" err="1"/>
              <a:t>Inert</a:t>
            </a:r>
            <a:r>
              <a:rPr lang="cs-CZ" sz="2400" b="1" u="sng" dirty="0"/>
              <a:t> </a:t>
            </a:r>
            <a:r>
              <a:rPr lang="cs-CZ" sz="2400" b="1" u="sng" dirty="0" err="1"/>
              <a:t>Gas</a:t>
            </a:r>
            <a:r>
              <a:rPr lang="cs-CZ" sz="2400" b="1" u="sng" dirty="0"/>
              <a:t> </a:t>
            </a:r>
            <a:r>
              <a:rPr lang="cs-CZ" sz="2400" b="1" u="sng" dirty="0" smtClean="0"/>
              <a:t>) = WIG (Wolfram </a:t>
            </a:r>
            <a:r>
              <a:rPr lang="cs-CZ" sz="2400" b="1" u="sng" dirty="0" err="1"/>
              <a:t>Inert</a:t>
            </a:r>
            <a:r>
              <a:rPr lang="cs-CZ" sz="2400" b="1" u="sng" dirty="0"/>
              <a:t> </a:t>
            </a:r>
            <a:r>
              <a:rPr lang="cs-CZ" sz="2400" b="1" u="sng" dirty="0" err="1" smtClean="0"/>
              <a:t>Gas</a:t>
            </a:r>
            <a:r>
              <a:rPr lang="cs-CZ" sz="2400" b="1" u="sng" dirty="0" smtClean="0"/>
              <a:t>)</a:t>
            </a:r>
          </a:p>
          <a:p>
            <a:r>
              <a:rPr lang="cs-CZ" sz="2400" dirty="0" smtClean="0"/>
              <a:t>Použití:</a:t>
            </a:r>
          </a:p>
          <a:p>
            <a:pPr marL="342900" indent="-342900">
              <a:buFontTx/>
              <a:buChar char="-"/>
            </a:pPr>
            <a:r>
              <a:rPr lang="cs-CZ" sz="2400" dirty="0" smtClean="0"/>
              <a:t>náročné </a:t>
            </a:r>
            <a:r>
              <a:rPr lang="cs-CZ" sz="2400" dirty="0"/>
              <a:t>kořenové vrstvy potrubí produktovodů. </a:t>
            </a:r>
            <a:endParaRPr lang="cs-CZ" sz="2400" dirty="0" smtClean="0"/>
          </a:p>
          <a:p>
            <a:pPr marL="342900" indent="-342900">
              <a:buFontTx/>
              <a:buChar char="-"/>
            </a:pPr>
            <a:r>
              <a:rPr lang="cs-CZ" sz="2400" dirty="0" smtClean="0"/>
              <a:t>trubky </a:t>
            </a:r>
            <a:r>
              <a:rPr lang="cs-CZ" sz="2400" dirty="0"/>
              <a:t>kotlů v </a:t>
            </a:r>
            <a:r>
              <a:rPr lang="cs-CZ" sz="2400" dirty="0" smtClean="0"/>
              <a:t>energetice.</a:t>
            </a:r>
          </a:p>
          <a:p>
            <a:pPr marL="342900" indent="-342900">
              <a:buFontTx/>
              <a:buChar char="-"/>
            </a:pPr>
            <a:r>
              <a:rPr lang="cs-CZ" sz="2400" dirty="0" smtClean="0"/>
              <a:t>tvarově </a:t>
            </a:r>
            <a:r>
              <a:rPr lang="cs-CZ" sz="2400" dirty="0"/>
              <a:t>složité konstrukce, zejména z trubek </a:t>
            </a:r>
            <a:r>
              <a:rPr lang="cs-CZ" sz="2400" dirty="0" smtClean="0"/>
              <a:t>                            z </a:t>
            </a:r>
            <a:r>
              <a:rPr lang="cs-CZ" sz="2400" dirty="0"/>
              <a:t>hliníkových materiálů a nerez ocelí: rámy kol a motorek, </a:t>
            </a:r>
            <a:r>
              <a:rPr lang="cs-CZ" sz="2400" dirty="0" err="1"/>
              <a:t>reha</a:t>
            </a:r>
            <a:r>
              <a:rPr lang="cs-CZ" sz="2400" dirty="0"/>
              <a:t> pomůcky, ochranné rámy off-road automobilů, zábradlí, žebříky a kovový nábytek s vysokým požadavkem na </a:t>
            </a:r>
            <a:r>
              <a:rPr lang="cs-CZ" sz="2400" dirty="0" smtClean="0"/>
              <a:t>dekorativnost.</a:t>
            </a:r>
          </a:p>
          <a:p>
            <a:pPr marL="342900" indent="-342900">
              <a:buFontTx/>
              <a:buChar char="-"/>
            </a:pPr>
            <a:r>
              <a:rPr lang="cs-CZ" sz="2400" dirty="0" smtClean="0"/>
              <a:t>svařování </a:t>
            </a:r>
            <a:r>
              <a:rPr lang="cs-CZ" sz="2400" dirty="0"/>
              <a:t>speciálních materiálů a heterogenních spojů: </a:t>
            </a:r>
            <a:r>
              <a:rPr lang="cs-CZ" sz="2400" dirty="0" err="1"/>
              <a:t>vysocelegované</a:t>
            </a:r>
            <a:r>
              <a:rPr lang="cs-CZ" sz="2400" dirty="0"/>
              <a:t> a nástrojové oceli, oceli pro energetiku, hliníkové materiály, titan, měď a bronzy, hořčík, </a:t>
            </a:r>
            <a:r>
              <a:rPr lang="cs-CZ" sz="2400" dirty="0" smtClean="0"/>
              <a:t>apod.</a:t>
            </a:r>
          </a:p>
          <a:p>
            <a:pPr marL="342900" indent="-342900">
              <a:buFontTx/>
              <a:buChar char="-"/>
            </a:pPr>
            <a:r>
              <a:rPr lang="cs-CZ" sz="2400" dirty="0" smtClean="0"/>
              <a:t>svařování </a:t>
            </a:r>
            <a:r>
              <a:rPr lang="cs-CZ" sz="2400" dirty="0"/>
              <a:t>velmi tenkých materiálů. </a:t>
            </a:r>
          </a:p>
          <a:p>
            <a:endParaRPr lang="cs-CZ" sz="2000" dirty="0" smtClean="0"/>
          </a:p>
        </p:txBody>
      </p:sp>
    </p:spTree>
    <p:extLst>
      <p:ext uri="{BB962C8B-B14F-4D97-AF65-F5344CB8AC3E}">
        <p14:creationId xmlns:p14="http://schemas.microsoft.com/office/powerpoint/2010/main" xmlns="" val="1763147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Nadpis 1"/>
          <p:cNvSpPr>
            <a:spLocks noGrp="1"/>
          </p:cNvSpPr>
          <p:nvPr>
            <p:ph type="title"/>
          </p:nvPr>
        </p:nvSpPr>
        <p:spPr>
          <a:xfrm>
            <a:off x="1095660" y="467324"/>
            <a:ext cx="7024687" cy="544499"/>
          </a:xfrm>
        </p:spPr>
        <p:txBody>
          <a:bodyPr/>
          <a:lstStyle/>
          <a:p>
            <a:pPr algn="ctr"/>
            <a:r>
              <a:rPr lang="cs-CZ" sz="2400" dirty="0">
                <a:latin typeface="Arial" pitchFamily="34" charset="0"/>
                <a:cs typeface="Arial" pitchFamily="34" charset="0"/>
              </a:rPr>
              <a:t>Svařování v ochranné atmosféře</a:t>
            </a:r>
            <a:endParaRPr lang="cs-CZ" sz="2400" b="1" cap="all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642910" y="1142984"/>
            <a:ext cx="8001056" cy="5429288"/>
          </a:xfrm>
        </p:spPr>
        <p:txBody>
          <a:bodyPr/>
          <a:lstStyle/>
          <a:p>
            <a:pPr marL="69850" indent="0">
              <a:buNone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 marL="69850" indent="0">
              <a:buNone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 marL="69850" indent="0">
              <a:buNone/>
            </a:pPr>
            <a:endParaRPr lang="cs-CZ" sz="2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467544" y="856357"/>
            <a:ext cx="8136904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cs-CZ" sz="2400" b="1" u="sng" dirty="0" smtClean="0"/>
          </a:p>
          <a:p>
            <a:pPr algn="ctr"/>
            <a:r>
              <a:rPr lang="cs-CZ" sz="2400" b="1" u="sng" dirty="0" smtClean="0"/>
              <a:t> Metoda TIG (</a:t>
            </a:r>
            <a:r>
              <a:rPr lang="cs-CZ" sz="2400" b="1" u="sng" dirty="0" err="1" smtClean="0"/>
              <a:t>Tungsten</a:t>
            </a:r>
            <a:r>
              <a:rPr lang="cs-CZ" sz="2400" b="1" u="sng" dirty="0" smtClean="0"/>
              <a:t> </a:t>
            </a:r>
            <a:r>
              <a:rPr lang="cs-CZ" sz="2400" b="1" u="sng" dirty="0" err="1"/>
              <a:t>Inert</a:t>
            </a:r>
            <a:r>
              <a:rPr lang="cs-CZ" sz="2400" b="1" u="sng" dirty="0"/>
              <a:t> </a:t>
            </a:r>
            <a:r>
              <a:rPr lang="cs-CZ" sz="2400" b="1" u="sng" dirty="0" err="1"/>
              <a:t>Gas</a:t>
            </a:r>
            <a:r>
              <a:rPr lang="cs-CZ" sz="2400" b="1" u="sng" dirty="0"/>
              <a:t> </a:t>
            </a:r>
            <a:r>
              <a:rPr lang="cs-CZ" sz="2400" b="1" u="sng" dirty="0" smtClean="0"/>
              <a:t>) = WIG (Wolfram </a:t>
            </a:r>
            <a:r>
              <a:rPr lang="cs-CZ" sz="2400" b="1" u="sng" dirty="0" err="1"/>
              <a:t>Inert</a:t>
            </a:r>
            <a:r>
              <a:rPr lang="cs-CZ" sz="2400" b="1" u="sng" dirty="0"/>
              <a:t> </a:t>
            </a:r>
            <a:r>
              <a:rPr lang="cs-CZ" sz="2400" b="1" u="sng" dirty="0" err="1" smtClean="0"/>
              <a:t>Gas</a:t>
            </a:r>
            <a:r>
              <a:rPr lang="cs-CZ" sz="2400" b="1" u="sng" dirty="0" smtClean="0"/>
              <a:t>)</a:t>
            </a:r>
          </a:p>
          <a:p>
            <a:endParaRPr lang="cs-CZ" sz="2000" dirty="0" smtClean="0"/>
          </a:p>
        </p:txBody>
      </p:sp>
      <p:pic>
        <p:nvPicPr>
          <p:cNvPr id="10242" name="Picture 2" descr="TIG sva&amp;rcaron;ování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132855"/>
            <a:ext cx="6408712" cy="4289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701210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Nadpis 1"/>
          <p:cNvSpPr>
            <a:spLocks noGrp="1"/>
          </p:cNvSpPr>
          <p:nvPr>
            <p:ph type="title"/>
          </p:nvPr>
        </p:nvSpPr>
        <p:spPr>
          <a:xfrm>
            <a:off x="1095660" y="467324"/>
            <a:ext cx="7024687" cy="544499"/>
          </a:xfrm>
        </p:spPr>
        <p:txBody>
          <a:bodyPr/>
          <a:lstStyle/>
          <a:p>
            <a:pPr algn="ctr"/>
            <a:r>
              <a:rPr lang="cs-CZ" sz="2400" dirty="0">
                <a:latin typeface="Arial" pitchFamily="34" charset="0"/>
                <a:cs typeface="Arial" pitchFamily="34" charset="0"/>
              </a:rPr>
              <a:t>Svařování v ochranné atmosféře</a:t>
            </a:r>
            <a:endParaRPr lang="cs-CZ" sz="2400" b="1" cap="all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642910" y="1142984"/>
            <a:ext cx="8001056" cy="5429288"/>
          </a:xfrm>
        </p:spPr>
        <p:txBody>
          <a:bodyPr/>
          <a:lstStyle/>
          <a:p>
            <a:pPr marL="69850" indent="0">
              <a:buNone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 marL="69850" indent="0">
              <a:buNone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 marL="69850" indent="0">
              <a:spcBef>
                <a:spcPct val="0"/>
              </a:spcBef>
              <a:buNone/>
            </a:pPr>
            <a:r>
              <a:rPr lang="cs-CZ" b="1" dirty="0">
                <a:solidFill>
                  <a:schemeClr val="tx1"/>
                </a:solidFill>
                <a:latin typeface="Arial" charset="0"/>
              </a:rPr>
              <a:t>Použití: </a:t>
            </a:r>
          </a:p>
          <a:p>
            <a:pPr indent="-342900">
              <a:spcBef>
                <a:spcPct val="0"/>
              </a:spcBef>
              <a:buFontTx/>
              <a:buChar char="-"/>
            </a:pPr>
            <a:r>
              <a:rPr lang="cs-CZ" dirty="0">
                <a:solidFill>
                  <a:schemeClr val="tx1"/>
                </a:solidFill>
                <a:latin typeface="Arial" charset="0"/>
              </a:rPr>
              <a:t>Svařování MIG se hodí pro svařování plechů s větší tloušťkou z vysokolegovaných ocelí, </a:t>
            </a:r>
          </a:p>
          <a:p>
            <a:pPr indent="-342900">
              <a:spcBef>
                <a:spcPct val="0"/>
              </a:spcBef>
              <a:buFontTx/>
              <a:buChar char="-"/>
            </a:pPr>
            <a:r>
              <a:rPr lang="cs-CZ" dirty="0">
                <a:solidFill>
                  <a:schemeClr val="tx1"/>
                </a:solidFill>
                <a:latin typeface="Arial" charset="0"/>
              </a:rPr>
              <a:t>Svařování mědi nebo slitin mědi a z hliníku nebo slitin hliníku. </a:t>
            </a:r>
          </a:p>
          <a:p>
            <a:pPr indent="-342900">
              <a:spcBef>
                <a:spcPct val="0"/>
              </a:spcBef>
              <a:buFontTx/>
              <a:buChar char="-"/>
            </a:pPr>
            <a:r>
              <a:rPr lang="cs-CZ" dirty="0">
                <a:solidFill>
                  <a:schemeClr val="tx1"/>
                </a:solidFill>
                <a:latin typeface="Arial" charset="0"/>
              </a:rPr>
              <a:t>Při výrobě karoserií z lehkých kovů se metodou MIG svařují také tenké plechy ze slitin hliníku mezi sebou </a:t>
            </a:r>
            <a:r>
              <a:rPr lang="cs-CZ" dirty="0" smtClean="0">
                <a:solidFill>
                  <a:schemeClr val="tx1"/>
                </a:solidFill>
                <a:latin typeface="Arial" charset="0"/>
              </a:rPr>
              <a:t>                    a </a:t>
            </a:r>
            <a:r>
              <a:rPr lang="cs-CZ" dirty="0">
                <a:solidFill>
                  <a:schemeClr val="tx1"/>
                </a:solidFill>
                <a:latin typeface="Arial" charset="0"/>
              </a:rPr>
              <a:t>s tlakově litými částmi a protlačovanými </a:t>
            </a:r>
            <a:r>
              <a:rPr lang="cs-CZ" dirty="0" smtClean="0">
                <a:solidFill>
                  <a:schemeClr val="tx1"/>
                </a:solidFill>
                <a:latin typeface="Arial" charset="0"/>
              </a:rPr>
              <a:t>profily                  </a:t>
            </a:r>
            <a:r>
              <a:rPr lang="cs-CZ" dirty="0">
                <a:solidFill>
                  <a:schemeClr val="tx1"/>
                </a:solidFill>
                <a:latin typeface="Arial" charset="0"/>
              </a:rPr>
              <a:t>ze slitin hliníku. </a:t>
            </a:r>
          </a:p>
        </p:txBody>
      </p:sp>
      <p:sp>
        <p:nvSpPr>
          <p:cNvPr id="2" name="Obdélník 1"/>
          <p:cNvSpPr/>
          <p:nvPr/>
        </p:nvSpPr>
        <p:spPr>
          <a:xfrm>
            <a:off x="467544" y="856357"/>
            <a:ext cx="8136904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b="1" u="sng" dirty="0" smtClean="0"/>
              <a:t> Metoda MIG (Metal </a:t>
            </a:r>
            <a:r>
              <a:rPr lang="cs-CZ" sz="2400" b="1" u="sng" dirty="0" err="1"/>
              <a:t>Inert</a:t>
            </a:r>
            <a:r>
              <a:rPr lang="cs-CZ" sz="2400" b="1" u="sng" dirty="0"/>
              <a:t> </a:t>
            </a:r>
            <a:r>
              <a:rPr lang="cs-CZ" sz="2400" b="1" u="sng" dirty="0" err="1"/>
              <a:t>Gas</a:t>
            </a:r>
            <a:r>
              <a:rPr lang="cs-CZ" sz="2400" b="1" u="sng" dirty="0"/>
              <a:t> </a:t>
            </a:r>
            <a:r>
              <a:rPr lang="cs-CZ" sz="2400" b="1" u="sng" dirty="0" smtClean="0"/>
              <a:t>) </a:t>
            </a:r>
          </a:p>
          <a:p>
            <a:pPr algn="ctr"/>
            <a:r>
              <a:rPr lang="cs-CZ" sz="2400" b="1" u="sng" dirty="0" smtClean="0"/>
              <a:t>MAG (Metal </a:t>
            </a:r>
            <a:r>
              <a:rPr lang="cs-CZ" sz="2400" b="1" u="sng" dirty="0" err="1" smtClean="0"/>
              <a:t>active</a:t>
            </a:r>
            <a:r>
              <a:rPr lang="cs-CZ" sz="2400" b="1" u="sng" dirty="0" smtClean="0"/>
              <a:t> </a:t>
            </a:r>
            <a:r>
              <a:rPr lang="cs-CZ" sz="2400" b="1" u="sng" dirty="0" err="1" smtClean="0"/>
              <a:t>Gas</a:t>
            </a:r>
            <a:r>
              <a:rPr lang="cs-CZ" sz="2400" b="1" u="sng" dirty="0" smtClean="0"/>
              <a:t>)</a:t>
            </a:r>
          </a:p>
          <a:p>
            <a:endParaRPr lang="cs-CZ" sz="2000" dirty="0" smtClean="0"/>
          </a:p>
        </p:txBody>
      </p:sp>
    </p:spTree>
    <p:extLst>
      <p:ext uri="{BB962C8B-B14F-4D97-AF65-F5344CB8AC3E}">
        <p14:creationId xmlns:p14="http://schemas.microsoft.com/office/powerpoint/2010/main" xmlns="" val="4016788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Nadpis 1"/>
          <p:cNvSpPr>
            <a:spLocks noGrp="1"/>
          </p:cNvSpPr>
          <p:nvPr>
            <p:ph type="title"/>
          </p:nvPr>
        </p:nvSpPr>
        <p:spPr>
          <a:xfrm>
            <a:off x="1095660" y="467324"/>
            <a:ext cx="7024687" cy="544499"/>
          </a:xfrm>
        </p:spPr>
        <p:txBody>
          <a:bodyPr/>
          <a:lstStyle/>
          <a:p>
            <a:pPr algn="ctr"/>
            <a:r>
              <a:rPr lang="cs-CZ" sz="2400" dirty="0">
                <a:latin typeface="Arial" pitchFamily="34" charset="0"/>
                <a:cs typeface="Arial" pitchFamily="34" charset="0"/>
              </a:rPr>
              <a:t>Svařování v ochranné atmosféře</a:t>
            </a:r>
            <a:endParaRPr lang="cs-CZ" sz="2400" b="1" cap="all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642910" y="1142984"/>
            <a:ext cx="8001056" cy="5429288"/>
          </a:xfrm>
        </p:spPr>
        <p:txBody>
          <a:bodyPr/>
          <a:lstStyle/>
          <a:p>
            <a:pPr marL="69850" indent="0">
              <a:spcBef>
                <a:spcPct val="0"/>
              </a:spcBef>
              <a:buNone/>
            </a:pPr>
            <a:r>
              <a:rPr lang="cs-CZ" b="1" dirty="0" smtClean="0">
                <a:solidFill>
                  <a:schemeClr val="tx1"/>
                </a:solidFill>
                <a:latin typeface="Arial" charset="0"/>
              </a:rPr>
              <a:t>Použití</a:t>
            </a:r>
            <a:r>
              <a:rPr lang="cs-CZ" b="1" dirty="0">
                <a:solidFill>
                  <a:schemeClr val="tx1"/>
                </a:solidFill>
                <a:latin typeface="Arial" charset="0"/>
              </a:rPr>
              <a:t>: </a:t>
            </a:r>
          </a:p>
          <a:p>
            <a:pPr indent="-342900">
              <a:spcBef>
                <a:spcPct val="0"/>
              </a:spcBef>
              <a:buFontTx/>
              <a:buChar char="-"/>
            </a:pPr>
            <a:r>
              <a:rPr lang="cs-CZ" dirty="0">
                <a:solidFill>
                  <a:schemeClr val="tx1"/>
                </a:solidFill>
                <a:latin typeface="Arial" charset="0"/>
              </a:rPr>
              <a:t>Svařování </a:t>
            </a:r>
            <a:r>
              <a:rPr lang="cs-CZ" dirty="0" smtClean="0">
                <a:solidFill>
                  <a:schemeClr val="tx1"/>
                </a:solidFill>
                <a:latin typeface="Arial" charset="0"/>
              </a:rPr>
              <a:t>MAG </a:t>
            </a:r>
            <a:r>
              <a:rPr lang="cs-CZ" dirty="0">
                <a:solidFill>
                  <a:schemeClr val="tx1"/>
                </a:solidFill>
                <a:latin typeface="Arial" charset="0"/>
              </a:rPr>
              <a:t>se hodí pro svařování </a:t>
            </a:r>
            <a:r>
              <a:rPr lang="cs-CZ" dirty="0" smtClean="0">
                <a:solidFill>
                  <a:schemeClr val="tx1"/>
                </a:solidFill>
                <a:latin typeface="Arial" charset="0"/>
              </a:rPr>
              <a:t>konstrukční oceli běžně dostupné</a:t>
            </a:r>
            <a:endParaRPr lang="cs-CZ" dirty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467544" y="856357"/>
            <a:ext cx="813690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b="1" u="sng" dirty="0" smtClean="0"/>
              <a:t> Metoda MAG (Metal </a:t>
            </a:r>
            <a:r>
              <a:rPr lang="cs-CZ" sz="2400" b="1" u="sng" dirty="0" err="1" smtClean="0"/>
              <a:t>active</a:t>
            </a:r>
            <a:r>
              <a:rPr lang="cs-CZ" sz="2400" b="1" u="sng" dirty="0" smtClean="0"/>
              <a:t> </a:t>
            </a:r>
            <a:r>
              <a:rPr lang="cs-CZ" sz="2400" b="1" u="sng" dirty="0" err="1" smtClean="0"/>
              <a:t>Gas</a:t>
            </a:r>
            <a:r>
              <a:rPr lang="cs-CZ" sz="2400" b="1" u="sng" dirty="0" smtClean="0"/>
              <a:t>)</a:t>
            </a:r>
          </a:p>
          <a:p>
            <a:endParaRPr lang="cs-CZ" sz="2000" dirty="0" smtClean="0"/>
          </a:p>
        </p:txBody>
      </p:sp>
      <p:pic>
        <p:nvPicPr>
          <p:cNvPr id="13314" name="Picture 2" descr="http://automig.cz/typo3temp/pics/7463e79dcd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31057" y="2440372"/>
            <a:ext cx="6009878" cy="4030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726578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Nadpis 1"/>
          <p:cNvSpPr>
            <a:spLocks noGrp="1"/>
          </p:cNvSpPr>
          <p:nvPr>
            <p:ph type="title"/>
          </p:nvPr>
        </p:nvSpPr>
        <p:spPr>
          <a:xfrm>
            <a:off x="857224" y="714357"/>
            <a:ext cx="7024687" cy="428628"/>
          </a:xfrm>
        </p:spPr>
        <p:txBody>
          <a:bodyPr/>
          <a:lstStyle/>
          <a:p>
            <a:pPr algn="ctr"/>
            <a:r>
              <a:rPr lang="cs-CZ" sz="2400" dirty="0">
                <a:latin typeface="Arial" pitchFamily="34" charset="0"/>
                <a:cs typeface="Arial" pitchFamily="34" charset="0"/>
              </a:rPr>
              <a:t>Svařování v ochranné atmosféře</a:t>
            </a:r>
            <a:endParaRPr lang="cs-CZ" sz="2800" dirty="0" smtClean="0"/>
          </a:p>
        </p:txBody>
      </p:sp>
      <p:sp>
        <p:nvSpPr>
          <p:cNvPr id="5" name="Obdélník 4"/>
          <p:cNvSpPr/>
          <p:nvPr/>
        </p:nvSpPr>
        <p:spPr>
          <a:xfrm>
            <a:off x="642910" y="1142984"/>
            <a:ext cx="7786742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sz="2200" dirty="0" smtClean="0"/>
          </a:p>
          <a:p>
            <a:pPr>
              <a:buFont typeface="Arial" pitchFamily="34" charset="0"/>
              <a:buChar char="•"/>
            </a:pPr>
            <a:endParaRPr lang="cs-CZ" sz="2200" dirty="0" smtClean="0"/>
          </a:p>
          <a:p>
            <a:endParaRPr lang="cs-CZ" dirty="0" smtClean="0"/>
          </a:p>
        </p:txBody>
      </p:sp>
      <p:sp>
        <p:nvSpPr>
          <p:cNvPr id="2" name="Obdélník 1"/>
          <p:cNvSpPr/>
          <p:nvPr/>
        </p:nvSpPr>
        <p:spPr>
          <a:xfrm>
            <a:off x="642910" y="1142984"/>
            <a:ext cx="7961538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b="1" u="sng" dirty="0" smtClean="0"/>
              <a:t>Postup svařování</a:t>
            </a:r>
            <a:r>
              <a:rPr lang="cs-CZ" sz="2000" dirty="0" smtClean="0"/>
              <a:t>:</a:t>
            </a:r>
          </a:p>
          <a:p>
            <a:pPr algn="ctr"/>
            <a:endParaRPr lang="cs-CZ" sz="2000" dirty="0" smtClean="0"/>
          </a:p>
          <a:p>
            <a:pPr marL="342900" indent="-342900">
              <a:buFont typeface="Wingdings" pitchFamily="2" charset="2"/>
              <a:buChar char="q"/>
            </a:pPr>
            <a:r>
              <a:rPr lang="cs-CZ" sz="2400" dirty="0" err="1" smtClean="0"/>
              <a:t>Předfuk</a:t>
            </a:r>
            <a:r>
              <a:rPr lang="cs-CZ" sz="2400" dirty="0" smtClean="0"/>
              <a:t> ochranného plynu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cs-CZ" sz="2400" dirty="0" smtClean="0"/>
              <a:t>Zapálení oblouku mezi drátem a základním materiálem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cs-CZ" sz="2400" dirty="0" smtClean="0"/>
              <a:t>Zhotovení svaru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cs-CZ" sz="2400" dirty="0" smtClean="0"/>
              <a:t>Ukončení svařování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cs-CZ" sz="2400" dirty="0" err="1" smtClean="0"/>
              <a:t>Dofuk</a:t>
            </a:r>
            <a:r>
              <a:rPr lang="cs-CZ" sz="2400" dirty="0" smtClean="0"/>
              <a:t> ochranného plynu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cs-CZ" sz="2400" dirty="0" smtClean="0"/>
              <a:t>Vypnutí ochranného plynu</a:t>
            </a:r>
          </a:p>
          <a:p>
            <a:pPr marL="342900" indent="-342900">
              <a:buFont typeface="Wingdings" pitchFamily="2" charset="2"/>
              <a:buChar char="q"/>
            </a:pPr>
            <a:endParaRPr lang="cs-CZ" sz="2400" dirty="0" smtClean="0"/>
          </a:p>
          <a:p>
            <a:pPr marL="342900" indent="-342900">
              <a:buFont typeface="Wingdings" pitchFamily="2" charset="2"/>
              <a:buChar char="q"/>
            </a:pP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692696"/>
            <a:ext cx="7024687" cy="529679"/>
          </a:xfrm>
        </p:spPr>
        <p:txBody>
          <a:bodyPr/>
          <a:lstStyle/>
          <a:p>
            <a:pPr algn="ctr"/>
            <a:r>
              <a:rPr lang="cs-CZ" sz="2400" dirty="0">
                <a:latin typeface="Arial" pitchFamily="34" charset="0"/>
                <a:cs typeface="Arial" pitchFamily="34" charset="0"/>
              </a:rPr>
              <a:t>Svařování v ochranné atmosféře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985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Odkaz na video:</a:t>
            </a:r>
          </a:p>
          <a:p>
            <a:r>
              <a:rPr lang="cs-CZ" dirty="0">
                <a:latin typeface="Arial" pitchFamily="34" charset="0"/>
                <a:cs typeface="Arial" pitchFamily="34" charset="0"/>
                <a:hlinkClick r:id="rId2"/>
              </a:rPr>
              <a:t>http://www.youtube.com/watch?v=56DW398n_fA&amp;list=PLdMPy3G9_X2ummhxQo2BcAh5XdmxFCFsU</a:t>
            </a:r>
            <a:endParaRPr lang="cs-CZ" dirty="0"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034504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00100" y="785794"/>
            <a:ext cx="7024687" cy="473061"/>
          </a:xfrm>
        </p:spPr>
        <p:txBody>
          <a:bodyPr/>
          <a:lstStyle/>
          <a:p>
            <a:pPr algn="ctr"/>
            <a:r>
              <a:rPr lang="cs-CZ" sz="2400" dirty="0">
                <a:latin typeface="Arial" pitchFamily="34" charset="0"/>
                <a:cs typeface="Arial" pitchFamily="34" charset="0"/>
              </a:rPr>
              <a:t>Svařování v ochranné atmosféře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71472" y="1285860"/>
            <a:ext cx="8072494" cy="5072098"/>
          </a:xfrm>
        </p:spPr>
        <p:txBody>
          <a:bodyPr/>
          <a:lstStyle/>
          <a:p>
            <a:pPr marL="69850" indent="0">
              <a:buNone/>
            </a:pPr>
            <a:r>
              <a:rPr lang="cs-CZ" sz="2000" b="1" u="sng" dirty="0" smtClean="0">
                <a:latin typeface="Arial" pitchFamily="34" charset="0"/>
                <a:cs typeface="Arial" pitchFamily="34" charset="0"/>
              </a:rPr>
              <a:t>Použité zdroje</a:t>
            </a:r>
          </a:p>
          <a:p>
            <a:r>
              <a:rPr lang="cs-CZ" sz="2000" smtClean="0">
                <a:latin typeface="Arial" pitchFamily="34" charset="0"/>
                <a:cs typeface="Arial" pitchFamily="34" charset="0"/>
                <a:hlinkClick r:id="rId2"/>
              </a:rPr>
              <a:t>http</a:t>
            </a:r>
            <a:r>
              <a:rPr lang="cs-CZ" sz="2000" smtClean="0">
                <a:latin typeface="Arial" pitchFamily="34" charset="0"/>
                <a:cs typeface="Arial" pitchFamily="34" charset="0"/>
                <a:hlinkClick r:id="rId2"/>
              </a:rPr>
              <a:t>://</a:t>
            </a:r>
            <a:r>
              <a:rPr lang="cs-CZ" sz="2000" smtClean="0">
                <a:latin typeface="Arial" pitchFamily="34" charset="0"/>
                <a:cs typeface="Arial" pitchFamily="34" charset="0"/>
                <a:hlinkClick r:id="rId2"/>
              </a:rPr>
              <a:t>cs.wikipedia.org/wiki/Sva%C5%99ov%C3%A1n%C3%AD_netav%C3%ADc%C3%AD_se_elektrodou_v_ochrann%C3%A9_atmosf%C3%A9%C5%99e_inertn%C3%ADho_plynu</a:t>
            </a:r>
            <a:endParaRPr lang="cs-CZ" sz="2000" smtClean="0">
              <a:latin typeface="Arial" pitchFamily="34" charset="0"/>
              <a:cs typeface="Arial" pitchFamily="34" charset="0"/>
            </a:endParaRPr>
          </a:p>
          <a:p>
            <a:r>
              <a:rPr lang="cs-CZ" sz="2000" smtClean="0">
                <a:latin typeface="Arial" pitchFamily="34" charset="0"/>
                <a:cs typeface="Arial" pitchFamily="34" charset="0"/>
              </a:rPr>
              <a:t>Technologie 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zpracování kovů 1, CNTL 2004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  <a:hlinkClick r:id="rId3"/>
              </a:rPr>
              <a:t>http://www.</a:t>
            </a:r>
            <a:r>
              <a:rPr lang="cs-CZ" sz="2000" dirty="0" err="1" smtClean="0">
                <a:latin typeface="Arial" pitchFamily="34" charset="0"/>
                <a:cs typeface="Arial" pitchFamily="34" charset="0"/>
                <a:hlinkClick r:id="rId3"/>
              </a:rPr>
              <a:t>esab.cz</a:t>
            </a:r>
            <a:r>
              <a:rPr lang="cs-CZ" sz="2000" dirty="0" smtClean="0">
                <a:latin typeface="Arial" pitchFamily="34" charset="0"/>
                <a:cs typeface="Arial" pitchFamily="34" charset="0"/>
                <a:hlinkClick r:id="rId3"/>
              </a:rPr>
              <a:t>/</a:t>
            </a:r>
            <a:r>
              <a:rPr lang="cs-CZ" sz="2000" dirty="0" err="1" smtClean="0">
                <a:latin typeface="Arial" pitchFamily="34" charset="0"/>
                <a:cs typeface="Arial" pitchFamily="34" charset="0"/>
                <a:hlinkClick r:id="rId3"/>
              </a:rPr>
              <a:t>cz</a:t>
            </a:r>
            <a:r>
              <a:rPr lang="cs-CZ" sz="2000" dirty="0" smtClean="0">
                <a:latin typeface="Arial" pitchFamily="34" charset="0"/>
                <a:cs typeface="Arial" pitchFamily="34" charset="0"/>
                <a:hlinkClick r:id="rId3"/>
              </a:rPr>
              <a:t>/</a:t>
            </a:r>
            <a:r>
              <a:rPr lang="cs-CZ" sz="2000" dirty="0" err="1" smtClean="0">
                <a:latin typeface="Arial" pitchFamily="34" charset="0"/>
                <a:cs typeface="Arial" pitchFamily="34" charset="0"/>
                <a:hlinkClick r:id="rId3"/>
              </a:rPr>
              <a:t>cz</a:t>
            </a:r>
            <a:r>
              <a:rPr lang="cs-CZ" sz="2000" dirty="0" smtClean="0">
                <a:latin typeface="Arial" pitchFamily="34" charset="0"/>
                <a:cs typeface="Arial" pitchFamily="34" charset="0"/>
                <a:hlinkClick r:id="rId3"/>
              </a:rPr>
              <a:t>/</a:t>
            </a:r>
            <a:r>
              <a:rPr lang="cs-CZ" sz="2000" dirty="0" err="1" smtClean="0">
                <a:latin typeface="Arial" pitchFamily="34" charset="0"/>
                <a:cs typeface="Arial" pitchFamily="34" charset="0"/>
                <a:hlinkClick r:id="rId3"/>
              </a:rPr>
              <a:t>education</a:t>
            </a:r>
            <a:r>
              <a:rPr lang="cs-CZ" sz="2000" dirty="0" smtClean="0">
                <a:latin typeface="Arial" pitchFamily="34" charset="0"/>
                <a:cs typeface="Arial" pitchFamily="34" charset="0"/>
                <a:hlinkClick r:id="rId3"/>
              </a:rPr>
              <a:t>/</a:t>
            </a:r>
            <a:r>
              <a:rPr lang="cs-CZ" sz="2000" dirty="0" err="1" smtClean="0">
                <a:latin typeface="Arial" pitchFamily="34" charset="0"/>
                <a:cs typeface="Arial" pitchFamily="34" charset="0"/>
                <a:hlinkClick r:id="rId3"/>
              </a:rPr>
              <a:t>processes</a:t>
            </a:r>
            <a:r>
              <a:rPr lang="cs-CZ" sz="2000" dirty="0" smtClean="0">
                <a:latin typeface="Arial" pitchFamily="34" charset="0"/>
                <a:cs typeface="Arial" pitchFamily="34" charset="0"/>
                <a:hlinkClick r:id="rId3"/>
              </a:rPr>
              <a:t>-</a:t>
            </a:r>
            <a:r>
              <a:rPr lang="cs-CZ" sz="2000" dirty="0" err="1" smtClean="0">
                <a:latin typeface="Arial" pitchFamily="34" charset="0"/>
                <a:cs typeface="Arial" pitchFamily="34" charset="0"/>
                <a:hlinkClick r:id="rId3"/>
              </a:rPr>
              <a:t>fsw.cfm</a:t>
            </a: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000" dirty="0">
                <a:latin typeface="Arial" pitchFamily="34" charset="0"/>
                <a:cs typeface="Arial" pitchFamily="34" charset="0"/>
                <a:hlinkClick r:id="rId4"/>
              </a:rPr>
              <a:t>http://</a:t>
            </a:r>
            <a:r>
              <a:rPr lang="cs-CZ" sz="2000" dirty="0" smtClean="0">
                <a:latin typeface="Arial" pitchFamily="34" charset="0"/>
                <a:cs typeface="Arial" pitchFamily="34" charset="0"/>
                <a:hlinkClick r:id="rId4"/>
              </a:rPr>
              <a:t>www.schinkmann.cz/obloukove-svarovani-v-ochranne-atmosfere-plynu</a:t>
            </a: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000" dirty="0" smtClean="0">
                <a:latin typeface="Arial" pitchFamily="34" charset="0"/>
                <a:cs typeface="Arial" pitchFamily="34" charset="0"/>
                <a:hlinkClick r:id="rId5"/>
              </a:rPr>
              <a:t>http</a:t>
            </a:r>
            <a:r>
              <a:rPr lang="cs-CZ" sz="2000" dirty="0">
                <a:latin typeface="Arial" pitchFamily="34" charset="0"/>
                <a:cs typeface="Arial" pitchFamily="34" charset="0"/>
                <a:hlinkClick r:id="rId5"/>
              </a:rPr>
              <a:t>://</a:t>
            </a:r>
            <a:r>
              <a:rPr lang="cs-CZ" sz="2000" dirty="0" smtClean="0">
                <a:latin typeface="Arial" pitchFamily="34" charset="0"/>
                <a:cs typeface="Arial" pitchFamily="34" charset="0"/>
                <a:hlinkClick r:id="rId5"/>
              </a:rPr>
              <a:t>www.svarbazar.cz/phprs/view.php?cisloclanku=2008011702</a:t>
            </a: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000" dirty="0">
                <a:latin typeface="Arial" pitchFamily="34" charset="0"/>
                <a:cs typeface="Arial" pitchFamily="34" charset="0"/>
                <a:hlinkClick r:id="rId6"/>
              </a:rPr>
              <a:t>http://</a:t>
            </a:r>
            <a:r>
              <a:rPr lang="cs-CZ" sz="2000" dirty="0" smtClean="0">
                <a:latin typeface="Arial" pitchFamily="34" charset="0"/>
                <a:cs typeface="Arial" pitchFamily="34" charset="0"/>
                <a:hlinkClick r:id="rId6"/>
              </a:rPr>
              <a:t>www.svarbazar.cz/phprs/search.php?rsvelikost=uvod&amp;rstext=all-phpRS-all&amp;rstema=15</a:t>
            </a: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735</TotalTime>
  <Words>848</Words>
  <Application>Microsoft Office PowerPoint</Application>
  <PresentationFormat>Předvádění na obrazovce (4:3)</PresentationFormat>
  <Paragraphs>130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Austin</vt:lpstr>
      <vt:lpstr>Snímek 1</vt:lpstr>
      <vt:lpstr>Výukový materiál</vt:lpstr>
      <vt:lpstr>Snímek 3</vt:lpstr>
      <vt:lpstr>Svařování v ochranné atmosféře</vt:lpstr>
      <vt:lpstr>Svařování v ochranné atmosféře</vt:lpstr>
      <vt:lpstr>Svařování v ochranné atmosféře</vt:lpstr>
      <vt:lpstr>Svařování v ochranné atmosféře</vt:lpstr>
      <vt:lpstr>Svařování v ochranné atmosféře</vt:lpstr>
      <vt:lpstr>Svařování v ochranné atmosféře</vt:lpstr>
      <vt:lpstr>Svařování v ochranné atmosféře</vt:lpstr>
      <vt:lpstr>Svařování v ochranné atmosféře</vt:lpstr>
      <vt:lpstr>Svařování v ochranné atmosféře</vt:lpstr>
      <vt:lpstr>Svařování v ochranné atmosféře</vt:lpstr>
      <vt:lpstr>Svařování v ochranné atmosféře</vt:lpstr>
      <vt:lpstr>Svařování v ochranné atmosféře</vt:lpstr>
      <vt:lpstr>Svařování v ochranné atmosféře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tematického celku</dc:title>
  <dc:creator>koala</dc:creator>
  <cp:lastModifiedBy>Dum</cp:lastModifiedBy>
  <cp:revision>95</cp:revision>
  <cp:lastPrinted>2012-07-16T05:40:38Z</cp:lastPrinted>
  <dcterms:created xsi:type="dcterms:W3CDTF">2011-04-17T19:50:20Z</dcterms:created>
  <dcterms:modified xsi:type="dcterms:W3CDTF">2013-06-04T06:19:37Z</dcterms:modified>
</cp:coreProperties>
</file>