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56" r:id="rId3"/>
    <p:sldId id="257" r:id="rId4"/>
    <p:sldId id="258" r:id="rId5"/>
    <p:sldId id="259" r:id="rId6"/>
    <p:sldId id="260" r:id="rId7"/>
    <p:sldId id="262" r:id="rId8"/>
    <p:sldId id="261" r:id="rId9"/>
    <p:sldId id="263" r:id="rId10"/>
    <p:sldId id="264" r:id="rId11"/>
    <p:sldId id="265" r:id="rId12"/>
    <p:sldId id="266" r:id="rId13"/>
    <p:sldId id="268" r:id="rId14"/>
    <p:sldId id="26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5" d="100"/>
          <a:sy n="115" d="100"/>
        </p:scale>
        <p:origin x="-1428" y="-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3A973-9290-4A98-96FF-FC2A960FEE05}" type="datetimeFigureOut">
              <a:rPr lang="en-US" smtClean="0"/>
              <a:pPr/>
              <a:t>6/4/2013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0743A-D6AC-4B34-BA56-5A85C8274D1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3A973-9290-4A98-96FF-FC2A960FEE05}" type="datetimeFigureOut">
              <a:rPr lang="en-US" smtClean="0"/>
              <a:pPr/>
              <a:t>6/4/2013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0743A-D6AC-4B34-BA56-5A85C8274D1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3A973-9290-4A98-96FF-FC2A960FEE05}" type="datetimeFigureOut">
              <a:rPr lang="en-US" smtClean="0"/>
              <a:pPr/>
              <a:t>6/4/2013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0743A-D6AC-4B34-BA56-5A85C8274D1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3A973-9290-4A98-96FF-FC2A960FEE05}" type="datetimeFigureOut">
              <a:rPr lang="en-US" smtClean="0"/>
              <a:pPr/>
              <a:t>6/4/2013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0743A-D6AC-4B34-BA56-5A85C8274D1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3A973-9290-4A98-96FF-FC2A960FEE05}" type="datetimeFigureOut">
              <a:rPr lang="en-US" smtClean="0"/>
              <a:pPr/>
              <a:t>6/4/2013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0743A-D6AC-4B34-BA56-5A85C8274D1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3A973-9290-4A98-96FF-FC2A960FEE05}" type="datetimeFigureOut">
              <a:rPr lang="en-US" smtClean="0"/>
              <a:pPr/>
              <a:t>6/4/2013</a:t>
            </a:fld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0743A-D6AC-4B34-BA56-5A85C8274D1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3A973-9290-4A98-96FF-FC2A960FEE05}" type="datetimeFigureOut">
              <a:rPr lang="en-US" smtClean="0"/>
              <a:pPr/>
              <a:t>6/4/2013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0743A-D6AC-4B34-BA56-5A85C8274D1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3A973-9290-4A98-96FF-FC2A960FEE05}" type="datetimeFigureOut">
              <a:rPr lang="en-US" smtClean="0"/>
              <a:pPr/>
              <a:t>6/4/2013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0743A-D6AC-4B34-BA56-5A85C8274D1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3A973-9290-4A98-96FF-FC2A960FEE05}" type="datetimeFigureOut">
              <a:rPr lang="en-US" smtClean="0"/>
              <a:pPr/>
              <a:t>6/4/2013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0743A-D6AC-4B34-BA56-5A85C8274D1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3A973-9290-4A98-96FF-FC2A960FEE05}" type="datetimeFigureOut">
              <a:rPr lang="en-US" smtClean="0"/>
              <a:pPr/>
              <a:t>6/4/2013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0743A-D6AC-4B34-BA56-5A85C8274D1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3A973-9290-4A98-96FF-FC2A960FEE05}" type="datetimeFigureOut">
              <a:rPr lang="en-US" smtClean="0"/>
              <a:pPr/>
              <a:t>6/4/2013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0743A-D6AC-4B34-BA56-5A85C8274D1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63A973-9290-4A98-96FF-FC2A960FEE05}" type="datetimeFigureOut">
              <a:rPr lang="en-US" smtClean="0"/>
              <a:pPr/>
              <a:t>6/4/2013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E0743A-D6AC-4B34-BA56-5A85C8274D1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Glowing_Harrods_(6576280087).jpg" TargetMode="External"/><Relationship Id="rId7" Type="http://schemas.openxmlformats.org/officeDocument/2006/relationships/image" Target="../media/image2.jpeg"/><Relationship Id="rId2" Type="http://schemas.openxmlformats.org/officeDocument/2006/relationships/hyperlink" Target="http://commons.wikimedia.org/wiki/File:Colourful_shopping_carts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png"/><Relationship Id="rId5" Type="http://schemas.openxmlformats.org/officeDocument/2006/relationships/hyperlink" Target="http://commons.wikimedia.org/wiki/File:City_View_from_The_Esplanade,_Theatres_on_the_Bay_(3752247694).jpg" TargetMode="External"/><Relationship Id="rId4" Type="http://schemas.openxmlformats.org/officeDocument/2006/relationships/hyperlink" Target="http://commons.wikimedia.org/wiki/File:SAS_Supermarket_-_exterior_-_3.jpg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Maplin_Electronics_Bishopsgate.jpg" TargetMode="External"/><Relationship Id="rId7" Type="http://schemas.openxmlformats.org/officeDocument/2006/relationships/image" Target="../media/image2.jpeg"/><Relationship Id="rId2" Type="http://schemas.openxmlformats.org/officeDocument/2006/relationships/hyperlink" Target="http://commons.wikimedia.org/wiki/File:Plume_Clothes_Shop_doorway,_Dunedin,_NZ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png"/><Relationship Id="rId5" Type="http://schemas.openxmlformats.org/officeDocument/2006/relationships/hyperlink" Target="http://commons.wikimedia.org/wiki/File:2005_newsagent_London_40515443.jpg" TargetMode="External"/><Relationship Id="rId4" Type="http://schemas.openxmlformats.org/officeDocument/2006/relationships/hyperlink" Target="http://commons.wikimedia.org/wiki/File:Fruits_and_Vegetables_at_Pike_Place_Market.jpg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commons.wikimedia.org/wiki/File:Smartcard2.pn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375714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effectLst/>
                        </a:rPr>
                        <a:t>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01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Nakupování – slovní zásoba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err="1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Mall</a:t>
                      </a: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, department </a:t>
                      </a:r>
                      <a:r>
                        <a:rPr lang="cs-CZ" sz="1100" dirty="0" err="1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store</a:t>
                      </a: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, market, </a:t>
                      </a:r>
                      <a:r>
                        <a:rPr lang="cs-CZ" sz="1100" dirty="0" err="1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local</a:t>
                      </a: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1100" dirty="0" err="1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shops</a:t>
                      </a: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cs-CZ" sz="1100" dirty="0" err="1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payment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Anglický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jazyk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Mgr.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Daniela </a:t>
                      </a:r>
                      <a:r>
                        <a:rPr lang="cs-CZ" sz="1200" baseline="0" dirty="0" err="1" smtClean="0">
                          <a:effectLst/>
                          <a:latin typeface="+mn-lt"/>
                          <a:ea typeface="+mn-ea"/>
                          <a:cs typeface="+mn-cs"/>
                        </a:rPr>
                        <a:t>Popperová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Anglický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výklad, pracovní list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prezentace, dopl</a:t>
                      </a:r>
                      <a:r>
                        <a:rPr lang="cs-CZ" sz="11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ňování pracovního listu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1. ročník, žáci 15 – 16 let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strana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91035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err="1" smtClean="0"/>
              <a:t>Shops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and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shopping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/>
              <a:t>VY_22_INOVACE_01_19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5574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02234"/>
          </a:xfrm>
        </p:spPr>
        <p:txBody>
          <a:bodyPr>
            <a:normAutofit/>
          </a:bodyPr>
          <a:lstStyle/>
          <a:p>
            <a:r>
              <a:rPr lang="en-GB" sz="3200" b="1" dirty="0" smtClean="0"/>
              <a:t>Shops and shopping</a:t>
            </a:r>
            <a:endParaRPr lang="en-GB" sz="3200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395536" y="1484784"/>
            <a:ext cx="8291264" cy="4641379"/>
          </a:xfrm>
        </p:spPr>
        <p:txBody>
          <a:bodyPr>
            <a:normAutofit/>
          </a:bodyPr>
          <a:lstStyle/>
          <a:p>
            <a:r>
              <a:rPr lang="en-GB" sz="2800" b="1" dirty="0" smtClean="0"/>
              <a:t>Shopping</a:t>
            </a:r>
            <a:r>
              <a:rPr lang="en-GB" sz="2800" dirty="0" smtClean="0"/>
              <a:t> is part of our everyday lives. Some people enjoy it, some find it very unpleasant.</a:t>
            </a:r>
          </a:p>
          <a:p>
            <a:r>
              <a:rPr lang="en-GB" sz="2800" dirty="0" smtClean="0"/>
              <a:t>Most people have to spend part of their day doing shopping for food or other essential items. </a:t>
            </a:r>
            <a:endParaRPr lang="en-GB" sz="2800" dirty="0"/>
          </a:p>
        </p:txBody>
      </p:sp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10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2</a:t>
            </a:fld>
            <a:endParaRPr lang="cs-CZ" dirty="0"/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2050" name="Picture 2" descr="D:\800px-Colourful_shopping_cart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3501008"/>
            <a:ext cx="4107953" cy="2531526"/>
          </a:xfrm>
          <a:prstGeom prst="rect">
            <a:avLst/>
          </a:prstGeom>
          <a:noFill/>
        </p:spPr>
      </p:pic>
      <p:pic>
        <p:nvPicPr>
          <p:cNvPr id="2051" name="Picture 3" descr="D:\800px-MercadodeSanJuandeDios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016" y="3356992"/>
            <a:ext cx="3936036" cy="2623368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74242"/>
          </a:xfrm>
        </p:spPr>
        <p:txBody>
          <a:bodyPr>
            <a:normAutofit/>
          </a:bodyPr>
          <a:lstStyle/>
          <a:p>
            <a:r>
              <a:rPr lang="en-GB" sz="3200" b="1" dirty="0" smtClean="0"/>
              <a:t>Types of shops</a:t>
            </a:r>
            <a:endParaRPr lang="en-GB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628800"/>
            <a:ext cx="8229600" cy="4525963"/>
          </a:xfrm>
        </p:spPr>
        <p:txBody>
          <a:bodyPr>
            <a:normAutofit/>
          </a:bodyPr>
          <a:lstStyle/>
          <a:p>
            <a:r>
              <a:rPr lang="en-GB" sz="2800" u="sng" dirty="0" smtClean="0"/>
              <a:t>There are many different types of shops</a:t>
            </a:r>
            <a:r>
              <a:rPr lang="en-GB" sz="2800" dirty="0" smtClean="0"/>
              <a:t>: </a:t>
            </a:r>
            <a:endParaRPr lang="cs-CZ" sz="2800" dirty="0" smtClean="0"/>
          </a:p>
          <a:p>
            <a:pPr>
              <a:buNone/>
            </a:pPr>
            <a:endParaRPr lang="en-GB" sz="2800" dirty="0" smtClean="0"/>
          </a:p>
          <a:p>
            <a:r>
              <a:rPr lang="en-GB" sz="2800" b="1" dirty="0" smtClean="0"/>
              <a:t>malls</a:t>
            </a:r>
          </a:p>
          <a:p>
            <a:r>
              <a:rPr lang="en-GB" sz="2800" b="1" dirty="0" smtClean="0"/>
              <a:t>department stores</a:t>
            </a:r>
          </a:p>
          <a:p>
            <a:r>
              <a:rPr lang="en-GB" sz="2800" b="1" dirty="0" smtClean="0"/>
              <a:t>local shops</a:t>
            </a:r>
          </a:p>
          <a:p>
            <a:r>
              <a:rPr lang="en-GB" sz="2800" b="1" dirty="0" smtClean="0"/>
              <a:t>markets</a:t>
            </a:r>
            <a:endParaRPr lang="en-GB" sz="2800" b="1" dirty="0"/>
          </a:p>
        </p:txBody>
      </p:sp>
      <p:cxnSp>
        <p:nvCxnSpPr>
          <p:cNvPr id="8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11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3</a:t>
            </a:fld>
            <a:endParaRPr lang="cs-CZ" dirty="0"/>
          </a:p>
        </p:txBody>
      </p:sp>
      <p:pic>
        <p:nvPicPr>
          <p:cNvPr id="13" name="Obrázek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15" name="Picture 2" descr="D:\Glowing_Harrods_(6576280087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79912" y="2348880"/>
            <a:ext cx="5136205" cy="3506827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02234"/>
          </a:xfrm>
        </p:spPr>
        <p:txBody>
          <a:bodyPr>
            <a:normAutofit/>
          </a:bodyPr>
          <a:lstStyle/>
          <a:p>
            <a:r>
              <a:rPr lang="en-GB" sz="3200" b="1" dirty="0" smtClean="0"/>
              <a:t>Supermarkets</a:t>
            </a:r>
            <a:endParaRPr lang="en-GB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484784"/>
            <a:ext cx="8291264" cy="4641379"/>
          </a:xfrm>
        </p:spPr>
        <p:txBody>
          <a:bodyPr>
            <a:normAutofit/>
          </a:bodyPr>
          <a:lstStyle/>
          <a:p>
            <a:r>
              <a:rPr lang="en-GB" sz="2800" dirty="0" smtClean="0"/>
              <a:t>At a supermarket we can buy everything from food (meat, cheese, bread, sugar, flour, fruits, vegetables), some cosmetics and even clothes</a:t>
            </a:r>
            <a:r>
              <a:rPr lang="en-GB" dirty="0" smtClean="0"/>
              <a:t>.</a:t>
            </a:r>
          </a:p>
        </p:txBody>
      </p:sp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10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4</a:t>
            </a:fld>
            <a:endParaRPr lang="cs-CZ" dirty="0"/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4098" name="Picture 2" descr="D:\800px-Smhypermarts224jf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2924944"/>
            <a:ext cx="3960440" cy="2970330"/>
          </a:xfrm>
          <a:prstGeom prst="rect">
            <a:avLst/>
          </a:prstGeom>
          <a:noFill/>
        </p:spPr>
      </p:pic>
      <p:pic>
        <p:nvPicPr>
          <p:cNvPr id="4099" name="Picture 3" descr="D:\SAS_Supermarket_-_exterior_-_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3068960"/>
            <a:ext cx="4062773" cy="2793157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2232248"/>
          </a:xfrm>
        </p:spPr>
        <p:txBody>
          <a:bodyPr>
            <a:normAutofit/>
          </a:bodyPr>
          <a:lstStyle/>
          <a:p>
            <a:r>
              <a:rPr lang="en-GB" sz="3200" b="1" dirty="0" smtClean="0"/>
              <a:t>Department stores</a:t>
            </a:r>
            <a:endParaRPr lang="en-GB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484784"/>
            <a:ext cx="8291264" cy="4641379"/>
          </a:xfrm>
        </p:spPr>
        <p:txBody>
          <a:bodyPr/>
          <a:lstStyle/>
          <a:p>
            <a:r>
              <a:rPr lang="en-GB" sz="2800" dirty="0" smtClean="0"/>
              <a:t>A department store has different sections where we can buy </a:t>
            </a:r>
            <a:r>
              <a:rPr lang="en-GB" sz="2800" b="1" dirty="0" smtClean="0"/>
              <a:t>various goods</a:t>
            </a:r>
            <a:r>
              <a:rPr lang="en-GB" sz="2800" dirty="0" smtClean="0"/>
              <a:t>: clothes for women, men and children, shoes, electrical appliances, books, furniture, cosmetics and  food.</a:t>
            </a:r>
          </a:p>
          <a:p>
            <a:endParaRPr lang="en-US" dirty="0"/>
          </a:p>
        </p:txBody>
      </p:sp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10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5</a:t>
            </a:fld>
            <a:endParaRPr lang="cs-CZ" dirty="0"/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1027" name="Picture 3" descr="D:\City_View_from_The_Esplanade,_Theatres_on_the_Bay_(3752247694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3284984"/>
            <a:ext cx="3904912" cy="2611749"/>
          </a:xfrm>
          <a:prstGeom prst="rect">
            <a:avLst/>
          </a:prstGeom>
          <a:noFill/>
        </p:spPr>
      </p:pic>
      <p:pic>
        <p:nvPicPr>
          <p:cNvPr id="1028" name="Picture 4" descr="D:\800px-Hakata_Hankyu_Depart_201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3284984"/>
            <a:ext cx="3960146" cy="2643694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226"/>
          </a:xfrm>
        </p:spPr>
        <p:txBody>
          <a:bodyPr>
            <a:normAutofit/>
          </a:bodyPr>
          <a:lstStyle/>
          <a:p>
            <a:r>
              <a:rPr lang="en-GB" sz="3200" b="1" dirty="0" smtClean="0"/>
              <a:t>Small shops</a:t>
            </a:r>
            <a:endParaRPr lang="en-GB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12776"/>
            <a:ext cx="8219256" cy="4713387"/>
          </a:xfrm>
        </p:spPr>
        <p:txBody>
          <a:bodyPr>
            <a:normAutofit/>
          </a:bodyPr>
          <a:lstStyle/>
          <a:p>
            <a:r>
              <a:rPr lang="en-GB" sz="2800" dirty="0" smtClean="0"/>
              <a:t>At a</a:t>
            </a:r>
            <a:r>
              <a:rPr lang="en-GB" sz="2800" b="1" dirty="0" smtClean="0"/>
              <a:t> bakery </a:t>
            </a:r>
            <a:r>
              <a:rPr lang="en-GB" sz="2800" dirty="0" smtClean="0"/>
              <a:t>we can buy bread, rolls, cookies and cakes.</a:t>
            </a:r>
          </a:p>
          <a:p>
            <a:r>
              <a:rPr lang="en-GB" sz="2800" dirty="0" smtClean="0"/>
              <a:t>At </a:t>
            </a:r>
            <a:r>
              <a:rPr lang="en-GB" sz="2800" b="1" dirty="0" smtClean="0"/>
              <a:t>butcher’s</a:t>
            </a:r>
            <a:r>
              <a:rPr lang="en-GB" sz="2800" dirty="0" smtClean="0"/>
              <a:t> we can buy meat and sausages.</a:t>
            </a:r>
          </a:p>
          <a:p>
            <a:r>
              <a:rPr lang="en-GB" sz="2800" dirty="0" smtClean="0"/>
              <a:t>At </a:t>
            </a:r>
            <a:r>
              <a:rPr lang="en-GB" sz="2800" b="1" dirty="0" smtClean="0"/>
              <a:t>a clothing store </a:t>
            </a:r>
            <a:r>
              <a:rPr lang="en-GB" sz="2800" dirty="0" smtClean="0"/>
              <a:t>we get clothes for men, women, or children</a:t>
            </a:r>
            <a:r>
              <a:rPr lang="en-GB" dirty="0" smtClean="0"/>
              <a:t>.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/>
            </a:r>
            <a:br>
              <a:rPr lang="cs-CZ" dirty="0"/>
            </a:br>
            <a:endParaRPr lang="en-US" dirty="0"/>
          </a:p>
        </p:txBody>
      </p:sp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</a:t>
            </a:r>
            <a:r>
              <a:rPr kumimoji="0" lang="cs-CZ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Čelakovského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 5, příspěvková organizace</a:t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10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6</a:t>
            </a:fld>
            <a:endParaRPr lang="cs-CZ" dirty="0"/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7170" name="Picture 2" descr="D:\800px-Plume_Clothes_Shop_doorway,_Dunedin,_NZ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39952" y="3356992"/>
            <a:ext cx="3672408" cy="2646294"/>
          </a:xfrm>
          <a:prstGeom prst="rect">
            <a:avLst/>
          </a:prstGeom>
          <a:noFill/>
        </p:spPr>
      </p:pic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836712"/>
            <a:ext cx="8291264" cy="5289451"/>
          </a:xfrm>
        </p:spPr>
        <p:txBody>
          <a:bodyPr>
            <a:normAutofit/>
          </a:bodyPr>
          <a:lstStyle/>
          <a:p>
            <a:r>
              <a:rPr lang="en-GB" sz="2800" dirty="0" smtClean="0"/>
              <a:t>At an </a:t>
            </a:r>
            <a:r>
              <a:rPr lang="en-GB" sz="2800" b="1" dirty="0" smtClean="0"/>
              <a:t>electronics store </a:t>
            </a:r>
            <a:r>
              <a:rPr lang="en-GB" sz="2800" dirty="0" smtClean="0"/>
              <a:t>we can buy TV sets and other electrical appliances.</a:t>
            </a:r>
          </a:p>
          <a:p>
            <a:r>
              <a:rPr lang="en-GB" sz="2800" dirty="0" smtClean="0"/>
              <a:t>At </a:t>
            </a:r>
            <a:r>
              <a:rPr lang="en-GB" sz="2800" b="1" dirty="0" smtClean="0"/>
              <a:t>a garden centre </a:t>
            </a:r>
            <a:r>
              <a:rPr lang="en-GB" sz="2800" dirty="0" smtClean="0"/>
              <a:t>we can buy grass seed, fertilizers, and garden tools. </a:t>
            </a:r>
          </a:p>
          <a:p>
            <a:r>
              <a:rPr lang="en-GB" sz="2800" dirty="0" smtClean="0"/>
              <a:t>At </a:t>
            </a:r>
            <a:r>
              <a:rPr lang="en-GB" sz="2800" b="1" dirty="0" smtClean="0"/>
              <a:t>florist´s</a:t>
            </a:r>
            <a:r>
              <a:rPr lang="en-GB" sz="2800" dirty="0" smtClean="0"/>
              <a:t> we can buy flowers and plants.</a:t>
            </a:r>
            <a:endParaRPr lang="en-GB" sz="2800" dirty="0"/>
          </a:p>
        </p:txBody>
      </p:sp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</a:t>
            </a:r>
            <a:r>
              <a:rPr kumimoji="0" lang="cs-CZ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Čelakovského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 5, příspěvková organizace</a:t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10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7</a:t>
            </a:fld>
            <a:endParaRPr lang="cs-CZ" dirty="0"/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4" name="Picture 2" descr="D:\Florist_Shop_Old_Woking_UK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3284984"/>
            <a:ext cx="4064000" cy="2701925"/>
          </a:xfrm>
          <a:prstGeom prst="rect">
            <a:avLst/>
          </a:prstGeom>
          <a:noFill/>
        </p:spPr>
      </p:pic>
      <p:pic>
        <p:nvPicPr>
          <p:cNvPr id="5" name="Picture 3" descr="D:\800px-Maplin_Electronics_Bishopsgat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3284984"/>
            <a:ext cx="3996075" cy="2667086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836712"/>
            <a:ext cx="8157592" cy="4381947"/>
          </a:xfrm>
        </p:spPr>
        <p:txBody>
          <a:bodyPr>
            <a:normAutofit/>
          </a:bodyPr>
          <a:lstStyle/>
          <a:p>
            <a:r>
              <a:rPr lang="en-GB" sz="2800" dirty="0" smtClean="0"/>
              <a:t>At </a:t>
            </a:r>
            <a:r>
              <a:rPr lang="en-GB" sz="2800" b="1" dirty="0" smtClean="0"/>
              <a:t>a greengrocer´s </a:t>
            </a:r>
            <a:r>
              <a:rPr lang="en-GB" sz="2800" dirty="0" smtClean="0"/>
              <a:t>we can buy vegetables and fruits.</a:t>
            </a:r>
          </a:p>
          <a:p>
            <a:r>
              <a:rPr lang="en-GB" sz="2800" dirty="0" smtClean="0"/>
              <a:t>At </a:t>
            </a:r>
            <a:r>
              <a:rPr lang="en-GB" sz="2800" b="1" dirty="0" smtClean="0"/>
              <a:t>a hardware store </a:t>
            </a:r>
            <a:r>
              <a:rPr lang="en-GB" sz="2800" dirty="0" smtClean="0"/>
              <a:t>we can buy tools, nails, and other building supplies.</a:t>
            </a:r>
          </a:p>
          <a:p>
            <a:r>
              <a:rPr lang="en-GB" sz="2800" dirty="0" smtClean="0"/>
              <a:t>At </a:t>
            </a:r>
            <a:r>
              <a:rPr lang="en-GB" sz="2800" b="1" dirty="0" smtClean="0"/>
              <a:t>a shoe store </a:t>
            </a:r>
            <a:r>
              <a:rPr lang="en-GB" sz="2800" dirty="0" smtClean="0"/>
              <a:t>we can buy shoes and shoe polish.</a:t>
            </a:r>
            <a:r>
              <a:rPr lang="cs-CZ" dirty="0" smtClean="0"/>
              <a:t/>
            </a:r>
            <a:br>
              <a:rPr lang="cs-CZ" dirty="0" smtClean="0"/>
            </a:br>
            <a:endParaRPr lang="en-US" dirty="0"/>
          </a:p>
        </p:txBody>
      </p:sp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</a:t>
            </a:r>
            <a:r>
              <a:rPr kumimoji="0" lang="cs-CZ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Čelakovského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 5, příspěvková organizace</a:t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10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8</a:t>
            </a:fld>
            <a:endParaRPr lang="cs-CZ" dirty="0"/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8194" name="Picture 2" descr="D:\Hanoi_shoe_shop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2924944"/>
            <a:ext cx="4158196" cy="2785665"/>
          </a:xfrm>
          <a:prstGeom prst="rect">
            <a:avLst/>
          </a:prstGeom>
          <a:noFill/>
        </p:spPr>
      </p:pic>
      <p:pic>
        <p:nvPicPr>
          <p:cNvPr id="8195" name="Picture 3" descr="D:\800px-Fruits_and_Vegetables_at_Pike_Place_Market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2780928"/>
            <a:ext cx="4064000" cy="3048000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836712"/>
            <a:ext cx="8219256" cy="5289451"/>
          </a:xfrm>
        </p:spPr>
        <p:txBody>
          <a:bodyPr/>
          <a:lstStyle/>
          <a:p>
            <a:r>
              <a:rPr lang="en-GB" sz="2800" dirty="0" smtClean="0"/>
              <a:t>At </a:t>
            </a:r>
            <a:r>
              <a:rPr lang="en-GB" sz="2800" b="1" dirty="0" smtClean="0"/>
              <a:t>a newsagent</a:t>
            </a:r>
            <a:r>
              <a:rPr lang="cs-CZ" sz="2800" b="1" dirty="0" smtClean="0"/>
              <a:t>´s</a:t>
            </a:r>
            <a:r>
              <a:rPr lang="en-GB" sz="2800" b="1" dirty="0" smtClean="0"/>
              <a:t> </a:t>
            </a:r>
            <a:r>
              <a:rPr lang="en-GB" sz="2800" dirty="0" smtClean="0"/>
              <a:t>we can get newspapers, cigarettes and stationery.</a:t>
            </a:r>
          </a:p>
          <a:p>
            <a:r>
              <a:rPr lang="en-GB" sz="2800" dirty="0" smtClean="0"/>
              <a:t>At </a:t>
            </a:r>
            <a:r>
              <a:rPr lang="en-GB" sz="2800" b="1" dirty="0" smtClean="0"/>
              <a:t>a sweets shop </a:t>
            </a:r>
            <a:r>
              <a:rPr lang="en-GB" sz="2800" dirty="0" smtClean="0"/>
              <a:t>we can buy cakes, candies, and ice cream.</a:t>
            </a:r>
          </a:p>
          <a:p>
            <a:r>
              <a:rPr lang="en-GB" sz="2800" dirty="0" smtClean="0"/>
              <a:t>At </a:t>
            </a:r>
            <a:r>
              <a:rPr lang="en-GB" sz="2800" b="1" dirty="0" smtClean="0"/>
              <a:t>a toy store </a:t>
            </a:r>
            <a:r>
              <a:rPr lang="en-GB" sz="2800" dirty="0" smtClean="0"/>
              <a:t>we can buy dolls, games, balls and other toys.</a:t>
            </a:r>
          </a:p>
          <a:p>
            <a:endParaRPr lang="en-US" dirty="0"/>
          </a:p>
        </p:txBody>
      </p:sp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10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9</a:t>
            </a:fld>
            <a:endParaRPr lang="cs-CZ" dirty="0"/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5122" name="Picture 2" descr="D:\Toys_R_Us_s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7663" y="3645022"/>
            <a:ext cx="3096345" cy="2322259"/>
          </a:xfrm>
          <a:prstGeom prst="rect">
            <a:avLst/>
          </a:prstGeom>
          <a:noFill/>
        </p:spPr>
      </p:pic>
      <p:pic>
        <p:nvPicPr>
          <p:cNvPr id="5123" name="Picture 3" descr="D:\800px-2005_newsagent_London_4051544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32040" y="3284984"/>
            <a:ext cx="3600400" cy="2700300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58218"/>
          </a:xfrm>
        </p:spPr>
        <p:txBody>
          <a:bodyPr>
            <a:normAutofit/>
          </a:bodyPr>
          <a:lstStyle/>
          <a:p>
            <a:r>
              <a:rPr lang="en-GB" sz="3200" b="1" dirty="0" smtClean="0"/>
              <a:t>Payment</a:t>
            </a:r>
            <a:endParaRPr lang="en-GB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 smtClean="0"/>
              <a:t>We can pay by </a:t>
            </a:r>
            <a:r>
              <a:rPr lang="en-GB" sz="2800" b="1" dirty="0" smtClean="0"/>
              <a:t>cash</a:t>
            </a:r>
            <a:r>
              <a:rPr lang="en-GB" sz="2800" dirty="0" smtClean="0"/>
              <a:t>, </a:t>
            </a:r>
            <a:r>
              <a:rPr lang="en-GB" sz="2800" b="1" dirty="0" smtClean="0"/>
              <a:t>card</a:t>
            </a:r>
            <a:r>
              <a:rPr lang="en-GB" sz="2800" dirty="0" smtClean="0"/>
              <a:t> or </a:t>
            </a:r>
            <a:r>
              <a:rPr lang="en-GB" sz="2800" b="1" dirty="0" smtClean="0"/>
              <a:t>cheques</a:t>
            </a:r>
            <a:r>
              <a:rPr lang="en-GB" sz="2800" dirty="0" smtClean="0"/>
              <a:t>.</a:t>
            </a:r>
            <a:endParaRPr lang="en-GB" sz="2800" dirty="0"/>
          </a:p>
        </p:txBody>
      </p:sp>
      <p:cxnSp>
        <p:nvCxnSpPr>
          <p:cNvPr id="10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13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10</a:t>
            </a:fld>
            <a:endParaRPr lang="cs-CZ" dirty="0"/>
          </a:p>
        </p:txBody>
      </p:sp>
      <p:pic>
        <p:nvPicPr>
          <p:cNvPr id="15" name="Obrázek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4" name="Picture 2" descr="D:\Travelers-Cheque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2420888"/>
            <a:ext cx="5076056" cy="2448272"/>
          </a:xfrm>
          <a:prstGeom prst="rect">
            <a:avLst/>
          </a:prstGeom>
          <a:noFill/>
        </p:spPr>
      </p:pic>
      <p:pic>
        <p:nvPicPr>
          <p:cNvPr id="5" name="Picture 3" descr="D:\Smartcard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72708" y="3284984"/>
            <a:ext cx="3871292" cy="2457638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58218"/>
          </a:xfrm>
        </p:spPr>
        <p:txBody>
          <a:bodyPr>
            <a:normAutofit/>
          </a:bodyPr>
          <a:lstStyle/>
          <a:p>
            <a:r>
              <a:rPr lang="en-GB" sz="3200" b="1" dirty="0" smtClean="0"/>
              <a:t>Exercises</a:t>
            </a:r>
            <a:endParaRPr lang="en-GB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556792"/>
            <a:ext cx="8291264" cy="4569371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GB" sz="2800" dirty="0" smtClean="0"/>
              <a:t>A shop where you can buy meat ……………….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 smtClean="0"/>
              <a:t>A shop where you can buy fruit and vegetable……………………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 smtClean="0"/>
              <a:t>A shop where you can get newspapers, cigarettes and stationery……………………..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 smtClean="0"/>
              <a:t>A shop where you can buy bread, rolls………….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 smtClean="0"/>
              <a:t>A place with many shops………………………..</a:t>
            </a:r>
          </a:p>
          <a:p>
            <a:pPr marL="514350" indent="-514350">
              <a:buNone/>
            </a:pPr>
            <a:r>
              <a:rPr lang="en-GB" sz="2800" dirty="0" smtClean="0"/>
              <a:t>Do you like shopping?</a:t>
            </a:r>
          </a:p>
          <a:p>
            <a:pPr marL="514350" indent="-514350">
              <a:buFont typeface="+mj-lt"/>
              <a:buAutoNum type="arabicPeriod"/>
            </a:pPr>
            <a:endParaRPr lang="en-US" dirty="0"/>
          </a:p>
        </p:txBody>
      </p:sp>
      <p:cxnSp>
        <p:nvCxnSpPr>
          <p:cNvPr id="5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11</a:t>
            </a:fld>
            <a:endParaRPr lang="cs-CZ" dirty="0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98178"/>
          </a:xfrm>
        </p:spPr>
        <p:txBody>
          <a:bodyPr>
            <a:normAutofit/>
          </a:bodyPr>
          <a:lstStyle/>
          <a:p>
            <a:r>
              <a:rPr lang="cs-CZ" sz="2000" dirty="0" err="1" smtClean="0"/>
              <a:t>Sources</a:t>
            </a:r>
            <a:r>
              <a:rPr lang="cs-CZ" sz="2000" dirty="0" smtClean="0"/>
              <a:t>:</a:t>
            </a:r>
            <a:endParaRPr lang="en-US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196752"/>
            <a:ext cx="8363272" cy="4929411"/>
          </a:xfrm>
        </p:spPr>
        <p:txBody>
          <a:bodyPr>
            <a:normAutofit fontScale="92500"/>
          </a:bodyPr>
          <a:lstStyle/>
          <a:p>
            <a:r>
              <a:rPr lang="en-US" sz="2000" dirty="0" smtClean="0"/>
              <a:t>[</a:t>
            </a:r>
            <a:r>
              <a:rPr lang="cs-CZ" sz="2000" dirty="0" smtClean="0"/>
              <a:t>cit. 2013-03-15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WWW.</a:t>
            </a:r>
          </a:p>
          <a:p>
            <a:r>
              <a:rPr lang="cs-CZ" sz="2000" dirty="0" smtClean="0">
                <a:hlinkClick r:id="rId2"/>
              </a:rPr>
              <a:t>http://commons.wikimedia.org/wiki/File:Colourful_shopping_carts.jpg</a:t>
            </a:r>
            <a:endParaRPr lang="cs-CZ" sz="2000" dirty="0" smtClean="0"/>
          </a:p>
          <a:p>
            <a:r>
              <a:rPr lang="en-US" sz="2000" dirty="0" smtClean="0"/>
              <a:t>[</a:t>
            </a:r>
            <a:r>
              <a:rPr lang="cs-CZ" sz="2000" dirty="0" smtClean="0"/>
              <a:t>cit. 2013-03-15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WWW.</a:t>
            </a:r>
          </a:p>
          <a:p>
            <a:r>
              <a:rPr lang="cs-CZ" sz="2000" dirty="0" smtClean="0"/>
              <a:t>http://commons.wikimedia.org/wiki/File:MercadodeSanJuandeDios.jpg</a:t>
            </a:r>
          </a:p>
          <a:p>
            <a:r>
              <a:rPr lang="en-US" sz="2000" dirty="0" smtClean="0"/>
              <a:t>[</a:t>
            </a:r>
            <a:r>
              <a:rPr lang="cs-CZ" sz="2000" dirty="0" smtClean="0"/>
              <a:t>cit. 2013-03-15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WWW.</a:t>
            </a:r>
          </a:p>
          <a:p>
            <a:r>
              <a:rPr lang="cs-CZ" sz="2000" dirty="0" smtClean="0">
                <a:hlinkClick r:id="rId3"/>
              </a:rPr>
              <a:t>http://commons.wikimedia.org/wiki/File:Glowing_Harrods_(6576280087).jpg</a:t>
            </a:r>
            <a:endParaRPr lang="cs-CZ" sz="2000" dirty="0" smtClean="0"/>
          </a:p>
          <a:p>
            <a:r>
              <a:rPr lang="en-US" sz="2000" dirty="0" smtClean="0"/>
              <a:t>[</a:t>
            </a:r>
            <a:r>
              <a:rPr lang="cs-CZ" sz="2000" dirty="0" smtClean="0"/>
              <a:t>cit. 2013-03-15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WWW.</a:t>
            </a:r>
          </a:p>
          <a:p>
            <a:r>
              <a:rPr lang="cs-CZ" sz="2000" dirty="0" smtClean="0">
                <a:hlinkClick r:id="rId4"/>
              </a:rPr>
              <a:t>http://commons.wikimedia.org/wiki/File:SAS_Supermarket_-_exterior_-_3.jpg</a:t>
            </a:r>
            <a:endParaRPr lang="cs-CZ" sz="2000" dirty="0" smtClean="0"/>
          </a:p>
          <a:p>
            <a:r>
              <a:rPr lang="en-US" sz="2000" dirty="0" smtClean="0"/>
              <a:t>[</a:t>
            </a:r>
            <a:r>
              <a:rPr lang="cs-CZ" sz="2000" dirty="0" smtClean="0"/>
              <a:t>cit. 2013-03-15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WWW.</a:t>
            </a:r>
          </a:p>
          <a:p>
            <a:r>
              <a:rPr lang="cs-CZ" sz="2000" dirty="0" smtClean="0"/>
              <a:t>http://commons.wikimedia.org/wiki/File:Smhypermarts224jf.JPG</a:t>
            </a:r>
          </a:p>
          <a:p>
            <a:r>
              <a:rPr lang="cs-CZ" sz="2000" dirty="0" smtClean="0">
                <a:hlinkClick r:id="rId5"/>
              </a:rPr>
              <a:t>http://commons.wikimedia.org/wiki/File:City_View_from_The_Esplanade,_Theatres_on_the_Bay_(3752247694).jpg</a:t>
            </a:r>
            <a:endParaRPr lang="cs-CZ" sz="2000" dirty="0" smtClean="0"/>
          </a:p>
          <a:p>
            <a:r>
              <a:rPr lang="en-US" sz="2000" dirty="0" smtClean="0"/>
              <a:t>[</a:t>
            </a:r>
            <a:r>
              <a:rPr lang="cs-CZ" sz="2000" dirty="0" smtClean="0"/>
              <a:t>cit. 2013-03-15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WWW.</a:t>
            </a:r>
          </a:p>
          <a:p>
            <a:r>
              <a:rPr lang="cs-CZ" sz="2000" dirty="0" smtClean="0"/>
              <a:t>http://commons.wikimedia.org/wiki/File:Hakata_Hankyu_Depart_2011.jpg</a:t>
            </a:r>
          </a:p>
          <a:p>
            <a:endParaRPr lang="cs-CZ" sz="2000" dirty="0" smtClean="0"/>
          </a:p>
          <a:p>
            <a:endParaRPr lang="cs-CZ" dirty="0" smtClean="0"/>
          </a:p>
          <a:p>
            <a:pPr>
              <a:buNone/>
            </a:pPr>
            <a:endParaRPr lang="en-US" dirty="0"/>
          </a:p>
        </p:txBody>
      </p:sp>
      <p:cxnSp>
        <p:nvCxnSpPr>
          <p:cNvPr id="4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</a:t>
            </a:r>
            <a:r>
              <a:rPr kumimoji="0" lang="cs-CZ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Čelakovského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 5, příspěvková organizace</a:t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7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12</a:t>
            </a:fld>
            <a:endParaRPr lang="cs-CZ" dirty="0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980728"/>
            <a:ext cx="8363272" cy="5145435"/>
          </a:xfrm>
        </p:spPr>
        <p:txBody>
          <a:bodyPr>
            <a:normAutofit fontScale="92500" lnSpcReduction="20000"/>
          </a:bodyPr>
          <a:lstStyle/>
          <a:p>
            <a:r>
              <a:rPr lang="en-US" sz="2000" dirty="0" smtClean="0"/>
              <a:t>[</a:t>
            </a:r>
            <a:r>
              <a:rPr lang="cs-CZ" sz="2000" dirty="0" smtClean="0"/>
              <a:t>cit. 2013-03-15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WWW.</a:t>
            </a:r>
          </a:p>
          <a:p>
            <a:r>
              <a:rPr lang="cs-CZ" sz="2000" dirty="0" smtClean="0">
                <a:hlinkClick r:id="rId2"/>
              </a:rPr>
              <a:t>http://commons.wikimedia.org/wiki/File:Plume_Clothes_Shop_doorway,_Dunedin,_NZ.JPG</a:t>
            </a:r>
            <a:endParaRPr lang="cs-CZ" sz="2000" dirty="0" smtClean="0"/>
          </a:p>
          <a:p>
            <a:r>
              <a:rPr lang="en-US" sz="2000" dirty="0" smtClean="0"/>
              <a:t>[</a:t>
            </a:r>
            <a:r>
              <a:rPr lang="cs-CZ" sz="2000" dirty="0" smtClean="0"/>
              <a:t>cit. 2013-03-15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WWW.</a:t>
            </a:r>
          </a:p>
          <a:p>
            <a:r>
              <a:rPr lang="cs-CZ" sz="2000" dirty="0" smtClean="0"/>
              <a:t>http://commons.wikimedia.org/wiki/File:Florist_Shop_Old_Woking_UK.jpg</a:t>
            </a:r>
          </a:p>
          <a:p>
            <a:r>
              <a:rPr lang="en-US" sz="2000" dirty="0" smtClean="0"/>
              <a:t>[</a:t>
            </a:r>
            <a:r>
              <a:rPr lang="cs-CZ" sz="2000" dirty="0" smtClean="0"/>
              <a:t>cit. 2013-03-15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WWW.</a:t>
            </a:r>
          </a:p>
          <a:p>
            <a:r>
              <a:rPr lang="cs-CZ" sz="2000" dirty="0" smtClean="0">
                <a:hlinkClick r:id="rId3"/>
              </a:rPr>
              <a:t>http://commons.wikimedia.org/wiki/File:Maplin_Electronics_Bishopsgate.jpg</a:t>
            </a:r>
            <a:endParaRPr lang="cs-CZ" sz="2000" dirty="0" smtClean="0"/>
          </a:p>
          <a:p>
            <a:r>
              <a:rPr lang="en-US" sz="2000" dirty="0" smtClean="0"/>
              <a:t>[</a:t>
            </a:r>
            <a:r>
              <a:rPr lang="cs-CZ" sz="2000" dirty="0" smtClean="0"/>
              <a:t>cit. 2013-03-15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WWW.</a:t>
            </a:r>
          </a:p>
          <a:p>
            <a:r>
              <a:rPr lang="cs-CZ" sz="2000" dirty="0" smtClean="0"/>
              <a:t>http://commons.wikimedia.org/wiki/File:Hanoi_shoe_shop.JPG</a:t>
            </a:r>
          </a:p>
          <a:p>
            <a:r>
              <a:rPr lang="en-US" sz="2000" dirty="0" smtClean="0"/>
              <a:t>[</a:t>
            </a:r>
            <a:r>
              <a:rPr lang="cs-CZ" sz="2000" dirty="0" smtClean="0"/>
              <a:t>cit. 2013-03-15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WWW.</a:t>
            </a:r>
          </a:p>
          <a:p>
            <a:r>
              <a:rPr lang="cs-CZ" sz="2000" dirty="0" smtClean="0">
                <a:hlinkClick r:id="rId4"/>
              </a:rPr>
              <a:t>http://commons.wikimedia.org/wiki/File:Fruits_and_Vegetables_at_Pike_Place_Market.jpg</a:t>
            </a:r>
            <a:endParaRPr lang="cs-CZ" sz="2000" dirty="0" smtClean="0"/>
          </a:p>
          <a:p>
            <a:r>
              <a:rPr lang="en-US" sz="2000" dirty="0" smtClean="0"/>
              <a:t>[</a:t>
            </a:r>
            <a:r>
              <a:rPr lang="cs-CZ" sz="2000" dirty="0" smtClean="0"/>
              <a:t>cit. 2013-03-15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WWW.</a:t>
            </a:r>
          </a:p>
          <a:p>
            <a:r>
              <a:rPr lang="cs-CZ" sz="2000" dirty="0" smtClean="0">
                <a:hlinkClick r:id="rId5"/>
              </a:rPr>
              <a:t>http://commons.wikimedia.org/wiki/File:2005_newsagent_London_40515443.jpg</a:t>
            </a:r>
            <a:endParaRPr lang="cs-CZ" sz="2000" dirty="0" smtClean="0"/>
          </a:p>
          <a:p>
            <a:r>
              <a:rPr lang="en-US" sz="2000" dirty="0" smtClean="0"/>
              <a:t>[</a:t>
            </a:r>
            <a:r>
              <a:rPr lang="cs-CZ" sz="2000" dirty="0" smtClean="0"/>
              <a:t>cit. 2013-03-15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WWW.</a:t>
            </a:r>
          </a:p>
          <a:p>
            <a:r>
              <a:rPr lang="cs-CZ" sz="2000" dirty="0" smtClean="0"/>
              <a:t>http://commons.wikimedia.org/wiki/File:Toys_R_Us_sg.JPG</a:t>
            </a:r>
          </a:p>
          <a:p>
            <a:pPr>
              <a:buNone/>
            </a:pPr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en-GB" dirty="0"/>
          </a:p>
        </p:txBody>
      </p:sp>
      <p:cxnSp>
        <p:nvCxnSpPr>
          <p:cNvPr id="4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</a:t>
            </a:r>
            <a:r>
              <a:rPr kumimoji="0" lang="cs-CZ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Čelakovského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 5, příspěvková organizace</a:t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7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13</a:t>
            </a:fld>
            <a:endParaRPr lang="cs-CZ" dirty="0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 smtClean="0"/>
              <a:t>[</a:t>
            </a:r>
            <a:r>
              <a:rPr lang="cs-CZ" sz="2000" dirty="0" smtClean="0"/>
              <a:t>cit. 2013-03-15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WWW.</a:t>
            </a:r>
          </a:p>
          <a:p>
            <a:r>
              <a:rPr lang="en-GB" sz="2000" dirty="0" smtClean="0">
                <a:hlinkClick r:id="rId2"/>
              </a:rPr>
              <a:t>http://commons.wikimedia.org/wiki/File:Smartcard2.png</a:t>
            </a:r>
            <a:endParaRPr lang="cs-CZ" sz="2000" dirty="0" smtClean="0"/>
          </a:p>
          <a:p>
            <a:r>
              <a:rPr lang="en-US" sz="2000" dirty="0" smtClean="0"/>
              <a:t>[</a:t>
            </a:r>
            <a:r>
              <a:rPr lang="cs-CZ" sz="2000" dirty="0" smtClean="0"/>
              <a:t>cit. 2013-03-15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WWW.</a:t>
            </a:r>
          </a:p>
          <a:p>
            <a:r>
              <a:rPr lang="en-GB" sz="2000" dirty="0" smtClean="0"/>
              <a:t>http://commons.wikimedia.org/wiki/File:Travelers-Cheques.jpg</a:t>
            </a:r>
            <a:endParaRPr lang="en-GB" sz="2000" dirty="0"/>
          </a:p>
        </p:txBody>
      </p:sp>
      <p:cxnSp>
        <p:nvCxnSpPr>
          <p:cNvPr id="4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7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14</a:t>
            </a:fld>
            <a:endParaRPr lang="cs-CZ" dirty="0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207</TotalTime>
  <Words>815</Words>
  <Application>Microsoft Office PowerPoint</Application>
  <PresentationFormat>Předvádění na obrazovce (4:3)</PresentationFormat>
  <Paragraphs>138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sady Office</vt:lpstr>
      <vt:lpstr>STŘEDNÍ ŠKOLA STAVEBNÍ A TECHNICKÁ Ústí nad Labem, Čelakovského 5, příspěvková organizace Páteřní škola Ústeckého kraje</vt:lpstr>
      <vt:lpstr>Shops and shopping</vt:lpstr>
      <vt:lpstr>Types of shops</vt:lpstr>
      <vt:lpstr>Supermarkets</vt:lpstr>
      <vt:lpstr>Department stores</vt:lpstr>
      <vt:lpstr>Small shops</vt:lpstr>
      <vt:lpstr>Prezentace aplikace PowerPoint</vt:lpstr>
      <vt:lpstr>Prezentace aplikace PowerPoint</vt:lpstr>
      <vt:lpstr>Prezentace aplikace PowerPoint</vt:lpstr>
      <vt:lpstr>Payment</vt:lpstr>
      <vt:lpstr>Exercises</vt:lpstr>
      <vt:lpstr>Sources: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Shops and shopping</dc:title>
  <dc:creator>popper</dc:creator>
  <cp:lastModifiedBy>Karel Filas, Ing.</cp:lastModifiedBy>
  <cp:revision>72</cp:revision>
  <dcterms:created xsi:type="dcterms:W3CDTF">2012-12-02T13:03:03Z</dcterms:created>
  <dcterms:modified xsi:type="dcterms:W3CDTF">2013-06-04T06:43:40Z</dcterms:modified>
</cp:coreProperties>
</file>