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6" r:id="rId3"/>
    <p:sldId id="257" r:id="rId4"/>
    <p:sldId id="263" r:id="rId5"/>
    <p:sldId id="259" r:id="rId6"/>
    <p:sldId id="260" r:id="rId7"/>
    <p:sldId id="262" r:id="rId8"/>
    <p:sldId id="265" r:id="rId9"/>
    <p:sldId id="266" r:id="rId10"/>
    <p:sldId id="264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5" d="100"/>
          <a:sy n="115" d="100"/>
        </p:scale>
        <p:origin x="-1428" y="-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86375-8447-46E4-BDC2-6531BAF6BDAB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DC24D-8C8C-481F-8398-288A19E0D29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86375-8447-46E4-BDC2-6531BAF6BDAB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DC24D-8C8C-481F-8398-288A19E0D29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86375-8447-46E4-BDC2-6531BAF6BDAB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DC24D-8C8C-481F-8398-288A19E0D29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86375-8447-46E4-BDC2-6531BAF6BDAB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DC24D-8C8C-481F-8398-288A19E0D29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86375-8447-46E4-BDC2-6531BAF6BDAB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DC24D-8C8C-481F-8398-288A19E0D29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86375-8447-46E4-BDC2-6531BAF6BDAB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DC24D-8C8C-481F-8398-288A19E0D29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86375-8447-46E4-BDC2-6531BAF6BDAB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DC24D-8C8C-481F-8398-288A19E0D29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86375-8447-46E4-BDC2-6531BAF6BDAB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DC24D-8C8C-481F-8398-288A19E0D29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86375-8447-46E4-BDC2-6531BAF6BDAB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DC24D-8C8C-481F-8398-288A19E0D29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86375-8447-46E4-BDC2-6531BAF6BDAB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DC24D-8C8C-481F-8398-288A19E0D29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86375-8447-46E4-BDC2-6531BAF6BDAB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DC24D-8C8C-481F-8398-288A19E0D29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86375-8447-46E4-BDC2-6531BAF6BDAB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2DC24D-8C8C-481F-8398-288A19E0D29C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Different_color_of_egg_yolk.jpg" TargetMode="External"/><Relationship Id="rId7" Type="http://schemas.openxmlformats.org/officeDocument/2006/relationships/image" Target="../media/image2.jpeg"/><Relationship Id="rId2" Type="http://schemas.openxmlformats.org/officeDocument/2006/relationships/hyperlink" Target="http://commons.wikimedia.org/wiki/File:Torta_casera_argentina_de_biscochuelo_de_vainilla_con_crema_chantill%C3%AD_y_duraznos_al_natural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.png"/><Relationship Id="rId5" Type="http://schemas.openxmlformats.org/officeDocument/2006/relationships/hyperlink" Target="http://commons.wikimedia.org/wiki/File:Lasagnes.jpg" TargetMode="External"/><Relationship Id="rId4" Type="http://schemas.openxmlformats.org/officeDocument/2006/relationships/hyperlink" Target="http://commons.wikimedia.org/wiki/File:USDA_Food_Pyramid.gif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DisplayMustardMuseumMtHorebWI2007.JPG" TargetMode="External"/><Relationship Id="rId2" Type="http://schemas.openxmlformats.org/officeDocument/2006/relationships/hyperlink" Target="http://commons.wikimedia.org/wiki/File:Dining_table_for_two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jpeg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36191713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effectLst/>
                        </a:rPr>
                        <a:t>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01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Vaření a restaurace – slovní zásoba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Boil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fry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food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pyramid,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bill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10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spices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Anglický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jazyk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Mgr.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Daniela </a:t>
                      </a:r>
                      <a:r>
                        <a:rPr lang="cs-CZ" sz="1200" baseline="0" dirty="0" err="1" smtClean="0">
                          <a:effectLst/>
                          <a:latin typeface="+mn-lt"/>
                          <a:ea typeface="+mn-ea"/>
                          <a:cs typeface="+mn-cs"/>
                        </a:rPr>
                        <a:t>Popperová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Anglický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výklad, pracovní list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dopl</a:t>
                      </a:r>
                      <a:r>
                        <a:rPr lang="cs-CZ" sz="11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ňování pracovního listu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err="1" smtClean="0"/>
              <a:t>Cooking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and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restaurants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/>
              <a:t>VY_22_INOVACE_01_20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5574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58218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Cooking and restaurants</a:t>
            </a:r>
            <a:endParaRPr lang="en-GB" sz="32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b="1" u="sng" dirty="0" smtClean="0"/>
              <a:t>Ways of cooking</a:t>
            </a:r>
            <a:endParaRPr lang="cs-CZ" sz="2800" b="1" u="sng" dirty="0" smtClean="0"/>
          </a:p>
          <a:p>
            <a:pPr>
              <a:buNone/>
            </a:pPr>
            <a:endParaRPr lang="en-GB" sz="2800" b="1" dirty="0" smtClean="0"/>
          </a:p>
          <a:p>
            <a:r>
              <a:rPr lang="en-GB" sz="2800" b="1" dirty="0" smtClean="0"/>
              <a:t>Boil</a:t>
            </a:r>
            <a:r>
              <a:rPr lang="en-GB" sz="2800" dirty="0" smtClean="0"/>
              <a:t> - in water: potatoes</a:t>
            </a:r>
          </a:p>
          <a:p>
            <a:r>
              <a:rPr lang="en-GB" sz="2800" b="1" dirty="0" smtClean="0"/>
              <a:t>Fry</a:t>
            </a:r>
            <a:r>
              <a:rPr lang="en-GB" sz="2800" dirty="0" smtClean="0"/>
              <a:t> – in oil in pan: eggs</a:t>
            </a:r>
          </a:p>
          <a:p>
            <a:r>
              <a:rPr lang="en-GB" sz="2800" b="1" dirty="0" smtClean="0"/>
              <a:t>Grill</a:t>
            </a:r>
            <a:r>
              <a:rPr lang="en-GB" sz="2800" dirty="0" smtClean="0"/>
              <a:t> – under the heat: meat</a:t>
            </a:r>
          </a:p>
          <a:p>
            <a:r>
              <a:rPr lang="en-GB" sz="2800" b="1" dirty="0" smtClean="0"/>
              <a:t>Roast</a:t>
            </a:r>
            <a:r>
              <a:rPr lang="en-GB" sz="2800" dirty="0" smtClean="0"/>
              <a:t> – in the oven: pork</a:t>
            </a:r>
          </a:p>
          <a:p>
            <a:r>
              <a:rPr lang="en-GB" sz="2800" b="1" dirty="0" smtClean="0"/>
              <a:t>Bake</a:t>
            </a:r>
            <a:r>
              <a:rPr lang="en-GB" sz="2800" dirty="0" smtClean="0"/>
              <a:t> – in the oven: cakes</a:t>
            </a:r>
            <a:endParaRPr lang="en-GB" sz="2800" dirty="0"/>
          </a:p>
        </p:txBody>
      </p:sp>
      <p:cxnSp>
        <p:nvCxnSpPr>
          <p:cNvPr id="6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9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6" name="Picture 2" descr="D:\TORTA_~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8104" y="1412776"/>
            <a:ext cx="3168352" cy="2376264"/>
          </a:xfrm>
          <a:prstGeom prst="rect">
            <a:avLst/>
          </a:prstGeom>
          <a:noFill/>
        </p:spPr>
      </p:pic>
      <p:pic>
        <p:nvPicPr>
          <p:cNvPr id="1027" name="Picture 3" descr="D:\Different_color_of_egg_yolk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80112" y="3861048"/>
            <a:ext cx="3096344" cy="2144206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2348880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Food pyramid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916832"/>
            <a:ext cx="8363272" cy="4209331"/>
          </a:xfrm>
        </p:spPr>
        <p:txBody>
          <a:bodyPr>
            <a:normAutofit/>
          </a:bodyPr>
          <a:lstStyle/>
          <a:p>
            <a:r>
              <a:rPr lang="en-GB" sz="2800" b="1" dirty="0" smtClean="0"/>
              <a:t>Cereal products</a:t>
            </a:r>
          </a:p>
          <a:p>
            <a:r>
              <a:rPr lang="en-GB" sz="2800" b="1" dirty="0" smtClean="0"/>
              <a:t>Vegetables</a:t>
            </a:r>
          </a:p>
          <a:p>
            <a:r>
              <a:rPr lang="en-GB" sz="2800" b="1" dirty="0" smtClean="0"/>
              <a:t>Fruit</a:t>
            </a:r>
          </a:p>
          <a:p>
            <a:r>
              <a:rPr lang="en-GB" sz="2800" b="1" dirty="0" smtClean="0"/>
              <a:t>Fish and seafood</a:t>
            </a:r>
          </a:p>
          <a:p>
            <a:r>
              <a:rPr lang="en-GB" sz="2800" b="1" dirty="0" smtClean="0"/>
              <a:t>Meat</a:t>
            </a:r>
          </a:p>
          <a:p>
            <a:r>
              <a:rPr lang="en-GB" sz="2800" b="1" dirty="0" smtClean="0"/>
              <a:t>Fats and sweets</a:t>
            </a:r>
            <a:endParaRPr lang="en-GB" sz="2800" b="1" dirty="0"/>
          </a:p>
        </p:txBody>
      </p:sp>
      <p:cxnSp>
        <p:nvCxnSpPr>
          <p:cNvPr id="5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2050" name="Picture 2" descr="D:\USDA_Food_Pyramid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347864" y="1484784"/>
            <a:ext cx="5638664" cy="4395068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252536" y="0"/>
            <a:ext cx="8939336" cy="2492896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Preparing food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276872"/>
            <a:ext cx="8219256" cy="3633267"/>
          </a:xfrm>
        </p:spPr>
        <p:txBody>
          <a:bodyPr>
            <a:normAutofit fontScale="55000" lnSpcReduction="20000"/>
          </a:bodyPr>
          <a:lstStyle/>
          <a:p>
            <a:r>
              <a:rPr lang="en-GB" b="1" dirty="0" err="1" smtClean="0"/>
              <a:t>Lasagna</a:t>
            </a:r>
            <a:r>
              <a:rPr lang="en-GB" b="1" dirty="0" smtClean="0"/>
              <a:t> rolls</a:t>
            </a:r>
          </a:p>
          <a:p>
            <a:r>
              <a:rPr lang="en-GB" b="1" dirty="0" smtClean="0"/>
              <a:t>Directions:</a:t>
            </a:r>
          </a:p>
          <a:p>
            <a:r>
              <a:rPr lang="en-US" dirty="0" smtClean="0"/>
              <a:t>“</a:t>
            </a:r>
            <a:r>
              <a:rPr lang="en-GB" dirty="0" smtClean="0"/>
              <a:t>1. Mix cottage cheese, 1-1/2 cup mozzarella and parmesan cheese with eggs and parsley.</a:t>
            </a:r>
          </a:p>
          <a:p>
            <a:r>
              <a:rPr lang="en-GB" dirty="0" smtClean="0"/>
              <a:t>2. Place one </a:t>
            </a:r>
            <a:r>
              <a:rPr lang="en-GB" dirty="0" err="1" smtClean="0"/>
              <a:t>lasagna</a:t>
            </a:r>
            <a:r>
              <a:rPr lang="en-GB" dirty="0" smtClean="0"/>
              <a:t> noodle on work surface.</a:t>
            </a:r>
          </a:p>
          <a:p>
            <a:r>
              <a:rPr lang="en-GB" dirty="0" smtClean="0"/>
              <a:t>3. Spread 1/3 cup cheese mixture on noodle evenly.</a:t>
            </a:r>
          </a:p>
          <a:p>
            <a:r>
              <a:rPr lang="en-GB" dirty="0" smtClean="0"/>
              <a:t>4. Roll up tightly like a pinwheel.</a:t>
            </a:r>
          </a:p>
          <a:p>
            <a:r>
              <a:rPr lang="en-GB" dirty="0" smtClean="0"/>
              <a:t>5. Place </a:t>
            </a:r>
            <a:r>
              <a:rPr lang="en-GB" dirty="0" err="1" smtClean="0"/>
              <a:t>seamside</a:t>
            </a:r>
            <a:r>
              <a:rPr lang="en-GB" dirty="0" smtClean="0"/>
              <a:t> down in microwave-safe baking pan, that has 2 cup of spaghetti sauce in bottom.</a:t>
            </a:r>
          </a:p>
          <a:p>
            <a:r>
              <a:rPr lang="en-GB" dirty="0" smtClean="0"/>
              <a:t>6. Continue until with remaining ingredients.</a:t>
            </a:r>
          </a:p>
          <a:p>
            <a:r>
              <a:rPr lang="en-GB" dirty="0" smtClean="0"/>
              <a:t>7. Cover rolls with remaining sauce and sprinkle with additional mozzarella cheese.</a:t>
            </a:r>
          </a:p>
          <a:p>
            <a:r>
              <a:rPr lang="en-GB" dirty="0" smtClean="0"/>
              <a:t>8. Cover with microwave-safe wrap and </a:t>
            </a:r>
            <a:r>
              <a:rPr lang="en-GB" dirty="0" err="1" smtClean="0"/>
              <a:t>microcook</a:t>
            </a:r>
            <a:r>
              <a:rPr lang="en-GB" dirty="0" smtClean="0"/>
              <a:t> on high 10-20 minutes, until cheese is melted.”</a:t>
            </a:r>
          </a:p>
          <a:p>
            <a:endParaRPr lang="en-GB" dirty="0"/>
          </a:p>
        </p:txBody>
      </p:sp>
      <p:cxnSp>
        <p:nvCxnSpPr>
          <p:cNvPr id="5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4" name="Picture 2" descr="D:\800px-Lasagnes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40152" y="1052736"/>
            <a:ext cx="2520280" cy="1728192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2564904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Restaurants and bars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291264" cy="4641379"/>
          </a:xfrm>
        </p:spPr>
        <p:txBody>
          <a:bodyPr>
            <a:normAutofit/>
          </a:bodyPr>
          <a:lstStyle/>
          <a:p>
            <a:r>
              <a:rPr lang="en-GB" sz="2800" dirty="0" smtClean="0"/>
              <a:t>W: Would you like to</a:t>
            </a:r>
            <a:r>
              <a:rPr lang="en-GB" sz="2800" b="1" dirty="0" smtClean="0"/>
              <a:t> order</a:t>
            </a:r>
            <a:r>
              <a:rPr lang="en-GB" sz="2800" dirty="0" smtClean="0"/>
              <a:t>, Sir?</a:t>
            </a:r>
          </a:p>
          <a:p>
            <a:r>
              <a:rPr lang="en-GB" sz="2800" dirty="0" smtClean="0"/>
              <a:t>C: Yes, I will have that steak and vegetables</a:t>
            </a:r>
            <a:r>
              <a:rPr lang="cs-CZ" sz="2800" dirty="0" smtClean="0"/>
              <a:t>.</a:t>
            </a:r>
            <a:endParaRPr lang="en-GB" sz="2800" dirty="0" smtClean="0"/>
          </a:p>
          <a:p>
            <a:r>
              <a:rPr lang="en-GB" sz="2800" dirty="0" smtClean="0"/>
              <a:t>W: How would you like your steak </a:t>
            </a:r>
            <a:r>
              <a:rPr lang="en-GB" sz="2800" b="1" dirty="0" smtClean="0"/>
              <a:t>rare</a:t>
            </a:r>
            <a:r>
              <a:rPr lang="en-GB" sz="2800" dirty="0" smtClean="0"/>
              <a:t>, </a:t>
            </a:r>
            <a:r>
              <a:rPr lang="en-GB" sz="2800" b="1" dirty="0" smtClean="0"/>
              <a:t>medium</a:t>
            </a:r>
            <a:r>
              <a:rPr lang="en-GB" sz="2800" dirty="0" smtClean="0"/>
              <a:t> o</a:t>
            </a:r>
            <a:r>
              <a:rPr lang="cs-CZ" sz="2800" dirty="0" smtClean="0"/>
              <a:t>r</a:t>
            </a:r>
            <a:r>
              <a:rPr lang="en-GB" sz="2800" dirty="0" smtClean="0"/>
              <a:t> </a:t>
            </a:r>
            <a:r>
              <a:rPr lang="en-GB" sz="2800" b="1" dirty="0" smtClean="0"/>
              <a:t>well-done</a:t>
            </a:r>
            <a:r>
              <a:rPr lang="en-GB" sz="2800" dirty="0" smtClean="0"/>
              <a:t>?</a:t>
            </a:r>
          </a:p>
          <a:p>
            <a:r>
              <a:rPr lang="en-GB" sz="2800" dirty="0" smtClean="0"/>
              <a:t>C: Medium, please.</a:t>
            </a:r>
          </a:p>
          <a:p>
            <a:r>
              <a:rPr lang="en-GB" sz="2800" dirty="0" smtClean="0"/>
              <a:t>W: What would you like on the </a:t>
            </a: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           </a:t>
            </a:r>
            <a:r>
              <a:rPr lang="en-GB" sz="2800" dirty="0" smtClean="0"/>
              <a:t>side?</a:t>
            </a:r>
          </a:p>
          <a:p>
            <a:r>
              <a:rPr lang="en-GB" sz="2800" dirty="0" smtClean="0"/>
              <a:t>C: Potatoes, please.</a:t>
            </a:r>
          </a:p>
          <a:p>
            <a:r>
              <a:rPr lang="en-GB" sz="2800" dirty="0" smtClean="0"/>
              <a:t>W: Thank you</a:t>
            </a:r>
            <a:r>
              <a:rPr lang="cs-CZ" sz="2800" dirty="0" smtClean="0"/>
              <a:t>.</a:t>
            </a:r>
            <a:endParaRPr lang="en-GB" sz="2800" dirty="0" smtClean="0"/>
          </a:p>
          <a:p>
            <a:endParaRPr lang="en-GB" dirty="0"/>
          </a:p>
        </p:txBody>
      </p:sp>
      <p:cxnSp>
        <p:nvCxnSpPr>
          <p:cNvPr id="5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4" name="Picture 2" descr="D:\AlmRmdl_DiningRm09_10-08eml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92080" y="3068960"/>
            <a:ext cx="3657600" cy="2743200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02234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Useful vocabulary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Can I have </a:t>
            </a:r>
            <a:r>
              <a:rPr lang="en-GB" sz="2800" b="1" dirty="0" smtClean="0"/>
              <a:t>a bill</a:t>
            </a:r>
            <a:r>
              <a:rPr lang="en-GB" sz="2800" dirty="0" smtClean="0"/>
              <a:t>, please?</a:t>
            </a:r>
          </a:p>
          <a:p>
            <a:r>
              <a:rPr lang="en-GB" sz="2800" dirty="0" smtClean="0"/>
              <a:t>Book a table</a:t>
            </a:r>
          </a:p>
          <a:p>
            <a:r>
              <a:rPr lang="en-GB" sz="2800" b="1" dirty="0" smtClean="0"/>
              <a:t>Napkin</a:t>
            </a:r>
          </a:p>
          <a:p>
            <a:r>
              <a:rPr lang="en-GB" sz="2800" dirty="0" smtClean="0"/>
              <a:t>Spoon, fork, knife</a:t>
            </a:r>
          </a:p>
          <a:p>
            <a:r>
              <a:rPr lang="en-GB" sz="2800" dirty="0" smtClean="0"/>
              <a:t>Menu</a:t>
            </a:r>
          </a:p>
          <a:p>
            <a:r>
              <a:rPr lang="en-GB" sz="2800" dirty="0" smtClean="0"/>
              <a:t>Starter</a:t>
            </a:r>
          </a:p>
          <a:p>
            <a:r>
              <a:rPr lang="en-GB" sz="2800" dirty="0" smtClean="0"/>
              <a:t>Dessert</a:t>
            </a:r>
          </a:p>
          <a:p>
            <a:r>
              <a:rPr lang="en-GB" sz="2800" dirty="0" smtClean="0"/>
              <a:t>Leave </a:t>
            </a:r>
            <a:r>
              <a:rPr lang="en-GB" sz="2800" b="1" dirty="0" smtClean="0"/>
              <a:t>a tip</a:t>
            </a:r>
            <a:endParaRPr lang="en-GB" sz="2800" b="1" dirty="0"/>
          </a:p>
        </p:txBody>
      </p:sp>
      <p:cxnSp>
        <p:nvCxnSpPr>
          <p:cNvPr id="9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2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4" name="Picture 2" descr="D:\Dining_table_for_two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99992" y="1700808"/>
            <a:ext cx="4104456" cy="4104456"/>
          </a:xfrm>
          <a:prstGeom prst="rect">
            <a:avLst/>
          </a:prstGeom>
          <a:noFill/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2492896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Describing food and drink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It is very</a:t>
            </a:r>
            <a:r>
              <a:rPr lang="en-GB" sz="2800" b="1" dirty="0" smtClean="0"/>
              <a:t> tasty</a:t>
            </a:r>
            <a:r>
              <a:rPr lang="en-GB" sz="2800" dirty="0" smtClean="0"/>
              <a:t>.</a:t>
            </a:r>
          </a:p>
          <a:p>
            <a:r>
              <a:rPr lang="en-GB" sz="2800" b="1" dirty="0" smtClean="0"/>
              <a:t>Salty</a:t>
            </a:r>
            <a:r>
              <a:rPr lang="en-GB" sz="2800" dirty="0" smtClean="0"/>
              <a:t> x </a:t>
            </a:r>
            <a:r>
              <a:rPr lang="en-GB" sz="2800" b="1" dirty="0" smtClean="0"/>
              <a:t>sweet</a:t>
            </a:r>
          </a:p>
          <a:p>
            <a:r>
              <a:rPr lang="en-GB" sz="2800" b="1" dirty="0" smtClean="0"/>
              <a:t>Fresh</a:t>
            </a:r>
            <a:r>
              <a:rPr lang="en-GB" sz="2800" dirty="0" smtClean="0"/>
              <a:t>: bread</a:t>
            </a:r>
          </a:p>
          <a:p>
            <a:r>
              <a:rPr lang="en-GB" sz="2800" b="1" dirty="0" smtClean="0"/>
              <a:t>Fattening</a:t>
            </a:r>
            <a:r>
              <a:rPr lang="en-GB" sz="2800" dirty="0" smtClean="0"/>
              <a:t> x </a:t>
            </a:r>
            <a:r>
              <a:rPr lang="en-GB" sz="2800" b="1" dirty="0" smtClean="0"/>
              <a:t>healthy</a:t>
            </a:r>
            <a:r>
              <a:rPr lang="en-GB" sz="2800" dirty="0" smtClean="0"/>
              <a:t> </a:t>
            </a:r>
          </a:p>
          <a:p>
            <a:r>
              <a:rPr lang="en-GB" sz="2800" dirty="0" smtClean="0"/>
              <a:t>Water: </a:t>
            </a:r>
            <a:r>
              <a:rPr lang="en-GB" sz="2800" b="1" dirty="0" smtClean="0"/>
              <a:t>still</a:t>
            </a:r>
            <a:r>
              <a:rPr lang="en-GB" sz="2800" dirty="0" smtClean="0"/>
              <a:t>, </a:t>
            </a:r>
            <a:r>
              <a:rPr lang="en-GB" sz="2800" b="1" dirty="0" smtClean="0"/>
              <a:t>sparkling</a:t>
            </a:r>
          </a:p>
          <a:p>
            <a:r>
              <a:rPr lang="en-GB" sz="2800" b="1" dirty="0" smtClean="0"/>
              <a:t>Hot/spicy</a:t>
            </a:r>
            <a:r>
              <a:rPr lang="en-GB" sz="2800" dirty="0" smtClean="0"/>
              <a:t>: chilli</a:t>
            </a:r>
          </a:p>
          <a:p>
            <a:r>
              <a:rPr lang="en-GB" sz="2800" b="1" dirty="0" smtClean="0"/>
              <a:t>Bitter</a:t>
            </a:r>
            <a:r>
              <a:rPr lang="en-GB" sz="2800" dirty="0" smtClean="0"/>
              <a:t>: strong coffee</a:t>
            </a:r>
          </a:p>
          <a:p>
            <a:r>
              <a:rPr lang="en-GB" sz="2800" b="1" dirty="0" smtClean="0"/>
              <a:t>Sour</a:t>
            </a:r>
            <a:r>
              <a:rPr lang="en-GB" sz="2800" dirty="0" smtClean="0"/>
              <a:t>: lemons</a:t>
            </a:r>
            <a:endParaRPr lang="en-GB" sz="2800" dirty="0"/>
          </a:p>
        </p:txBody>
      </p:sp>
      <p:cxnSp>
        <p:nvCxnSpPr>
          <p:cNvPr id="8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1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4" name="Picture 2" descr="D:\800px-BKQuadStacke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67944" y="1844824"/>
            <a:ext cx="4736075" cy="3624064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02234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Things added to food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12776"/>
            <a:ext cx="8291264" cy="4713387"/>
          </a:xfrm>
        </p:spPr>
        <p:txBody>
          <a:bodyPr>
            <a:noAutofit/>
          </a:bodyPr>
          <a:lstStyle/>
          <a:p>
            <a:r>
              <a:rPr lang="en-GB" sz="2800" b="1" dirty="0" smtClean="0"/>
              <a:t>Herbs</a:t>
            </a:r>
          </a:p>
          <a:p>
            <a:r>
              <a:rPr lang="en-GB" sz="2800" b="1" dirty="0" smtClean="0"/>
              <a:t>Ketchup</a:t>
            </a:r>
          </a:p>
          <a:p>
            <a:r>
              <a:rPr lang="en-GB" sz="2800" b="1" dirty="0" smtClean="0"/>
              <a:t>Mayonnaise</a:t>
            </a:r>
          </a:p>
          <a:p>
            <a:r>
              <a:rPr lang="en-GB" sz="2800" b="1" dirty="0" smtClean="0"/>
              <a:t>Mustard</a:t>
            </a:r>
          </a:p>
          <a:p>
            <a:r>
              <a:rPr lang="en-GB" sz="2800" b="1" dirty="0" smtClean="0"/>
              <a:t>Pepper</a:t>
            </a:r>
          </a:p>
          <a:p>
            <a:r>
              <a:rPr lang="en-GB" sz="2800" b="1" dirty="0" smtClean="0"/>
              <a:t>Spices</a:t>
            </a:r>
          </a:p>
          <a:p>
            <a:r>
              <a:rPr lang="en-GB" sz="2800" b="1" dirty="0" smtClean="0"/>
              <a:t>Vinegar</a:t>
            </a:r>
          </a:p>
          <a:p>
            <a:r>
              <a:rPr lang="en-GB" sz="2800" b="1" dirty="0" smtClean="0"/>
              <a:t>Olive oil</a:t>
            </a:r>
          </a:p>
          <a:p>
            <a:r>
              <a:rPr lang="en-GB" sz="2800" b="1" dirty="0" smtClean="0"/>
              <a:t>Dressing</a:t>
            </a:r>
            <a:endParaRPr lang="en-GB" sz="2800" b="1" dirty="0"/>
          </a:p>
        </p:txBody>
      </p:sp>
      <p:cxnSp>
        <p:nvCxnSpPr>
          <p:cNvPr id="9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2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7170" name="Picture 2" descr="D:\650px-DisplayMustardMuseumMtHorebWI2007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75856" y="1628800"/>
            <a:ext cx="4968552" cy="4151933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2736"/>
            <a:ext cx="8219256" cy="4896544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GB" b="1" dirty="0" smtClean="0"/>
              <a:t>1. </a:t>
            </a:r>
            <a:r>
              <a:rPr lang="en-GB" sz="2800" b="1" dirty="0" smtClean="0"/>
              <a:t>Put these types of food into the seven categories from the food pyramid.</a:t>
            </a:r>
          </a:p>
          <a:p>
            <a:r>
              <a:rPr lang="en-GB" sz="2800" dirty="0" smtClean="0"/>
              <a:t>Cottage cheese, cod, turkey, plum, sausage, rice, rolls, eggs, cauliflower, peas, chocolate, lettuce, cakes, apple, cucumber, pork, milk</a:t>
            </a:r>
          </a:p>
          <a:p>
            <a:pPr>
              <a:buNone/>
            </a:pPr>
            <a:r>
              <a:rPr lang="en-GB" sz="2800" b="1" dirty="0" smtClean="0"/>
              <a:t>2. Match the following sentences.</a:t>
            </a:r>
          </a:p>
          <a:p>
            <a:r>
              <a:rPr lang="en-GB" sz="2800" dirty="0" smtClean="0"/>
              <a:t>How would you like your steak?</a:t>
            </a:r>
          </a:p>
          <a:p>
            <a:r>
              <a:rPr lang="en-GB" sz="2800" dirty="0" smtClean="0"/>
              <a:t>What kind of water would you like?</a:t>
            </a:r>
          </a:p>
          <a:p>
            <a:r>
              <a:rPr lang="en-GB" sz="2800" dirty="0" smtClean="0"/>
              <a:t>What kind of food do you prefer?</a:t>
            </a:r>
          </a:p>
          <a:p>
            <a:pPr>
              <a:buNone/>
            </a:pPr>
            <a:r>
              <a:rPr lang="en-GB" sz="2800" dirty="0" smtClean="0"/>
              <a:t>a) Still or sparkling?</a:t>
            </a:r>
          </a:p>
          <a:p>
            <a:pPr>
              <a:buNone/>
            </a:pPr>
            <a:r>
              <a:rPr lang="en-GB" sz="2800" dirty="0" smtClean="0"/>
              <a:t>b) Rare, medium or well-done?</a:t>
            </a:r>
          </a:p>
          <a:p>
            <a:pPr>
              <a:buNone/>
            </a:pPr>
            <a:r>
              <a:rPr lang="en-GB" sz="2800" dirty="0" smtClean="0"/>
              <a:t>c) Mild or spicy</a:t>
            </a:r>
            <a:r>
              <a:rPr lang="en-GB" dirty="0" smtClean="0"/>
              <a:t>?</a:t>
            </a:r>
          </a:p>
          <a:p>
            <a:endParaRPr lang="cs-CZ" dirty="0" smtClean="0"/>
          </a:p>
          <a:p>
            <a:endParaRPr lang="en-GB" dirty="0"/>
          </a:p>
        </p:txBody>
      </p:sp>
      <p:cxnSp>
        <p:nvCxnSpPr>
          <p:cNvPr id="5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8194" name="Picture 2" descr="D:\Medium_Rare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52120" y="3501008"/>
            <a:ext cx="3277889" cy="2458417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58218"/>
          </a:xfrm>
        </p:spPr>
        <p:txBody>
          <a:bodyPr>
            <a:normAutofit/>
          </a:bodyPr>
          <a:lstStyle/>
          <a:p>
            <a:r>
              <a:rPr lang="cs-CZ" sz="2000" dirty="0" err="1" smtClean="0"/>
              <a:t>Sources</a:t>
            </a:r>
            <a:r>
              <a:rPr lang="cs-CZ" sz="2000" dirty="0" smtClean="0"/>
              <a:t>:</a:t>
            </a:r>
            <a:endParaRPr lang="en-GB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12776"/>
            <a:ext cx="8291264" cy="4713387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2013-03-15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cs-CZ" sz="2000" dirty="0" smtClean="0">
                <a:hlinkClick r:id="rId2"/>
              </a:rPr>
              <a:t>http://commons.wikimedia.org/wiki/File:Torta_casera_argentina_de_biscochuelo_de_vainilla_con_crema_chantill%C3%AD_y_duraznos_al_natural.jpg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2013-03-15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cs-CZ" sz="2000" dirty="0" smtClean="0">
                <a:hlinkClick r:id="rId3"/>
              </a:rPr>
              <a:t>http://commons.wikimedia.org/wiki/File:Different_color_of_egg_yolk.jpg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2013-03-15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Public </a:t>
            </a:r>
            <a:r>
              <a:rPr lang="cs-CZ" sz="2000" dirty="0" err="1" smtClean="0"/>
              <a:t>domain</a:t>
            </a:r>
            <a:r>
              <a:rPr lang="cs-CZ" sz="2000" dirty="0" smtClean="0"/>
              <a:t> na WWW.</a:t>
            </a:r>
          </a:p>
          <a:p>
            <a:r>
              <a:rPr lang="cs-CZ" sz="2000" dirty="0" smtClean="0">
                <a:hlinkClick r:id="rId4"/>
              </a:rPr>
              <a:t>http://commons.wikimedia.org/wiki/File:USDA_Food_Pyramid.gif</a:t>
            </a:r>
            <a:endParaRPr lang="cs-CZ" sz="2000" dirty="0" smtClean="0"/>
          </a:p>
          <a:p>
            <a:r>
              <a:rPr lang="cs-CZ" sz="2000" dirty="0" smtClean="0"/>
              <a:t>CHARMIE. </a:t>
            </a:r>
            <a:r>
              <a:rPr lang="cs-CZ" sz="2000" i="1" dirty="0" err="1" smtClean="0"/>
              <a:t>Easy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Lasagna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Rolls</a:t>
            </a:r>
            <a:r>
              <a:rPr lang="cs-CZ" sz="2000" dirty="0" smtClean="0"/>
              <a:t> [online]. [cit. 27.3.2013]. Dostupný na WWW: http://www.</a:t>
            </a:r>
            <a:r>
              <a:rPr lang="cs-CZ" sz="2000" dirty="0" err="1" smtClean="0"/>
              <a:t>food.com</a:t>
            </a:r>
            <a:r>
              <a:rPr lang="cs-CZ" sz="2000" dirty="0" smtClean="0"/>
              <a:t>/</a:t>
            </a:r>
            <a:r>
              <a:rPr lang="cs-CZ" sz="2000" dirty="0" err="1" smtClean="0"/>
              <a:t>recipe</a:t>
            </a:r>
            <a:r>
              <a:rPr lang="cs-CZ" sz="2000" dirty="0" smtClean="0"/>
              <a:t>/</a:t>
            </a:r>
            <a:r>
              <a:rPr lang="cs-CZ" sz="2000" dirty="0" err="1" smtClean="0"/>
              <a:t>easy</a:t>
            </a:r>
            <a:r>
              <a:rPr lang="cs-CZ" sz="2000" dirty="0" smtClean="0"/>
              <a:t>-</a:t>
            </a:r>
            <a:r>
              <a:rPr lang="cs-CZ" sz="2000" dirty="0" err="1" smtClean="0"/>
              <a:t>lasagna</a:t>
            </a:r>
            <a:r>
              <a:rPr lang="cs-CZ" sz="2000" dirty="0" smtClean="0"/>
              <a:t>-</a:t>
            </a:r>
            <a:r>
              <a:rPr lang="cs-CZ" sz="2000" dirty="0" err="1" smtClean="0"/>
              <a:t>rolls</a:t>
            </a:r>
            <a:r>
              <a:rPr lang="cs-CZ" sz="2000" dirty="0" smtClean="0"/>
              <a:t>-131058</a:t>
            </a:r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2013-03-15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cs-CZ" sz="2000" dirty="0" smtClean="0">
                <a:hlinkClick r:id="rId5"/>
              </a:rPr>
              <a:t>http://commons.wikimedia.org/wiki/File:Lasagnes.jpg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2013-03-15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cs-CZ" sz="2000" dirty="0" smtClean="0"/>
              <a:t>http://commons.wikimedia.org/wiki/File:AlmRmdl_DiningRm09_10-08eml.jpg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dirty="0" smtClean="0"/>
          </a:p>
          <a:p>
            <a:pPr>
              <a:buNone/>
            </a:pPr>
            <a:endParaRPr lang="en-GB" dirty="0"/>
          </a:p>
        </p:txBody>
      </p:sp>
      <p:cxnSp>
        <p:nvCxnSpPr>
          <p:cNvPr id="4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000" dirty="0" smtClean="0"/>
              <a:t>[</a:t>
            </a:r>
            <a:r>
              <a:rPr lang="cs-CZ" sz="2000" dirty="0" smtClean="0"/>
              <a:t>cit. 2013-03-15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en-GB" sz="2000" dirty="0" smtClean="0">
                <a:hlinkClick r:id="rId2"/>
              </a:rPr>
              <a:t>http://commons.wikimedia.org/wiki/File:Dining_table_for_two.jpg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2013-03-15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cs-CZ" sz="2000" dirty="0" smtClean="0"/>
              <a:t>http://commons.wikimedia.org/wiki/File:BKQuadStacker.jpg</a:t>
            </a:r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2013-03-15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cs-CZ" sz="2000" dirty="0" smtClean="0">
                <a:hlinkClick r:id="rId3"/>
              </a:rPr>
              <a:t>http://commons.wikimedia.org/wiki/File:DisplayMustardMuseumMtHorebWI2007.JPG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2013-03-15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en-GB" sz="2000" dirty="0" smtClean="0"/>
              <a:t>http://commons.wikimedia.org/wiki/File:Medium_Rare.JPG</a:t>
            </a:r>
            <a:endParaRPr lang="en-GB" sz="2000" dirty="0"/>
          </a:p>
        </p:txBody>
      </p:sp>
      <p:cxnSp>
        <p:nvCxnSpPr>
          <p:cNvPr id="4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11</a:t>
            </a:fld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210</TotalTime>
  <Words>755</Words>
  <Application>Microsoft Office PowerPoint</Application>
  <PresentationFormat>Předvádění na obrazovce (4:3)</PresentationFormat>
  <Paragraphs>154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STŘEDNÍ ŠKOLA STAVEBNÍ A TECHNICKÁ Ústí nad Labem, Čelakovského 5, příspěvková organizace Páteřní škola Ústeckého kraje</vt:lpstr>
      <vt:lpstr>Cooking and restaurants</vt:lpstr>
      <vt:lpstr>Food pyramid</vt:lpstr>
      <vt:lpstr>Preparing food</vt:lpstr>
      <vt:lpstr>Restaurants and bars</vt:lpstr>
      <vt:lpstr>Useful vocabulary</vt:lpstr>
      <vt:lpstr>Describing food and drink</vt:lpstr>
      <vt:lpstr>Things added to food</vt:lpstr>
      <vt:lpstr>Prezentace aplikace PowerPoint</vt:lpstr>
      <vt:lpstr>Sources: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Cooking and restaurants</dc:title>
  <dc:creator>popper</dc:creator>
  <cp:lastModifiedBy>Karel Filas, Ing.</cp:lastModifiedBy>
  <cp:revision>48</cp:revision>
  <dcterms:created xsi:type="dcterms:W3CDTF">2012-12-16T07:26:45Z</dcterms:created>
  <dcterms:modified xsi:type="dcterms:W3CDTF">2013-06-04T06:44:59Z</dcterms:modified>
</cp:coreProperties>
</file>