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handoutMasterIdLst>
    <p:handoutMasterId r:id="rId13"/>
  </p:handout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8" r:id="rId11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94660"/>
  </p:normalViewPr>
  <p:slideViewPr>
    <p:cSldViewPr>
      <p:cViewPr>
        <p:scale>
          <a:sx n="69" d="100"/>
          <a:sy n="69" d="100"/>
        </p:scale>
        <p:origin x="-990" y="-684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AB4B8DC0-A53E-438A-BBE8-07040CDDCA29}" type="slidenum">
              <a:rPr/>
              <a:pPr marL="0" marR="0" lvl="0" indent="0" algn="r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/>
              </a:pPr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50228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637E1E14-1F45-453B-9E0A-1D1239F3EDE8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9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3595"/>
            <a:ext cx="9996620" cy="7594148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A5ACA03-5C5F-4DDF-AF17-E9654733677A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2099910"/>
            <a:ext cx="5460339" cy="344385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267902"/>
            <a:ext cx="5293203" cy="3109617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2016" y="2348400"/>
            <a:ext cx="4872302" cy="1764064"/>
          </a:xfrm>
        </p:spPr>
        <p:txBody>
          <a:bodyPr anchor="b">
            <a:normAutofit/>
          </a:bodyPr>
          <a:lstStyle>
            <a:lvl1pPr algn="l">
              <a:defRPr sz="4000" b="1" cap="none" spc="44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2016" y="4115823"/>
            <a:ext cx="4872302" cy="1175949"/>
          </a:xfrm>
        </p:spPr>
        <p:txBody>
          <a:bodyPr>
            <a:normAutofit/>
          </a:bodyPr>
          <a:lstStyle>
            <a:lvl1pPr marL="0" indent="0" algn="l">
              <a:buNone/>
              <a:defRPr sz="2400">
                <a:solidFill>
                  <a:srgbClr val="FFFFFF"/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C0DEA25-4171-4A7E-894A-86286D5AC86A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3596"/>
            <a:ext cx="9996619" cy="534217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752264"/>
            <a:ext cx="10080625" cy="209991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836261"/>
            <a:ext cx="10080625" cy="175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766427"/>
            <a:ext cx="10080625" cy="175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031" y="6196513"/>
            <a:ext cx="9156568" cy="457074"/>
          </a:xfrm>
        </p:spPr>
        <p:txBody>
          <a:bodyPr anchor="t"/>
          <a:lstStyle>
            <a:lvl1pPr marL="0" indent="0">
              <a:buNone/>
              <a:defRPr sz="2200">
                <a:solidFill>
                  <a:srgbClr val="FFFFFF"/>
                </a:solidFill>
              </a:defRPr>
            </a:lvl1pPr>
            <a:lvl2pPr marL="50397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504031" y="4920257"/>
            <a:ext cx="9156568" cy="1259946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B2C5F46-D412-43D8-ADCB-38E4834DF7EF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4452276" cy="498903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4318" y="1763925"/>
            <a:ext cx="4452276" cy="498903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9D84EB9-6286-4CD2-96B2-B92E3CC244D1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031" y="1692178"/>
            <a:ext cx="4454027" cy="705219"/>
          </a:xfrm>
        </p:spPr>
        <p:txBody>
          <a:bodyPr anchor="b"/>
          <a:lstStyle>
            <a:lvl1pPr marL="0" indent="0" algn="ctr">
              <a:buNone/>
              <a:defRPr sz="2600" b="1"/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20818" y="1692178"/>
            <a:ext cx="4455776" cy="705219"/>
          </a:xfrm>
        </p:spPr>
        <p:txBody>
          <a:bodyPr anchor="b"/>
          <a:lstStyle>
            <a:lvl1pPr marL="0" indent="0" algn="ctr">
              <a:buNone/>
              <a:defRPr sz="2600" b="1"/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AFA0BB3-79E7-4A20-9F7B-F026029BDE31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917A2D6-D5D5-417C-8401-15283055FE08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E4778B6-5F58-4D32-AD27-71CFC8C5F20D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8219" y="300988"/>
            <a:ext cx="6048375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75BC645-6CDE-4CD9-A4D9-1B70499D6A27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723606"/>
            <a:ext cx="3044349" cy="3652163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243889" y="3550930"/>
            <a:ext cx="3326257" cy="875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888239"/>
            <a:ext cx="2923381" cy="175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5217856"/>
            <a:ext cx="2923381" cy="175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010" y="2096550"/>
            <a:ext cx="2620963" cy="1511935"/>
          </a:xfrm>
        </p:spPr>
        <p:txBody>
          <a:bodyPr anchor="b">
            <a:normAutofit/>
          </a:bodyPr>
          <a:lstStyle>
            <a:lvl1pPr algn="l" defTabSz="1007943" rtl="0" eaLnBrk="1" latinLnBrk="0" hangingPunct="1">
              <a:spcBef>
                <a:spcPct val="0"/>
              </a:spcBef>
              <a:buNone/>
              <a:tabLst>
                <a:tab pos="4222512" algn="l"/>
              </a:tabLst>
              <a:defRPr lang="en-US" sz="2900" b="1" kern="1200" cap="none" spc="22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8010" y="3608485"/>
            <a:ext cx="2620963" cy="151193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28219" y="419982"/>
            <a:ext cx="6132380" cy="6215733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500"/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4DC61F8-A8C0-410A-981F-25CCAB49B9C6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723606"/>
            <a:ext cx="3044349" cy="3652163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243889" y="3550930"/>
            <a:ext cx="3326257" cy="875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888239"/>
            <a:ext cx="2923381" cy="175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5217856"/>
            <a:ext cx="2923381" cy="175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370" y="2099910"/>
            <a:ext cx="2620963" cy="1511935"/>
          </a:xfrm>
        </p:spPr>
        <p:txBody>
          <a:bodyPr anchor="b">
            <a:normAutofit/>
          </a:bodyPr>
          <a:lstStyle>
            <a:lvl1pPr algn="l">
              <a:defRPr sz="2900" b="1" cap="none" spc="22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8010" y="3611845"/>
            <a:ext cx="2620963" cy="151193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35EE1F9-2455-403F-8EB7-C96872A1F99F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068E16A-3B53-4724-BDF1-F86EFE883C7B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64650" y="151194"/>
            <a:ext cx="9778206" cy="7257288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94" tIns="50397" rIns="100794" bIns="50397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031" y="1763925"/>
            <a:ext cx="9072563" cy="4989036"/>
          </a:xfrm>
          <a:prstGeom prst="rect">
            <a:avLst/>
          </a:prstGeom>
        </p:spPr>
        <p:txBody>
          <a:bodyPr vert="horz" lIns="100794" tIns="50397" rIns="100794" bIns="50397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04031" y="6958261"/>
            <a:ext cx="2352146" cy="402483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l">
              <a:defRPr sz="1300">
                <a:solidFill>
                  <a:schemeClr val="tx2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1117" y="6958261"/>
            <a:ext cx="3838392" cy="402483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ctr">
              <a:defRPr sz="1300">
                <a:solidFill>
                  <a:schemeClr val="tx2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224448" y="6958261"/>
            <a:ext cx="2352146" cy="402483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r">
              <a:defRPr sz="1300">
                <a:solidFill>
                  <a:schemeClr val="tx2"/>
                </a:solidFill>
              </a:defRPr>
            </a:lvl1pPr>
          </a:lstStyle>
          <a:p>
            <a:pPr lvl="0"/>
            <a:fld id="{43A4BB33-D518-46DA-8286-C91EDEE31D33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007943" rtl="0" eaLnBrk="1" latinLnBrk="0" hangingPunct="1">
        <a:spcBef>
          <a:spcPct val="0"/>
        </a:spcBef>
        <a:buNone/>
        <a:tabLst>
          <a:tab pos="4222512" algn="l"/>
        </a:tabLst>
        <a:defRPr sz="4000" b="1" kern="1200" cap="none" spc="55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302383" indent="-302383" algn="l" defTabSz="1007943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600" kern="1200">
          <a:solidFill>
            <a:schemeClr val="tx2"/>
          </a:solidFill>
          <a:latin typeface="+mn-lt"/>
          <a:ea typeface="+mn-ea"/>
          <a:cs typeface="+mn-cs"/>
        </a:defRPr>
      </a:lvl1pPr>
      <a:lvl2pPr marL="604766" indent="-201589" algn="l" defTabSz="1007943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indent="-251986" algn="l" defTabSz="1007943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3pPr>
      <a:lvl4pPr marL="1310326" indent="-251986" algn="l" defTabSz="1007943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12709" indent="-251986" algn="l" defTabSz="1007943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864695" indent="-201589" algn="l" defTabSz="1007943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116681" indent="-201589" algn="l" defTabSz="1007943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368666" indent="-201589" algn="l" defTabSz="1007943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620652" indent="-201589" algn="l" defTabSz="1007943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4031" y="2267669"/>
            <a:ext cx="9072563" cy="4485292"/>
          </a:xfrm>
        </p:spPr>
        <p:txBody>
          <a:bodyPr/>
          <a:lstStyle/>
          <a:p>
            <a:pPr>
              <a:defRPr/>
            </a:pPr>
            <a:r>
              <a:rPr lang="cs-CZ" dirty="0"/>
              <a:t>Název školy:  </a:t>
            </a:r>
            <a:r>
              <a:rPr lang="cs-CZ" i="1" dirty="0"/>
              <a:t>Základní škola a mateřská škola, </a:t>
            </a:r>
            <a:r>
              <a:rPr lang="cs-CZ" i="1" noProof="1"/>
              <a:t>Hlušice</a:t>
            </a:r>
            <a:endParaRPr lang="cs-CZ" noProof="1"/>
          </a:p>
          <a:p>
            <a:pPr>
              <a:defRPr/>
            </a:pPr>
            <a:r>
              <a:rPr lang="cs-CZ" dirty="0"/>
              <a:t>Autor: </a:t>
            </a:r>
            <a:r>
              <a:rPr lang="cs-CZ" i="1" dirty="0">
                <a:solidFill>
                  <a:srgbClr val="FFC000"/>
                </a:solidFill>
              </a:rPr>
              <a:t>Mgr. </a:t>
            </a:r>
            <a:r>
              <a:rPr lang="cs-CZ" i="1" dirty="0" smtClean="0">
                <a:solidFill>
                  <a:srgbClr val="FFC000"/>
                </a:solidFill>
              </a:rPr>
              <a:t>Zuzana Drábková</a:t>
            </a:r>
            <a:endParaRPr lang="cs-CZ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/>
              <a:t>Číslo projektu: CZ.1.07/1.4.00/21.3235</a:t>
            </a:r>
          </a:p>
          <a:p>
            <a:pPr>
              <a:defRPr/>
            </a:pPr>
            <a:r>
              <a:rPr lang="cs-CZ" dirty="0"/>
              <a:t>Název:	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4C_14_Numerace do 5</a:t>
            </a:r>
            <a:endParaRPr lang="cs-CZ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Matematika v 1. – 3. ročníku ZŠ</a:t>
            </a:r>
            <a:endParaRPr lang="en-GB" dirty="0">
              <a:solidFill>
                <a:srgbClr val="FFC000"/>
              </a:solidFill>
            </a:endParaRPr>
          </a:p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95896" y="683493"/>
            <a:ext cx="7272807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si procvičují sčítání, odčítání do 5</a:t>
            </a:r>
            <a:r>
              <a:rPr lang="cs-CZ" dirty="0" smtClean="0"/>
              <a:t>. Zopakují </a:t>
            </a:r>
            <a:r>
              <a:rPr lang="cs-CZ" dirty="0" smtClean="0"/>
              <a:t>si číselnou řadu, doplňují vynechaná čísla v řadě</a:t>
            </a:r>
            <a:r>
              <a:rPr lang="cs-CZ" dirty="0" smtClean="0"/>
              <a:t>. Procvičují </a:t>
            </a:r>
            <a:r>
              <a:rPr lang="cs-CZ" dirty="0" smtClean="0"/>
              <a:t>si čtení a psaní číslic, porovnávají čísla.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04555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359792" y="323453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Sčítání, odčítání do 5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9072563" cy="4989513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Napiš</a:t>
            </a:r>
          </a:p>
          <a:p>
            <a:pPr lvl="1" rtl="0" hangingPunct="0">
              <a:buNone/>
            </a:pPr>
            <a:r>
              <a:rPr lang="cs-CZ"/>
              <a:t>1______________________________</a:t>
            </a:r>
          </a:p>
          <a:p>
            <a:pPr lvl="1" rtl="0" hangingPunct="0">
              <a:buNone/>
            </a:pPr>
            <a:r>
              <a:rPr lang="cs-CZ"/>
              <a:t>2______________________________</a:t>
            </a:r>
          </a:p>
          <a:p>
            <a:pPr lvl="1" rtl="0" hangingPunct="0">
              <a:buNone/>
            </a:pPr>
            <a:r>
              <a:rPr lang="cs-CZ"/>
              <a:t>3______________________________</a:t>
            </a:r>
          </a:p>
          <a:p>
            <a:pPr lvl="1" rtl="0" hangingPunct="0">
              <a:buNone/>
            </a:pPr>
            <a:r>
              <a:rPr lang="cs-CZ"/>
              <a:t>4______________________________</a:t>
            </a:r>
          </a:p>
          <a:p>
            <a:pPr lvl="1" rtl="0" hangingPunct="0">
              <a:buNone/>
            </a:pPr>
            <a:r>
              <a:rPr lang="cs-CZ"/>
              <a:t>5______________________________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9072563" cy="4989513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 dirty="0" smtClean="0"/>
              <a:t>Vypočítej : </a:t>
            </a:r>
            <a:endParaRPr lang="cs-CZ" dirty="0"/>
          </a:p>
          <a:p>
            <a:pPr lvl="0"/>
            <a:r>
              <a:rPr lang="cs-CZ" dirty="0" smtClean="0"/>
              <a:t>1+1= ___                   </a:t>
            </a:r>
          </a:p>
          <a:p>
            <a:pPr lvl="0"/>
            <a:r>
              <a:rPr lang="cs-CZ" dirty="0" smtClean="0"/>
              <a:t>1+2= ___</a:t>
            </a:r>
          </a:p>
          <a:p>
            <a:pPr lvl="0"/>
            <a:r>
              <a:rPr lang="cs-CZ" dirty="0" smtClean="0"/>
              <a:t>2+1= ___</a:t>
            </a:r>
          </a:p>
          <a:p>
            <a:pPr lvl="0"/>
            <a:r>
              <a:rPr lang="cs-CZ" dirty="0" smtClean="0"/>
              <a:t>1+1= ___</a:t>
            </a:r>
          </a:p>
          <a:p>
            <a:pPr lvl="0"/>
            <a:r>
              <a:rPr lang="cs-CZ" dirty="0" smtClean="0"/>
              <a:t>2+1= ___</a:t>
            </a:r>
          </a:p>
          <a:p>
            <a:pPr lvl="0"/>
            <a:r>
              <a:rPr lang="cs-CZ" dirty="0" smtClean="0"/>
              <a:t>1+2= ___</a:t>
            </a:r>
          </a:p>
          <a:p>
            <a:pPr lvl="0"/>
            <a:endParaRPr lang="cs-CZ" dirty="0"/>
          </a:p>
          <a:p>
            <a:pPr lvl="1" rtl="0" hangingPunct="0">
              <a:buNone/>
            </a:pPr>
            <a:endParaRPr lang="cs-CZ" dirty="0"/>
          </a:p>
          <a:p>
            <a:pPr lvl="0"/>
            <a:endParaRPr lang="cs-CZ" dirty="0"/>
          </a:p>
          <a:p>
            <a:pPr lvl="1" rtl="0" hangingPunct="0">
              <a:buNone/>
            </a:pPr>
            <a:endParaRPr lang="cs-CZ" dirty="0"/>
          </a:p>
        </p:txBody>
      </p:sp>
      <p:sp>
        <p:nvSpPr>
          <p:cNvPr id="8" name="Veselý obličej 7"/>
          <p:cNvSpPr/>
          <p:nvPr/>
        </p:nvSpPr>
        <p:spPr>
          <a:xfrm>
            <a:off x="5184328" y="2627709"/>
            <a:ext cx="3024336" cy="273630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příklad s výsledkem.</a:t>
            </a:r>
            <a:endParaRPr lang="cs-CZ" dirty="0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9072563" cy="4989513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endParaRPr lang="cs-CZ" dirty="0"/>
          </a:p>
          <a:p>
            <a:pPr lvl="0"/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49053380"/>
              </p:ext>
            </p:extLst>
          </p:nvPr>
        </p:nvGraphicFramePr>
        <p:xfrm>
          <a:off x="1727944" y="2195661"/>
          <a:ext cx="6720417" cy="35283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0139"/>
                <a:gridCol w="2240139"/>
                <a:gridCol w="2240139"/>
              </a:tblGrid>
              <a:tr h="117613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2-1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3-2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3-1</a:t>
                      </a:r>
                      <a:endParaRPr lang="cs-CZ" sz="2800" dirty="0"/>
                    </a:p>
                  </a:txBody>
                  <a:tcPr/>
                </a:tc>
              </a:tr>
              <a:tr h="117613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76131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čísla: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58369588"/>
              </p:ext>
            </p:extLst>
          </p:nvPr>
        </p:nvGraphicFramePr>
        <p:xfrm>
          <a:off x="1680104" y="1539696"/>
          <a:ext cx="6720415" cy="25281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4083"/>
                <a:gridCol w="1344083"/>
                <a:gridCol w="1344083"/>
                <a:gridCol w="1344083"/>
                <a:gridCol w="1344083"/>
              </a:tblGrid>
              <a:tr h="1264086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126408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Vypočítej: 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11713445"/>
              </p:ext>
            </p:extLst>
          </p:nvPr>
        </p:nvGraphicFramePr>
        <p:xfrm>
          <a:off x="1680104" y="1539699"/>
          <a:ext cx="6720418" cy="48324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0209"/>
                <a:gridCol w="3360209"/>
              </a:tblGrid>
              <a:tr h="966485">
                <a:tc>
                  <a:txBody>
                    <a:bodyPr/>
                    <a:lstStyle/>
                    <a:p>
                      <a:r>
                        <a:rPr lang="cs-CZ" dirty="0" smtClean="0"/>
                        <a:t>2+1=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5-3=</a:t>
                      </a:r>
                      <a:endParaRPr lang="cs-CZ" dirty="0"/>
                    </a:p>
                  </a:txBody>
                  <a:tcPr/>
                </a:tc>
              </a:tr>
              <a:tr h="966485">
                <a:tc>
                  <a:txBody>
                    <a:bodyPr/>
                    <a:lstStyle/>
                    <a:p>
                      <a:r>
                        <a:rPr lang="cs-CZ" dirty="0" smtClean="0"/>
                        <a:t>2+3=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5-2=</a:t>
                      </a:r>
                      <a:endParaRPr lang="cs-CZ" dirty="0"/>
                    </a:p>
                  </a:txBody>
                  <a:tcPr/>
                </a:tc>
              </a:tr>
              <a:tr h="966485">
                <a:tc>
                  <a:txBody>
                    <a:bodyPr/>
                    <a:lstStyle/>
                    <a:p>
                      <a:r>
                        <a:rPr lang="cs-CZ" dirty="0" smtClean="0"/>
                        <a:t>3+2=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5-4=</a:t>
                      </a:r>
                      <a:endParaRPr lang="cs-CZ" dirty="0"/>
                    </a:p>
                  </a:txBody>
                  <a:tcPr/>
                </a:tc>
              </a:tr>
              <a:tr h="966485">
                <a:tc>
                  <a:txBody>
                    <a:bodyPr/>
                    <a:lstStyle/>
                    <a:p>
                      <a:r>
                        <a:rPr lang="cs-CZ" dirty="0" smtClean="0"/>
                        <a:t>1+4=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5-1=</a:t>
                      </a:r>
                      <a:endParaRPr lang="cs-CZ" dirty="0"/>
                    </a:p>
                  </a:txBody>
                  <a:tcPr/>
                </a:tc>
              </a:tr>
              <a:tr h="966485">
                <a:tc>
                  <a:txBody>
                    <a:bodyPr/>
                    <a:lstStyle/>
                    <a:p>
                      <a:r>
                        <a:rPr lang="cs-CZ" dirty="0" smtClean="0"/>
                        <a:t>4+1=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4-2=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939" y="827509"/>
            <a:ext cx="9072563" cy="4989513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 dirty="0" smtClean="0"/>
              <a:t>Porovnej:</a:t>
            </a:r>
          </a:p>
          <a:p>
            <a:pPr marL="108000" lvl="0" indent="0">
              <a:buNone/>
            </a:pPr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82581505"/>
              </p:ext>
            </p:extLst>
          </p:nvPr>
        </p:nvGraphicFramePr>
        <p:xfrm>
          <a:off x="719833" y="1979637"/>
          <a:ext cx="3744417" cy="33883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8139"/>
                <a:gridCol w="1248139"/>
                <a:gridCol w="1248139"/>
              </a:tblGrid>
              <a:tr h="830065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898127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830065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830065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8868402"/>
              </p:ext>
            </p:extLst>
          </p:nvPr>
        </p:nvGraphicFramePr>
        <p:xfrm>
          <a:off x="5040312" y="1979637"/>
          <a:ext cx="4152297" cy="33843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4099"/>
                <a:gridCol w="1384099"/>
                <a:gridCol w="1384099"/>
              </a:tblGrid>
              <a:tr h="900100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828092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828092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828092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9072563" cy="4989513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Namaluj náležitý počet (trojúhelník)</a:t>
            </a:r>
          </a:p>
          <a:p>
            <a:pPr lvl="0"/>
            <a:endParaRPr lang="cs-CZ"/>
          </a:p>
          <a:p>
            <a:pPr lvl="0"/>
            <a:r>
              <a:rPr lang="cs-CZ"/>
              <a:t>3_______				2_______</a:t>
            </a:r>
          </a:p>
          <a:p>
            <a:pPr lvl="0"/>
            <a:endParaRPr lang="cs-CZ"/>
          </a:p>
          <a:p>
            <a:pPr lvl="0"/>
            <a:r>
              <a:rPr lang="cs-CZ"/>
              <a:t>1_______				4_______</a:t>
            </a:r>
          </a:p>
          <a:p>
            <a:pPr lvl="0"/>
            <a:endParaRPr lang="cs-CZ"/>
          </a:p>
          <a:p>
            <a:pPr lvl="0"/>
            <a:r>
              <a:rPr lang="cs-CZ"/>
              <a:t>5_______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– vlastní tvorba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66000883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73</TotalTime>
  <Words>163</Words>
  <Application>Microsoft Office PowerPoint</Application>
  <PresentationFormat>Vlastní</PresentationFormat>
  <Paragraphs>74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Snímek 1</vt:lpstr>
      <vt:lpstr>Anotace</vt:lpstr>
      <vt:lpstr>Sčítání, odčítání do 5</vt:lpstr>
      <vt:lpstr>Snímek 4</vt:lpstr>
      <vt:lpstr>Spoj příklad s výsledkem.</vt:lpstr>
      <vt:lpstr>Doplň čísla: </vt:lpstr>
      <vt:lpstr>Vypočítej:  </vt:lpstr>
      <vt:lpstr>Snímek 8</vt:lpstr>
      <vt:lpstr>Snímek 9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Liborek</dc:creator>
  <cp:lastModifiedBy>Dum</cp:lastModifiedBy>
  <cp:revision>11</cp:revision>
  <dcterms:created xsi:type="dcterms:W3CDTF">2013-06-02T10:43:13Z</dcterms:created>
  <dcterms:modified xsi:type="dcterms:W3CDTF">2013-06-04T07:00:11Z</dcterms:modified>
</cp:coreProperties>
</file>