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C856D-FF12-46A1-9002-C204CEAFE9E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F2874C-2C73-40A7-BFA9-684A324FF1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4433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276999"/>
          </a:xfrm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B92F42E-4910-4500-857C-C2133B79F73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1E1B76C-B7D7-4AE0-ACCE-E6DD986B9D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57188"/>
            <a:ext cx="8229600" cy="4068976"/>
          </a:xfrm>
        </p:spPr>
        <p:txBody>
          <a:bodyPr lIns="82945" tIns="41473" rIns="82945" bIns="41473"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>
                <a:solidFill>
                  <a:srgbClr val="FFC000"/>
                </a:solidFill>
              </a:rPr>
              <a:t>Mgr. </a:t>
            </a:r>
            <a:r>
              <a:rPr lang="cs-CZ" i="1" dirty="0" smtClean="0">
                <a:solidFill>
                  <a:srgbClr val="FFC000"/>
                </a:solidFill>
              </a:rPr>
              <a:t>Zuzana Drábková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C000"/>
                </a:solidFill>
              </a:rPr>
              <a:t>4C_16_Numerace 0 - 6</a:t>
            </a:r>
            <a:endParaRPr lang="cs-CZ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v 1. – 3. ročníku ZŠ</a:t>
            </a:r>
            <a:endParaRPr lang="en-GB" dirty="0">
              <a:solidFill>
                <a:srgbClr val="FFC000"/>
              </a:solidFill>
            </a:endParaRPr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75490" y="620053"/>
            <a:ext cx="6597066" cy="127885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101326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si procvičují sčítání, odčítání </a:t>
            </a:r>
            <a:r>
              <a:rPr lang="cs-CZ" dirty="0" smtClean="0"/>
              <a:t>do 6</a:t>
            </a:r>
            <a:r>
              <a:rPr lang="cs-CZ" dirty="0" smtClean="0"/>
              <a:t>. Procvičují si </a:t>
            </a:r>
            <a:r>
              <a:rPr lang="cs-CZ" dirty="0" smtClean="0"/>
              <a:t>číslice</a:t>
            </a:r>
            <a:r>
              <a:rPr lang="cs-CZ" dirty="0" smtClean="0"/>
              <a:t>. Doplňují </a:t>
            </a:r>
            <a:r>
              <a:rPr lang="cs-CZ" dirty="0" smtClean="0"/>
              <a:t>vynechaná znaménka + a – do příkladů</a:t>
            </a:r>
            <a:r>
              <a:rPr lang="cs-CZ" dirty="0" smtClean="0"/>
              <a:t>. Čísla </a:t>
            </a:r>
            <a:r>
              <a:rPr lang="cs-CZ" dirty="0" smtClean="0"/>
              <a:t>rozkládají.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3144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Obor čísel 0-6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Čti a opiš:</a:t>
            </a:r>
          </a:p>
          <a:p>
            <a:r>
              <a:rPr lang="cs-CZ" dirty="0" smtClean="0"/>
              <a:t>O   1    2    3   4   5   6   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4860032" y="2348880"/>
            <a:ext cx="2232248" cy="235456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622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Dej do kroužku příslušné číslo.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. . . . . .                       3 5 0 4 6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0 2 1 4 5 </a:t>
            </a:r>
          </a:p>
          <a:p>
            <a:r>
              <a:rPr lang="cs-CZ" sz="3200" dirty="0" smtClean="0"/>
              <a:t>. . . .                           2 0 3 5 4</a:t>
            </a:r>
          </a:p>
          <a:p>
            <a:r>
              <a:rPr lang="cs-CZ" sz="3200" dirty="0" smtClean="0"/>
              <a:t>. .                               3 2 4 1 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8119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3+3= </a:t>
            </a:r>
          </a:p>
          <a:p>
            <a:r>
              <a:rPr lang="cs-CZ" dirty="0" smtClean="0"/>
              <a:t>1+5= </a:t>
            </a:r>
          </a:p>
          <a:p>
            <a:r>
              <a:rPr lang="cs-CZ" dirty="0" smtClean="0"/>
              <a:t>4+2= </a:t>
            </a:r>
          </a:p>
          <a:p>
            <a:r>
              <a:rPr lang="cs-CZ" dirty="0" smtClean="0"/>
              <a:t>2+4=</a:t>
            </a:r>
          </a:p>
          <a:p>
            <a:r>
              <a:rPr lang="cs-CZ" dirty="0" smtClean="0"/>
              <a:t>5+1=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635896" y="2060848"/>
            <a:ext cx="2786608" cy="27363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552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Doplň +,-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78692781"/>
              </p:ext>
            </p:extLst>
          </p:nvPr>
        </p:nvGraphicFramePr>
        <p:xfrm>
          <a:off x="457200" y="1600200"/>
          <a:ext cx="8229600" cy="42770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8554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=3</a:t>
                      </a:r>
                      <a:endParaRPr lang="cs-CZ" sz="3200" dirty="0"/>
                    </a:p>
                  </a:txBody>
                  <a:tcPr/>
                </a:tc>
              </a:tr>
              <a:tr h="8554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=3</a:t>
                      </a:r>
                      <a:endParaRPr lang="cs-CZ" sz="3200" dirty="0"/>
                    </a:p>
                  </a:txBody>
                  <a:tcPr/>
                </a:tc>
              </a:tr>
              <a:tr h="8554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=3</a:t>
                      </a:r>
                      <a:endParaRPr lang="cs-CZ" sz="3200" dirty="0"/>
                    </a:p>
                  </a:txBody>
                  <a:tcPr/>
                </a:tc>
              </a:tr>
              <a:tr h="8554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=5</a:t>
                      </a:r>
                      <a:endParaRPr lang="cs-CZ" sz="3200" dirty="0"/>
                    </a:p>
                  </a:txBody>
                  <a:tcPr/>
                </a:tc>
              </a:tr>
              <a:tr h="8554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=0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04924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4   3</a:t>
            </a:r>
          </a:p>
          <a:p>
            <a:r>
              <a:rPr lang="cs-CZ" dirty="0" smtClean="0"/>
              <a:t>5   5</a:t>
            </a:r>
          </a:p>
          <a:p>
            <a:r>
              <a:rPr lang="cs-CZ" dirty="0" smtClean="0"/>
              <a:t>2   3</a:t>
            </a:r>
          </a:p>
          <a:p>
            <a:r>
              <a:rPr lang="cs-CZ" dirty="0" smtClean="0"/>
              <a:t>5   4 </a:t>
            </a:r>
          </a:p>
          <a:p>
            <a:r>
              <a:rPr lang="cs-CZ" dirty="0" smtClean="0"/>
              <a:t>4   4</a:t>
            </a:r>
          </a:p>
          <a:p>
            <a:r>
              <a:rPr lang="cs-CZ" dirty="0" smtClean="0"/>
              <a:t>4   5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364088" y="1772816"/>
            <a:ext cx="3002632" cy="266429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948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Rozlož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76875549"/>
              </p:ext>
            </p:extLst>
          </p:nvPr>
        </p:nvGraphicFramePr>
        <p:xfrm>
          <a:off x="755577" y="2132856"/>
          <a:ext cx="3024336" cy="36004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  <a:gridCol w="1008112"/>
              </a:tblGrid>
              <a:tr h="60006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7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3668614"/>
              </p:ext>
            </p:extLst>
          </p:nvPr>
        </p:nvGraphicFramePr>
        <p:xfrm>
          <a:off x="4427985" y="2132858"/>
          <a:ext cx="3192015" cy="3600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4005"/>
                <a:gridCol w="1064005"/>
                <a:gridCol w="1064005"/>
              </a:tblGrid>
              <a:tr h="6000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0066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00436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Text – vlastní tvorba autora.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49006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45</TotalTime>
  <Words>177</Words>
  <Application>Microsoft Office PowerPoint</Application>
  <PresentationFormat>Předvádění na obrazovce (4:3)</PresentationFormat>
  <Paragraphs>69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Snímek 1</vt:lpstr>
      <vt:lpstr>Anotace</vt:lpstr>
      <vt:lpstr>Obor čísel 0-6 </vt:lpstr>
      <vt:lpstr>Dej do kroužku příslušné číslo.</vt:lpstr>
      <vt:lpstr>Vypočítej </vt:lpstr>
      <vt:lpstr>Doplň +,-</vt:lpstr>
      <vt:lpstr>Porovnej </vt:lpstr>
      <vt:lpstr>Rozlož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Liborek</dc:creator>
  <cp:lastModifiedBy>Škola</cp:lastModifiedBy>
  <cp:revision>10</cp:revision>
  <dcterms:created xsi:type="dcterms:W3CDTF">2013-06-01T17:06:37Z</dcterms:created>
  <dcterms:modified xsi:type="dcterms:W3CDTF">2013-06-04T08:04:01Z</dcterms:modified>
</cp:coreProperties>
</file>