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1082778"/>
          <a:ext cx="6498543" cy="121016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6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VY_32_Český </a:t>
          </a:r>
          <a:r>
            <a:rPr lang="cs-CZ" sz="16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jazyk_9_Skladba ZŠ </a:t>
          </a:r>
          <a:r>
            <a:rPr lang="cs-CZ" sz="16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praktická, 7.r. -</a:t>
          </a:r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Podmět a přísudek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Kopřivnice, Štramberská 189, příspěvková organizace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24143" y="576055"/>
          <a:ext cx="6498543" cy="18789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Aleš </a:t>
          </a:r>
          <a:r>
            <a:rPr lang="cs-CZ" sz="16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Jarolím</a:t>
          </a:r>
          <a:endParaRPr lang="cs-CZ" sz="16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VYTVOŘENO: 2. </a:t>
          </a:r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5.2013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24167"/>
          <a:ext cx="6498543" cy="54138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CZ. 1. 07 /1.4.00/21.1737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 custLinFactNeighborX="-765" custLinFactNeighborY="184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292FD9-6DC7-482C-984F-CEA3F21423CD}" type="presOf" srcId="{D1B46980-6531-4606-95E6-44980827E919}" destId="{2BE915AB-18AA-4053-B92C-3BFC9ED204BB}" srcOrd="1" destOrd="0" presId="urn:microsoft.com/office/officeart/2005/8/layout/target3"/>
    <dgm:cxn modelId="{E19725E8-9B8F-4196-945F-A857E0FE9006}" type="presOf" srcId="{D1D4F407-5343-4D3F-B5B9-D407B03CAEB4}" destId="{D005CE8C-CC26-4C3E-AC11-E15060ECD759}" srcOrd="0" destOrd="0" presId="urn:microsoft.com/office/officeart/2005/8/layout/target3"/>
    <dgm:cxn modelId="{0EF11AC5-02D4-4FB0-B027-1ED138B5FED9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F97D3FB-90CB-43B1-A2ED-6E539CF56EA0}" type="presOf" srcId="{B651F6E3-6281-48DB-9319-2AEAFDAE7572}" destId="{6BB5E863-4638-4E1D-BFDE-399D028AC4ED}" srcOrd="1" destOrd="0" presId="urn:microsoft.com/office/officeart/2005/8/layout/target3"/>
    <dgm:cxn modelId="{4EE7D123-AB0D-46FE-AA43-2C2E8BA9D70B}" type="presOf" srcId="{4C35D32F-0EAB-4CD7-82EE-45574DC2A586}" destId="{66FE7F87-EA69-4EF8-86F8-F43548846DDB}" srcOrd="0" destOrd="0" presId="urn:microsoft.com/office/officeart/2005/8/layout/target3"/>
    <dgm:cxn modelId="{4BB83B5D-1626-487B-9B8E-A00D86D36239}" type="presOf" srcId="{4C35D32F-0EAB-4CD7-82EE-45574DC2A586}" destId="{4F902384-A84A-417E-997B-6A372FB09A33}" srcOrd="1" destOrd="0" presId="urn:microsoft.com/office/officeart/2005/8/layout/target3"/>
    <dgm:cxn modelId="{5AE96A74-F674-40CF-B683-3CDD4C1C8082}" type="presOf" srcId="{D1B46980-6531-4606-95E6-44980827E919}" destId="{6140AFEC-043D-4C43-A2F9-D0F5331DF3A3}" srcOrd="0" destOrd="0" presId="urn:microsoft.com/office/officeart/2005/8/layout/target3"/>
    <dgm:cxn modelId="{4FCBE873-94A2-49F0-B474-95B946A2693D}" type="presOf" srcId="{B651F6E3-6281-48DB-9319-2AEAFDAE7572}" destId="{619D679B-A015-4ECF-8348-D1034C574F40}" srcOrd="0" destOrd="0" presId="urn:microsoft.com/office/officeart/2005/8/layout/target3"/>
    <dgm:cxn modelId="{46440D5D-DDC1-46AB-ABE8-C314C0CAA91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71A9BC5-FBEF-4E3E-88B7-D53F4DCFEED8}" type="presParOf" srcId="{333A1088-737F-45CB-B68E-254E46348037}" destId="{F5ABB229-8D3B-4694-996A-96F23CF14429}" srcOrd="0" destOrd="0" presId="urn:microsoft.com/office/officeart/2005/8/layout/target3"/>
    <dgm:cxn modelId="{CC930994-409F-4C00-8AAA-279732616909}" type="presParOf" srcId="{333A1088-737F-45CB-B68E-254E46348037}" destId="{F41139FD-01EE-4571-8B17-4FB00FC51163}" srcOrd="1" destOrd="0" presId="urn:microsoft.com/office/officeart/2005/8/layout/target3"/>
    <dgm:cxn modelId="{9F5458B4-8232-400B-84A0-B7B1DF78F304}" type="presParOf" srcId="{333A1088-737F-45CB-B68E-254E46348037}" destId="{D005CE8C-CC26-4C3E-AC11-E15060ECD759}" srcOrd="2" destOrd="0" presId="urn:microsoft.com/office/officeart/2005/8/layout/target3"/>
    <dgm:cxn modelId="{67665B57-34BD-45A0-882A-4BD91227A33B}" type="presParOf" srcId="{333A1088-737F-45CB-B68E-254E46348037}" destId="{2C702D82-9B77-49B7-9568-BB8EB47C3372}" srcOrd="3" destOrd="0" presId="urn:microsoft.com/office/officeart/2005/8/layout/target3"/>
    <dgm:cxn modelId="{BAC3E185-C442-4385-8FE3-DF71786AFFF5}" type="presParOf" srcId="{333A1088-737F-45CB-B68E-254E46348037}" destId="{A52A0455-90FF-4808-ABD0-F02540D31D5A}" srcOrd="4" destOrd="0" presId="urn:microsoft.com/office/officeart/2005/8/layout/target3"/>
    <dgm:cxn modelId="{565CC3FF-7C84-4D95-96C9-9676C0FFB8C7}" type="presParOf" srcId="{333A1088-737F-45CB-B68E-254E46348037}" destId="{6140AFEC-043D-4C43-A2F9-D0F5331DF3A3}" srcOrd="5" destOrd="0" presId="urn:microsoft.com/office/officeart/2005/8/layout/target3"/>
    <dgm:cxn modelId="{67CD6517-7DCF-47F5-A7F8-AF187A62D6A9}" type="presParOf" srcId="{333A1088-737F-45CB-B68E-254E46348037}" destId="{9358AC05-5D7D-4327-9F80-1AD486AEA664}" srcOrd="6" destOrd="0" presId="urn:microsoft.com/office/officeart/2005/8/layout/target3"/>
    <dgm:cxn modelId="{84EBB5B6-27A1-48CA-BA99-484B65CDB711}" type="presParOf" srcId="{333A1088-737F-45CB-B68E-254E46348037}" destId="{313FC574-E1CD-4FB4-B054-0B805CE0447D}" srcOrd="7" destOrd="0" presId="urn:microsoft.com/office/officeart/2005/8/layout/target3"/>
    <dgm:cxn modelId="{273E4A60-7AE6-4F5D-BDE2-6E456E3129A6}" type="presParOf" srcId="{333A1088-737F-45CB-B68E-254E46348037}" destId="{619D679B-A015-4ECF-8348-D1034C574F40}" srcOrd="8" destOrd="0" presId="urn:microsoft.com/office/officeart/2005/8/layout/target3"/>
    <dgm:cxn modelId="{E8707DEC-23B1-47E0-AAFB-C814FD77DF94}" type="presParOf" srcId="{333A1088-737F-45CB-B68E-254E46348037}" destId="{E7F14C03-D67D-4A82-8887-4A41904268DD}" srcOrd="9" destOrd="0" presId="urn:microsoft.com/office/officeart/2005/8/layout/target3"/>
    <dgm:cxn modelId="{6CB923DD-6BDD-4B2D-9A05-0F1F156B110E}" type="presParOf" srcId="{333A1088-737F-45CB-B68E-254E46348037}" destId="{D699FC7A-A1D1-4730-93D3-51E197A3376C}" srcOrd="10" destOrd="0" presId="urn:microsoft.com/office/officeart/2005/8/layout/target3"/>
    <dgm:cxn modelId="{2E6941E5-BCBC-4B57-A209-1F091ACF1E1F}" type="presParOf" srcId="{333A1088-737F-45CB-B68E-254E46348037}" destId="{66FE7F87-EA69-4EF8-86F8-F43548846DDB}" srcOrd="11" destOrd="0" presId="urn:microsoft.com/office/officeart/2005/8/layout/target3"/>
    <dgm:cxn modelId="{9D280D95-3042-4FB3-B284-EFAAA68929EE}" type="presParOf" srcId="{333A1088-737F-45CB-B68E-254E46348037}" destId="{AED2198E-93D5-4001-81B4-73124B309672}" srcOrd="12" destOrd="0" presId="urn:microsoft.com/office/officeart/2005/8/layout/target3"/>
    <dgm:cxn modelId="{57C4C5A4-A20F-4AAA-B2E1-E0B61F4362E5}" type="presParOf" srcId="{333A1088-737F-45CB-B68E-254E46348037}" destId="{2BE915AB-18AA-4053-B92C-3BFC9ED204BB}" srcOrd="13" destOrd="0" presId="urn:microsoft.com/office/officeart/2005/8/layout/target3"/>
    <dgm:cxn modelId="{562FFBD6-1626-4CD5-9E39-4129007C8BB3}" type="presParOf" srcId="{333A1088-737F-45CB-B68E-254E46348037}" destId="{6BB5E863-4638-4E1D-BFDE-399D028AC4ED}" srcOrd="14" destOrd="0" presId="urn:microsoft.com/office/officeart/2005/8/layout/target3"/>
    <dgm:cxn modelId="{9CC92AB9-6E8C-4F43-8761-10DF2C64B219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Kopřivnice, Štramberská 189, příspěvková organizace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576055"/>
          <a:ext cx="6498543" cy="18789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Aleš </a:t>
          </a:r>
          <a:r>
            <a:rPr lang="cs-CZ" sz="16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Jarolím</a:t>
          </a:r>
          <a:endParaRPr lang="cs-CZ" sz="16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VYTVOŘENO: 2. </a:t>
          </a: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5.2013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576055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6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VY_32_Český </a:t>
          </a:r>
          <a:r>
            <a:rPr lang="cs-CZ" sz="16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jazyk_9_Skladba ZŠ </a:t>
          </a:r>
          <a:r>
            <a:rPr lang="cs-CZ" sz="16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praktická, 7.r. -</a:t>
          </a: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Podmět a přísudek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CZ. 1. 07 /1.4.00/21.1737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C078F0-69BF-4BBC-960A-1FCDA30AFB8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70D73F-1E94-43B4-ADC7-8DEBC7DC224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292044-1AEE-47C3-BE3D-D2F2BF90030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720BA2-B4A3-4D6C-A4BB-0D53356687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7B5D20-C9F2-4788-AAF4-A044A646528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2460FF-BC62-47DD-A7AA-BB04F890C2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01DEEE-FC6E-45EC-BD58-8A28080F12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3BA2C2-ED73-4B68-8D9D-F5CDE946C4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303524-6614-4C37-A877-AE80E5A7FA0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9451B6-502B-4696-A4AF-F842217CBB5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731FE5-D1C9-41C0-8317-2E1D9DCA85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99000">
              <a:schemeClr val="accent3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25D1D0E-1913-47FB-BC5B-BD43FCD7637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7910541"/>
              </p:ext>
            </p:extLst>
          </p:nvPr>
        </p:nvGraphicFramePr>
        <p:xfrm>
          <a:off x="827584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CC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82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CCC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PODMĚT A PŘÍSUDEK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856662" cy="4781550"/>
          </a:xfrm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/>
              <a:t>Každá věta se skládá ze slov.</a:t>
            </a:r>
          </a:p>
          <a:p>
            <a:pPr algn="ctr">
              <a:buFontTx/>
              <a:buNone/>
            </a:pPr>
            <a:r>
              <a:rPr lang="cs-CZ"/>
              <a:t> 		</a:t>
            </a:r>
            <a:r>
              <a:rPr lang="cs-CZ" b="1"/>
              <a:t>Martin</a:t>
            </a:r>
            <a:r>
              <a:rPr lang="cs-CZ"/>
              <a:t> </a:t>
            </a:r>
            <a:r>
              <a:rPr lang="cs-CZ" b="1" i="1"/>
              <a:t>běží</a:t>
            </a:r>
            <a:r>
              <a:rPr lang="cs-CZ" b="1"/>
              <a:t>.</a:t>
            </a:r>
          </a:p>
          <a:p>
            <a:pPr>
              <a:buFontTx/>
              <a:buNone/>
            </a:pPr>
            <a:r>
              <a:rPr lang="cs-CZ"/>
              <a:t>Slova </a:t>
            </a:r>
            <a:r>
              <a:rPr lang="cs-CZ" b="1"/>
              <a:t>Martin</a:t>
            </a:r>
            <a:r>
              <a:rPr lang="cs-CZ"/>
              <a:t> </a:t>
            </a:r>
            <a:r>
              <a:rPr lang="cs-CZ" b="1" i="1"/>
              <a:t>běží</a:t>
            </a:r>
            <a:r>
              <a:rPr lang="cs-CZ"/>
              <a:t> je základní skladební dvojice.</a:t>
            </a:r>
          </a:p>
          <a:p>
            <a:pPr>
              <a:buFontTx/>
              <a:buNone/>
            </a:pPr>
            <a:r>
              <a:rPr lang="cs-CZ"/>
              <a:t>Základní skladební dvojici tvoří </a:t>
            </a:r>
            <a:r>
              <a:rPr lang="cs-CZ" b="1"/>
              <a:t>podmět</a:t>
            </a:r>
            <a:r>
              <a:rPr lang="cs-CZ"/>
              <a:t> a</a:t>
            </a:r>
          </a:p>
          <a:p>
            <a:pPr>
              <a:buFontTx/>
              <a:buNone/>
            </a:pPr>
            <a:r>
              <a:rPr lang="cs-CZ" b="1" i="1"/>
              <a:t>přísudek</a:t>
            </a:r>
            <a:r>
              <a:rPr lang="cs-CZ"/>
              <a:t>.</a:t>
            </a:r>
          </a:p>
        </p:txBody>
      </p:sp>
      <p:pic>
        <p:nvPicPr>
          <p:cNvPr id="3082" name="Picture 10" descr="MC90007871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4797425"/>
            <a:ext cx="1119187" cy="1389063"/>
          </a:xfrm>
          <a:prstGeom prst="rect">
            <a:avLst/>
          </a:prstGeom>
          <a:noFill/>
        </p:spPr>
      </p:pic>
      <p:pic>
        <p:nvPicPr>
          <p:cNvPr id="3083" name="Picture 11" descr="MC90007871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113" y="4797425"/>
            <a:ext cx="1119187" cy="1389063"/>
          </a:xfrm>
          <a:prstGeom prst="rect">
            <a:avLst/>
          </a:prstGeom>
          <a:noFill/>
        </p:spPr>
      </p:pic>
      <p:pic>
        <p:nvPicPr>
          <p:cNvPr id="3084" name="Picture 12" descr="MC90007871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4797425"/>
            <a:ext cx="1119188" cy="1389063"/>
          </a:xfrm>
          <a:prstGeom prst="rect">
            <a:avLst/>
          </a:prstGeom>
          <a:noFill/>
        </p:spPr>
      </p:pic>
      <p:pic>
        <p:nvPicPr>
          <p:cNvPr id="3085" name="Picture 13" descr="MC90007871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4797425"/>
            <a:ext cx="1119188" cy="13890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CCC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PŘÍSUDEK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1600200"/>
            <a:ext cx="8856663" cy="4525963"/>
          </a:xfrm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/>
              <a:t>Při určování základní skladební dvojice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vyhledáváme </a:t>
            </a:r>
            <a:r>
              <a:rPr lang="cs-CZ" u="sng"/>
              <a:t>nejprve sloveso</a:t>
            </a:r>
            <a:r>
              <a:rPr lang="cs-CZ"/>
              <a:t>.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/>
              <a:t>Martin </a:t>
            </a:r>
            <a:r>
              <a:rPr lang="cs-CZ" b="1" i="1"/>
              <a:t>běží</a:t>
            </a:r>
            <a:r>
              <a:rPr lang="cs-CZ"/>
              <a:t>.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b="1" i="1"/>
              <a:t>Běží</a:t>
            </a:r>
            <a:r>
              <a:rPr lang="cs-CZ"/>
              <a:t> – </a:t>
            </a:r>
            <a:r>
              <a:rPr lang="cs-CZ" b="1" i="1">
                <a:solidFill>
                  <a:srgbClr val="CC3300"/>
                </a:solidFill>
              </a:rPr>
              <a:t>přísudek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Přísudek vyjadřuje, </a:t>
            </a:r>
            <a:r>
              <a:rPr lang="cs-CZ" b="1"/>
              <a:t>co</a:t>
            </a:r>
            <a:r>
              <a:rPr lang="cs-CZ"/>
              <a:t> podmět </a:t>
            </a:r>
            <a:r>
              <a:rPr lang="cs-CZ" b="1"/>
              <a:t>dělá</a:t>
            </a:r>
            <a:r>
              <a:rPr lang="cs-CZ"/>
              <a:t>, co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se s ním děje.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Přísudek bývá nejčastěji vyjádřen </a:t>
            </a:r>
            <a:r>
              <a:rPr lang="cs-CZ" b="1"/>
              <a:t>slovesem</a:t>
            </a:r>
            <a:r>
              <a:rPr lang="cs-CZ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Kočka </a:t>
            </a:r>
            <a:r>
              <a:rPr lang="cs-CZ" b="1" i="1"/>
              <a:t>mňouká</a:t>
            </a:r>
            <a:r>
              <a:rPr lang="cs-CZ"/>
              <a:t>. Pes </a:t>
            </a:r>
            <a:r>
              <a:rPr lang="cs-CZ" b="1" i="1"/>
              <a:t>štěká</a:t>
            </a:r>
            <a:r>
              <a:rPr lang="cs-CZ"/>
              <a:t>. Maminka </a:t>
            </a:r>
            <a:r>
              <a:rPr lang="cs-CZ" b="1" i="1"/>
              <a:t>vaří</a:t>
            </a:r>
            <a:r>
              <a:rPr lang="cs-CZ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CCC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PODMĚT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/>
              <a:t>Na podmět se ptáme otázkou 1. pádu kdo?</a:t>
            </a:r>
          </a:p>
          <a:p>
            <a:pPr>
              <a:buFontTx/>
              <a:buNone/>
            </a:pPr>
            <a:r>
              <a:rPr lang="cs-CZ"/>
              <a:t>nebo co? a přísudkem.</a:t>
            </a:r>
          </a:p>
          <a:p>
            <a:pPr algn="ctr">
              <a:buFontTx/>
              <a:buNone/>
            </a:pPr>
            <a:r>
              <a:rPr lang="cs-CZ"/>
              <a:t>Martin běží.</a:t>
            </a:r>
          </a:p>
          <a:p>
            <a:pPr algn="ctr">
              <a:buFontTx/>
              <a:buNone/>
            </a:pPr>
            <a:r>
              <a:rPr lang="cs-CZ"/>
              <a:t>Kdo běží? - </a:t>
            </a:r>
            <a:r>
              <a:rPr lang="cs-CZ" b="1"/>
              <a:t>Martin</a:t>
            </a:r>
            <a:r>
              <a:rPr lang="cs-CZ"/>
              <a:t> – </a:t>
            </a:r>
            <a:r>
              <a:rPr lang="cs-CZ" b="1">
                <a:solidFill>
                  <a:srgbClr val="CC3300"/>
                </a:solidFill>
              </a:rPr>
              <a:t>podmět</a:t>
            </a:r>
          </a:p>
          <a:p>
            <a:pPr>
              <a:buFontTx/>
              <a:buNone/>
            </a:pPr>
            <a:r>
              <a:rPr lang="cs-CZ"/>
              <a:t>Podmět vyjadřuje, </a:t>
            </a:r>
            <a:r>
              <a:rPr lang="cs-CZ" b="1"/>
              <a:t>kdo</a:t>
            </a:r>
            <a:r>
              <a:rPr lang="cs-CZ"/>
              <a:t> nebo </a:t>
            </a:r>
            <a:r>
              <a:rPr lang="cs-CZ" b="1"/>
              <a:t>co</a:t>
            </a:r>
            <a:r>
              <a:rPr lang="cs-CZ"/>
              <a:t> něco dělá, s</a:t>
            </a:r>
          </a:p>
          <a:p>
            <a:pPr>
              <a:buFontTx/>
              <a:buNone/>
            </a:pPr>
            <a:r>
              <a:rPr lang="cs-CZ"/>
              <a:t>kým nebo s čím se něco děje.</a:t>
            </a:r>
          </a:p>
          <a:p>
            <a:pPr>
              <a:buFontTx/>
              <a:buNone/>
            </a:pPr>
            <a:r>
              <a:rPr lang="cs-CZ" b="1" u="sng"/>
              <a:t>Kočka</a:t>
            </a:r>
            <a:r>
              <a:rPr lang="cs-CZ"/>
              <a:t> mňouká. </a:t>
            </a:r>
            <a:r>
              <a:rPr lang="cs-CZ" b="1" u="sng"/>
              <a:t>Pes</a:t>
            </a:r>
            <a:r>
              <a:rPr lang="cs-CZ"/>
              <a:t> štěká. </a:t>
            </a:r>
            <a:r>
              <a:rPr lang="cs-CZ" b="1" u="sng"/>
              <a:t>Maminka</a:t>
            </a:r>
            <a:r>
              <a:rPr lang="cs-CZ"/>
              <a:t> vaří.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395288" y="476250"/>
            <a:ext cx="8353425" cy="58832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Podmět</a:t>
            </a:r>
            <a:r>
              <a:rPr lang="cs-CZ" sz="3200"/>
              <a:t> </a:t>
            </a:r>
            <a:r>
              <a:rPr lang="cs-CZ" sz="3200" b="1"/>
              <a:t>bývá nejčastěji vyjádřen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 b="1" i="1"/>
              <a:t>podstatným jménem</a:t>
            </a:r>
            <a:r>
              <a:rPr lang="cs-CZ"/>
              <a:t> 	</a:t>
            </a:r>
            <a:r>
              <a:rPr lang="cs-CZ" sz="2400" b="1" u="sng"/>
              <a:t>Auto</a:t>
            </a:r>
            <a:r>
              <a:rPr lang="cs-CZ" sz="2400"/>
              <a:t> jede. </a:t>
            </a:r>
            <a:r>
              <a:rPr lang="cs-CZ" sz="2400" b="1" u="sng"/>
              <a:t>Květina</a:t>
            </a:r>
            <a:r>
              <a:rPr lang="cs-CZ" sz="2400"/>
              <a:t> roste.</a:t>
            </a:r>
          </a:p>
          <a:p>
            <a:pPr>
              <a:spcBef>
                <a:spcPct val="50000"/>
              </a:spcBef>
            </a:pPr>
            <a:endParaRPr lang="cs-CZ" sz="2400"/>
          </a:p>
          <a:p>
            <a:pPr>
              <a:spcBef>
                <a:spcPct val="50000"/>
              </a:spcBef>
            </a:pPr>
            <a:r>
              <a:rPr lang="cs-CZ" sz="2400"/>
              <a:t>Může být také vyjádřen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 b="1" i="1"/>
              <a:t>zájmenem</a:t>
            </a:r>
            <a:r>
              <a:rPr lang="cs-CZ" sz="2400"/>
              <a:t>			</a:t>
            </a:r>
            <a:r>
              <a:rPr lang="cs-CZ" sz="2400" b="1" u="sng"/>
              <a:t>Já</a:t>
            </a:r>
            <a:r>
              <a:rPr lang="cs-CZ" sz="2400"/>
              <a:t> se učím. </a:t>
            </a:r>
            <a:r>
              <a:rPr lang="cs-CZ" sz="2400" b="1" u="sng"/>
              <a:t>My</a:t>
            </a:r>
            <a:r>
              <a:rPr lang="cs-CZ" sz="2400"/>
              <a:t> si hrajeme.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 b="1" i="1"/>
              <a:t>číslovkou</a:t>
            </a:r>
            <a:r>
              <a:rPr lang="cs-CZ" sz="2400"/>
              <a:t>			</a:t>
            </a:r>
            <a:r>
              <a:rPr lang="cs-CZ" sz="2400" b="1" u="sng"/>
              <a:t>Čtyři </a:t>
            </a:r>
            <a:r>
              <a:rPr lang="cs-CZ" sz="2400"/>
              <a:t>nepřišli.</a:t>
            </a:r>
          </a:p>
          <a:p>
            <a:pPr>
              <a:spcBef>
                <a:spcPct val="50000"/>
              </a:spcBef>
            </a:pPr>
            <a:r>
              <a:rPr lang="cs-CZ" sz="2400"/>
              <a:t>Podmět nemusí být ve větě vždy vyjádřen. Poznáme ho z předchozí věty nebo z tvaru slovesa.</a:t>
            </a:r>
          </a:p>
          <a:p>
            <a:pPr>
              <a:spcBef>
                <a:spcPct val="50000"/>
              </a:spcBef>
            </a:pPr>
            <a:r>
              <a:rPr lang="cs-CZ" sz="2400" b="1"/>
              <a:t>Maminka</a:t>
            </a:r>
            <a:r>
              <a:rPr lang="cs-CZ" sz="2400"/>
              <a:t> </a:t>
            </a:r>
            <a:r>
              <a:rPr lang="cs-CZ" sz="2400" i="1"/>
              <a:t>není</a:t>
            </a:r>
            <a:r>
              <a:rPr lang="cs-CZ" sz="2400"/>
              <a:t> doma. </a:t>
            </a:r>
            <a:r>
              <a:rPr lang="cs-CZ" sz="2400" i="1"/>
              <a:t>Šla</a:t>
            </a:r>
            <a:r>
              <a:rPr lang="cs-CZ" sz="2400"/>
              <a:t> do obchodu. (</a:t>
            </a:r>
            <a:r>
              <a:rPr lang="cs-CZ" sz="2400" b="1"/>
              <a:t>maminka</a:t>
            </a:r>
            <a:r>
              <a:rPr lang="cs-CZ" sz="2400"/>
              <a:t>)</a:t>
            </a:r>
          </a:p>
          <a:p>
            <a:pPr>
              <a:spcBef>
                <a:spcPct val="50000"/>
              </a:spcBef>
            </a:pPr>
            <a:r>
              <a:rPr lang="cs-CZ" sz="2400" i="1"/>
              <a:t>Jdeme</a:t>
            </a:r>
            <a:r>
              <a:rPr lang="cs-CZ" sz="2400"/>
              <a:t> na výlet. (</a:t>
            </a:r>
            <a:r>
              <a:rPr lang="cs-CZ" sz="2400" b="1"/>
              <a:t>my</a:t>
            </a:r>
            <a:r>
              <a:rPr lang="cs-CZ" sz="2400"/>
              <a:t>)</a:t>
            </a:r>
          </a:p>
          <a:p>
            <a:pPr>
              <a:spcBef>
                <a:spcPct val="50000"/>
              </a:spcBef>
            </a:pPr>
            <a:endParaRPr lang="cs-CZ" sz="2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CCC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4000" b="1"/>
              <a:t>Přiřaď k podmětu vhodný přísudek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755650" y="1844675"/>
            <a:ext cx="1584325" cy="466725"/>
          </a:xfrm>
          <a:prstGeom prst="rec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Maminka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755650" y="2565400"/>
            <a:ext cx="936625" cy="466725"/>
          </a:xfrm>
          <a:prstGeom prst="rec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Pes</a:t>
            </a: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755650" y="3357563"/>
            <a:ext cx="1152525" cy="466725"/>
          </a:xfrm>
          <a:prstGeom prst="rec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Tráva</a:t>
            </a: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755650" y="4149725"/>
            <a:ext cx="936625" cy="466725"/>
          </a:xfrm>
          <a:prstGeom prst="rec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Sníh</a:t>
            </a: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755650" y="4941888"/>
            <a:ext cx="1295400" cy="466725"/>
          </a:xfrm>
          <a:prstGeom prst="rec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Slunce</a:t>
            </a: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755650" y="5734050"/>
            <a:ext cx="1008063" cy="466725"/>
          </a:xfrm>
          <a:prstGeom prst="rec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Auto</a:t>
            </a: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3924300" y="2205038"/>
            <a:ext cx="792163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/>
              <a:t>vaří</a:t>
            </a: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6372225" y="3860800"/>
            <a:ext cx="1081088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/>
              <a:t>štěká</a:t>
            </a: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3276600" y="5445125"/>
            <a:ext cx="1008063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/>
              <a:t>roste</a:t>
            </a: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5940425" y="2349500"/>
            <a:ext cx="1079500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/>
              <a:t>padá</a:t>
            </a: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3635375" y="3644900"/>
            <a:ext cx="936625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/>
              <a:t>svítí</a:t>
            </a:r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5148263" y="4868863"/>
            <a:ext cx="1225550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/>
              <a:t>troubí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785937"/>
          </a:xfrm>
          <a:solidFill>
            <a:srgbClr val="CCCC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4000" b="1"/>
              <a:t>Ve větách podtrhni podmět rovnou čarou a přísudek vlnovkou</a:t>
            </a:r>
            <a:r>
              <a:rPr lang="cs-CZ" sz="4000"/>
              <a:t> 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323850" y="2276475"/>
            <a:ext cx="8569325" cy="3849688"/>
          </a:xfrm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/>
              <a:t>Pavel hraje fotbal. Eva maže tabuli. Na louce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se pásl jelen. V košíku mňoukala koťata. Na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zahradě rostou stromy. Vlak hlasitě zahoukal.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Včera napadl čerstvý sníh. Za stodolou bučí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kráva. Lékař léčí nemocné. Frantík napsal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domácí úkol. Jaro začíná v březnu. Na stěně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visí obraz. V akváriu plave zlatá rybička.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CCC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KONTROLA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179388" y="1628775"/>
            <a:ext cx="8856662" cy="4537075"/>
          </a:xfrm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 b="1" u="sng"/>
              <a:t>Pavel</a:t>
            </a:r>
            <a:r>
              <a:rPr lang="cs-CZ" i="1"/>
              <a:t> </a:t>
            </a:r>
            <a:r>
              <a:rPr lang="cs-CZ" b="1" i="1"/>
              <a:t>hraje</a:t>
            </a:r>
            <a:r>
              <a:rPr lang="cs-CZ"/>
              <a:t> fotbal. </a:t>
            </a:r>
            <a:r>
              <a:rPr lang="cs-CZ" b="1" u="sng"/>
              <a:t>Eva</a:t>
            </a:r>
            <a:r>
              <a:rPr lang="cs-CZ"/>
              <a:t> </a:t>
            </a:r>
            <a:r>
              <a:rPr lang="cs-CZ" b="1" i="1"/>
              <a:t>maže</a:t>
            </a:r>
            <a:r>
              <a:rPr lang="cs-CZ"/>
              <a:t> tabuli. Na louce</a:t>
            </a:r>
          </a:p>
          <a:p>
            <a:pPr>
              <a:buFontTx/>
              <a:buNone/>
            </a:pPr>
            <a:r>
              <a:rPr lang="cs-CZ" b="1" i="1"/>
              <a:t>se pásl</a:t>
            </a:r>
            <a:r>
              <a:rPr lang="cs-CZ"/>
              <a:t> </a:t>
            </a:r>
            <a:r>
              <a:rPr lang="cs-CZ" b="1" u="sng"/>
              <a:t>jelen</a:t>
            </a:r>
            <a:r>
              <a:rPr lang="cs-CZ"/>
              <a:t>. V košíku </a:t>
            </a:r>
            <a:r>
              <a:rPr lang="cs-CZ" b="1" i="1"/>
              <a:t>mňoukala</a:t>
            </a:r>
            <a:r>
              <a:rPr lang="cs-CZ"/>
              <a:t> </a:t>
            </a:r>
            <a:r>
              <a:rPr lang="cs-CZ" b="1" u="sng"/>
              <a:t>koťata</a:t>
            </a:r>
            <a:r>
              <a:rPr lang="cs-CZ"/>
              <a:t>. Na</a:t>
            </a:r>
          </a:p>
          <a:p>
            <a:pPr>
              <a:buFontTx/>
              <a:buNone/>
            </a:pPr>
            <a:r>
              <a:rPr lang="cs-CZ"/>
              <a:t>zahradě </a:t>
            </a:r>
            <a:r>
              <a:rPr lang="cs-CZ" b="1" i="1"/>
              <a:t>rostou</a:t>
            </a:r>
            <a:r>
              <a:rPr lang="cs-CZ"/>
              <a:t> </a:t>
            </a:r>
            <a:r>
              <a:rPr lang="cs-CZ" b="1" u="sng"/>
              <a:t>stromy</a:t>
            </a:r>
            <a:r>
              <a:rPr lang="cs-CZ"/>
              <a:t>. </a:t>
            </a:r>
            <a:r>
              <a:rPr lang="cs-CZ" b="1" u="sng"/>
              <a:t>Vlak</a:t>
            </a:r>
            <a:r>
              <a:rPr lang="cs-CZ"/>
              <a:t> hlasitě </a:t>
            </a:r>
            <a:r>
              <a:rPr lang="cs-CZ" b="1" i="1"/>
              <a:t>zahoukal</a:t>
            </a:r>
            <a:r>
              <a:rPr lang="cs-CZ"/>
              <a:t>.</a:t>
            </a:r>
          </a:p>
          <a:p>
            <a:pPr>
              <a:buFontTx/>
              <a:buNone/>
            </a:pPr>
            <a:r>
              <a:rPr lang="cs-CZ"/>
              <a:t>Včera </a:t>
            </a:r>
            <a:r>
              <a:rPr lang="cs-CZ" b="1" i="1"/>
              <a:t>napadl</a:t>
            </a:r>
            <a:r>
              <a:rPr lang="cs-CZ"/>
              <a:t> čerstvý </a:t>
            </a:r>
            <a:r>
              <a:rPr lang="cs-CZ" b="1" u="sng"/>
              <a:t>sníh</a:t>
            </a:r>
            <a:r>
              <a:rPr lang="cs-CZ"/>
              <a:t>. Za stodolou </a:t>
            </a:r>
            <a:r>
              <a:rPr lang="cs-CZ" b="1" i="1"/>
              <a:t>bučí</a:t>
            </a:r>
          </a:p>
          <a:p>
            <a:pPr>
              <a:buFontTx/>
              <a:buNone/>
            </a:pPr>
            <a:r>
              <a:rPr lang="cs-CZ" b="1" u="sng"/>
              <a:t>kráva</a:t>
            </a:r>
            <a:r>
              <a:rPr lang="cs-CZ"/>
              <a:t>. </a:t>
            </a:r>
            <a:r>
              <a:rPr lang="cs-CZ" b="1" u="sng"/>
              <a:t>Lékař</a:t>
            </a:r>
            <a:r>
              <a:rPr lang="cs-CZ"/>
              <a:t> </a:t>
            </a:r>
            <a:r>
              <a:rPr lang="cs-CZ" b="1" i="1"/>
              <a:t>léčí</a:t>
            </a:r>
            <a:r>
              <a:rPr lang="cs-CZ"/>
              <a:t> nemocné. </a:t>
            </a:r>
            <a:r>
              <a:rPr lang="cs-CZ" b="1" u="sng"/>
              <a:t>Frantík</a:t>
            </a:r>
            <a:r>
              <a:rPr lang="cs-CZ"/>
              <a:t> </a:t>
            </a:r>
            <a:r>
              <a:rPr lang="cs-CZ" b="1" i="1"/>
              <a:t>napsal</a:t>
            </a:r>
          </a:p>
          <a:p>
            <a:pPr>
              <a:buFontTx/>
              <a:buNone/>
            </a:pPr>
            <a:r>
              <a:rPr lang="cs-CZ"/>
              <a:t>domácí úkol. </a:t>
            </a:r>
            <a:r>
              <a:rPr lang="cs-CZ" b="1" u="sng"/>
              <a:t>Jaro</a:t>
            </a:r>
            <a:r>
              <a:rPr lang="cs-CZ"/>
              <a:t> </a:t>
            </a:r>
            <a:r>
              <a:rPr lang="cs-CZ" b="1" i="1"/>
              <a:t>začíná</a:t>
            </a:r>
            <a:r>
              <a:rPr lang="cs-CZ"/>
              <a:t> v březnu. Na stěně</a:t>
            </a:r>
          </a:p>
          <a:p>
            <a:pPr>
              <a:buFontTx/>
              <a:buNone/>
            </a:pPr>
            <a:r>
              <a:rPr lang="cs-CZ" b="1" i="1"/>
              <a:t>visí</a:t>
            </a:r>
            <a:r>
              <a:rPr lang="cs-CZ"/>
              <a:t> </a:t>
            </a:r>
            <a:r>
              <a:rPr lang="cs-CZ" b="1" u="sng"/>
              <a:t>obraz</a:t>
            </a:r>
            <a:r>
              <a:rPr lang="cs-CZ"/>
              <a:t>. V akváriu </a:t>
            </a:r>
            <a:r>
              <a:rPr lang="cs-CZ" b="1" i="1"/>
              <a:t>plave</a:t>
            </a:r>
            <a:r>
              <a:rPr lang="cs-CZ"/>
              <a:t> zlatá </a:t>
            </a:r>
            <a:r>
              <a:rPr lang="cs-CZ" b="1" u="sng"/>
              <a:t>rybička</a:t>
            </a:r>
            <a:r>
              <a:rPr lang="cs-CZ"/>
              <a:t>.</a:t>
            </a:r>
          </a:p>
        </p:txBody>
      </p:sp>
      <p:pic>
        <p:nvPicPr>
          <p:cNvPr id="10246" name="Picture 6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1403350" y="1916113"/>
            <a:ext cx="93503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7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4572000" y="1916113"/>
            <a:ext cx="93503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8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468313" y="2492375"/>
            <a:ext cx="11525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Picture 9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4716463" y="2492375"/>
            <a:ext cx="15843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0" name="Picture 10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1835150" y="3068638"/>
            <a:ext cx="11525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1" name="Picture 11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7019925" y="3068638"/>
            <a:ext cx="15843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2" name="Picture 12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1476375" y="3644900"/>
            <a:ext cx="1223963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3" name="Picture 13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7524750" y="3644900"/>
            <a:ext cx="86360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4" name="Picture 14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2700338" y="4221163"/>
            <a:ext cx="7207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5" name="Picture 15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6948488" y="4221163"/>
            <a:ext cx="1223962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6" name="Picture 16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3708400" y="4797425"/>
            <a:ext cx="11525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7" name="Picture 17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250825" y="5373688"/>
            <a:ext cx="71913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8" name="Picture 18" descr="nosnikvlnyruzn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47" r="67589" b="58096"/>
          <a:stretch>
            <a:fillRect/>
          </a:stretch>
        </p:blipFill>
        <p:spPr bwMode="auto">
          <a:xfrm>
            <a:off x="4067175" y="5445125"/>
            <a:ext cx="108108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CCC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ČMOLÍKOVÁ, Simona; REMUTOVÁ, Pavla; SLAPNIČKOVÁ, Hana. </a:t>
            </a:r>
            <a:r>
              <a:rPr lang="cs-CZ" sz="2800" i="1" dirty="0"/>
              <a:t>Český jazyk pro 7. ročník zvláštní školy</a:t>
            </a:r>
            <a:r>
              <a:rPr lang="cs-CZ" sz="2800" dirty="0"/>
              <a:t>. Praha: Septima, 1996, ISBN 80-85801-64-7.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Zdroj obrázků: </a:t>
            </a:r>
          </a:p>
          <a:p>
            <a:pPr marL="0" indent="0">
              <a:buNone/>
            </a:pPr>
            <a:r>
              <a:rPr lang="cs-CZ" sz="2800" dirty="0"/>
              <a:t>Galerie MS Office </a:t>
            </a:r>
          </a:p>
          <a:p>
            <a:pPr marL="0" indent="0"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353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Prezentace aplikace PowerPoint</vt:lpstr>
      <vt:lpstr>ANOTACE</vt:lpstr>
      <vt:lpstr>PODMĚT A PŘÍSUDEK</vt:lpstr>
      <vt:lpstr>PŘÍSUDEK</vt:lpstr>
      <vt:lpstr>PODMĚT</vt:lpstr>
      <vt:lpstr>Prezentace aplikace PowerPoint</vt:lpstr>
      <vt:lpstr>Přiřaď k podmětu vhodný přísudek</vt:lpstr>
      <vt:lpstr>Ve větách podtrhni podmět rovnou čarou a přísudek vlnovkou </vt:lpstr>
      <vt:lpstr>KONTROLA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Romana HAVRLANTOVÁ</dc:creator>
  <cp:lastModifiedBy>Ales Jarolim</cp:lastModifiedBy>
  <cp:revision>5</cp:revision>
  <dcterms:created xsi:type="dcterms:W3CDTF">2013-05-21T12:11:20Z</dcterms:created>
  <dcterms:modified xsi:type="dcterms:W3CDTF">2013-06-03T08:51:36Z</dcterms:modified>
</cp:coreProperties>
</file>