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79" r:id="rId3"/>
    <p:sldId id="256" r:id="rId4"/>
    <p:sldId id="257" r:id="rId5"/>
    <p:sldId id="263" r:id="rId6"/>
    <p:sldId id="261" r:id="rId7"/>
    <p:sldId id="262" r:id="rId8"/>
    <p:sldId id="275" r:id="rId9"/>
    <p:sldId id="276" r:id="rId10"/>
    <p:sldId id="264" r:id="rId11"/>
    <p:sldId id="268" r:id="rId12"/>
    <p:sldId id="265" r:id="rId13"/>
    <p:sldId id="266" r:id="rId14"/>
    <p:sldId id="267" r:id="rId15"/>
    <p:sldId id="270" r:id="rId16"/>
    <p:sldId id="272" r:id="rId17"/>
    <p:sldId id="273" r:id="rId18"/>
    <p:sldId id="271" r:id="rId19"/>
    <p:sldId id="274" r:id="rId20"/>
    <p:sldId id="260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D4D4D"/>
    <a:srgbClr val="FF66FF"/>
    <a:srgbClr val="D60093"/>
    <a:srgbClr val="CC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E8BF85-F97E-430A-BA85-772A2982FF4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87CE8D-EC43-41DC-9738-A0FE3EC43B6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5D8C5D-BBFA-43CB-A911-30F877C6ED6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E7F4D8-7AC4-4504-937A-A4A9FF1A7B8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04948E-F065-4E67-8772-5C0A0D045B4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5AC990-6BE4-44E7-8204-5E7006727BE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9FED7E-BC9C-4528-9DBA-A793F83D578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28FF8C-3E39-4444-988A-330DE1554DA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F8B390-C498-455A-B271-30223DAE6B4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1DD41C-9437-4455-9970-17A71C8F428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16A666-11BF-43BD-BB4B-E50AE2E4674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C4B6D03-6D0F-4B8A-A9B6-246D414B1A6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4D4D4D"/>
            </a:gs>
            <a:gs pos="100000">
              <a:srgbClr val="FF66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C3CAD38-D0BE-4275-8A83-C5EA0C996B9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razky.cz/" TargetMode="External"/><Relationship Id="rId2" Type="http://schemas.openxmlformats.org/officeDocument/2006/relationships/hyperlink" Target="http://fyzika.jreichl.com/index.php?sekce=browse&amp;page=11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400" y="5130800"/>
            <a:ext cx="9118600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652245" y="1124744"/>
            <a:ext cx="3839514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cs typeface="Arial" charset="0"/>
              </a:rPr>
              <a:t>Šablona 32</a:t>
            </a:r>
          </a:p>
        </p:txBody>
      </p:sp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468313" y="2781300"/>
            <a:ext cx="8675687" cy="9461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VY_32_INOVACE_13_30_ Atmosférický tlak a jeho měření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>
                <a:solidFill>
                  <a:schemeClr val="bg1"/>
                </a:solidFill>
              </a:rPr>
              <a:t>Atmosférický tlak a jeho měření</a:t>
            </a:r>
          </a:p>
        </p:txBody>
      </p:sp>
      <p:sp>
        <p:nvSpPr>
          <p:cNvPr id="3" name="Zástupný symbol pro obsah 2"/>
          <p:cNvSpPr>
            <a:spLocks/>
          </p:cNvSpPr>
          <p:nvPr/>
        </p:nvSpPr>
        <p:spPr bwMode="auto">
          <a:xfrm>
            <a:off x="0" y="1600200"/>
            <a:ext cx="9144000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ts val="1500"/>
              <a:buFont typeface="Wingdings" pitchFamily="2" charset="2"/>
              <a:buChar char="n"/>
            </a:pPr>
            <a:r>
              <a:rPr lang="cs-CZ" sz="2200" b="1">
                <a:solidFill>
                  <a:srgbClr val="3486D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Anotace:</a:t>
            </a:r>
            <a:r>
              <a:rPr lang="cs-CZ" sz="2200">
                <a:solidFill>
                  <a:srgbClr val="3486D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2200">
                <a:effectLst>
                  <a:outerShdw blurRad="38100" dist="38100" dir="2700000" algn="tl">
                    <a:srgbClr val="FFFFFF"/>
                  </a:outerShdw>
                </a:effectLst>
              </a:rPr>
              <a:t>Prezentace může sloužit jako výkladové, opakovací učivo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ts val="1500"/>
              <a:buFont typeface="Wingdings" pitchFamily="2" charset="2"/>
              <a:buChar char="n"/>
            </a:pPr>
            <a:r>
              <a:rPr lang="cs-CZ" sz="2200" b="1">
                <a:solidFill>
                  <a:srgbClr val="3486D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Autor: </a:t>
            </a:r>
            <a:r>
              <a:rPr lang="cs-CZ" sz="2200">
                <a:effectLst>
                  <a:outerShdw blurRad="38100" dist="38100" dir="2700000" algn="tl">
                    <a:srgbClr val="FFFFFF"/>
                  </a:outerShdw>
                </a:effectLst>
              </a:rPr>
              <a:t>Mgr. Andrea Masaříková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ts val="1500"/>
              <a:buFont typeface="Wingdings" pitchFamily="2" charset="2"/>
              <a:buChar char="n"/>
            </a:pPr>
            <a:r>
              <a:rPr lang="cs-CZ" sz="2200" b="1">
                <a:solidFill>
                  <a:srgbClr val="3486D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Jazyk: </a:t>
            </a:r>
            <a:r>
              <a:rPr lang="cs-CZ" sz="2200">
                <a:solidFill>
                  <a:srgbClr val="DDC0B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Čeština</a:t>
            </a:r>
            <a:endParaRPr lang="cs-CZ" sz="220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ts val="1500"/>
              <a:buFont typeface="Wingdings" pitchFamily="2" charset="2"/>
              <a:buChar char="n"/>
            </a:pPr>
            <a:r>
              <a:rPr lang="cs-CZ" sz="2200" b="1">
                <a:solidFill>
                  <a:srgbClr val="3486D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Očekávaný výstup: </a:t>
            </a:r>
            <a:r>
              <a:rPr lang="cs-CZ" sz="22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dozví se o atmosférickém tlaku, jeho měření, měřidlech a principu Torricelliho pokusu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ts val="1500"/>
              <a:buFont typeface="Wingdings" pitchFamily="2" charset="2"/>
              <a:buChar char="n"/>
            </a:pPr>
            <a:r>
              <a:rPr lang="cs-CZ" sz="2200" b="1">
                <a:solidFill>
                  <a:srgbClr val="3486D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Speciální vzdělávací potřeby: </a:t>
            </a:r>
            <a:r>
              <a:rPr lang="cs-CZ" sz="2200">
                <a:effectLst>
                  <a:outerShdw blurRad="38100" dist="38100" dir="2700000" algn="tl">
                    <a:srgbClr val="FFFFFF"/>
                  </a:outerShdw>
                </a:effectLst>
              </a:rPr>
              <a:t>dataprojektor, interaktivní tabule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ts val="1500"/>
              <a:buFont typeface="Wingdings" pitchFamily="2" charset="2"/>
              <a:buChar char="n"/>
            </a:pPr>
            <a:r>
              <a:rPr lang="cs-CZ" sz="2200" b="1">
                <a:solidFill>
                  <a:srgbClr val="3486D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Klíčová slova: </a:t>
            </a:r>
            <a:r>
              <a:rPr lang="cs-CZ" sz="2200">
                <a:effectLst>
                  <a:outerShdw blurRad="38100" dist="38100" dir="2700000" algn="tl">
                    <a:srgbClr val="FFFFFF"/>
                  </a:outerShdw>
                </a:effectLst>
              </a:rPr>
              <a:t>Atmosférický tlak,Torricelliho pokus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ts val="1500"/>
              <a:buFont typeface="Wingdings" pitchFamily="2" charset="2"/>
              <a:buChar char="n"/>
            </a:pPr>
            <a:r>
              <a:rPr lang="cs-CZ" sz="2200" b="1">
                <a:solidFill>
                  <a:srgbClr val="3486D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Druh učebního materiálu: </a:t>
            </a:r>
            <a:r>
              <a:rPr lang="cs-CZ" sz="2200">
                <a:effectLst>
                  <a:outerShdw blurRad="38100" dist="38100" dir="2700000" algn="tl">
                    <a:srgbClr val="FFFFFF"/>
                  </a:outerShdw>
                </a:effectLst>
              </a:rPr>
              <a:t>prezentace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ts val="1500"/>
              <a:buFont typeface="Wingdings" pitchFamily="2" charset="2"/>
              <a:buChar char="n"/>
            </a:pPr>
            <a:r>
              <a:rPr lang="cs-CZ" sz="2200" b="1">
                <a:solidFill>
                  <a:srgbClr val="3486D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Cílová skupina</a:t>
            </a:r>
            <a:r>
              <a:rPr lang="cs-CZ" sz="2200" b="1">
                <a:solidFill>
                  <a:srgbClr val="B2D1F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: </a:t>
            </a:r>
            <a:r>
              <a:rPr lang="cs-CZ" sz="2200">
                <a:effectLst>
                  <a:outerShdw blurRad="38100" dist="38100" dir="2700000" algn="tl">
                    <a:srgbClr val="FFFFFF"/>
                  </a:outerShdw>
                </a:effectLst>
              </a:rPr>
              <a:t>žák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ts val="1500"/>
              <a:buFont typeface="Wingdings" pitchFamily="2" charset="2"/>
              <a:buChar char="n"/>
            </a:pPr>
            <a:r>
              <a:rPr lang="cs-CZ" sz="2200" b="1">
                <a:solidFill>
                  <a:srgbClr val="3486D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Stupeň a typ vzdělávání: </a:t>
            </a:r>
            <a:r>
              <a:rPr lang="cs-CZ" sz="2200">
                <a:effectLst>
                  <a:outerShdw blurRad="38100" dist="38100" dir="2700000" algn="tl">
                    <a:srgbClr val="FFFFFF"/>
                  </a:outerShdw>
                </a:effectLst>
              </a:rPr>
              <a:t>základní vzdělávání – druhý stupeň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ts val="1500"/>
              <a:buFont typeface="Wingdings" pitchFamily="2" charset="2"/>
              <a:buChar char="n"/>
            </a:pPr>
            <a:r>
              <a:rPr lang="cs-CZ" sz="2200" b="1">
                <a:solidFill>
                  <a:srgbClr val="3486D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Typická věková skupina: </a:t>
            </a:r>
            <a:r>
              <a:rPr lang="cs-CZ" sz="2200">
                <a:effectLst>
                  <a:outerShdw blurRad="38100" dist="38100" dir="2700000" algn="tl">
                    <a:srgbClr val="FFFFFF"/>
                  </a:outerShdw>
                </a:effectLst>
              </a:rPr>
              <a:t>12 – 15 let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>
                <a:solidFill>
                  <a:schemeClr val="bg1"/>
                </a:solidFill>
              </a:rPr>
              <a:t>Atmosférický tlak a jeho měření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3933825"/>
            <a:ext cx="7772400" cy="17526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/>
              <a:t>Pokus Magdeburské polokoule</a:t>
            </a:r>
          </a:p>
          <a:p>
            <a:pPr>
              <a:lnSpc>
                <a:spcPct val="80000"/>
              </a:lnSpc>
            </a:pPr>
            <a:r>
              <a:rPr lang="cs-CZ" sz="2800"/>
              <a:t>Proč si atmosférický tlak neuvědomujeme</a:t>
            </a:r>
          </a:p>
          <a:p>
            <a:pPr>
              <a:lnSpc>
                <a:spcPct val="80000"/>
              </a:lnSpc>
            </a:pPr>
            <a:r>
              <a:rPr lang="cs-CZ" sz="2800"/>
              <a:t>Torricelliho pokus</a:t>
            </a:r>
          </a:p>
          <a:p>
            <a:pPr>
              <a:lnSpc>
                <a:spcPct val="80000"/>
              </a:lnSpc>
            </a:pPr>
            <a:r>
              <a:rPr lang="cs-CZ" sz="2800"/>
              <a:t>Měření a měřidla</a:t>
            </a:r>
          </a:p>
          <a:p>
            <a:pPr>
              <a:lnSpc>
                <a:spcPct val="80000"/>
              </a:lnSpc>
            </a:pPr>
            <a:endParaRPr lang="cs-CZ" sz="2800" b="1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>
                <a:solidFill>
                  <a:schemeClr val="bg1"/>
                </a:solidFill>
              </a:rPr>
              <a:t>Pokus </a:t>
            </a:r>
            <a:r>
              <a:rPr lang="cs-CZ" sz="4000" b="1">
                <a:solidFill>
                  <a:schemeClr val="bg1"/>
                </a:solidFill>
              </a:rPr>
              <a:t>Magdeburské polokoule</a:t>
            </a:r>
            <a:r>
              <a:rPr lang="cs-CZ" sz="400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628775"/>
            <a:ext cx="5834063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>
                <a:solidFill>
                  <a:schemeClr val="bg1"/>
                </a:solidFill>
              </a:rPr>
              <a:t>Německý fyzik Otto von Guericke se proslavil známým pokusem z roku 1654. Chtěl ukázat, jak velkou silou na nás působí okolní vzduch.</a:t>
            </a:r>
          </a:p>
          <a:p>
            <a:pPr>
              <a:lnSpc>
                <a:spcPct val="80000"/>
              </a:lnSpc>
            </a:pPr>
            <a:endParaRPr lang="cs-CZ">
              <a:solidFill>
                <a:schemeClr val="bg1"/>
              </a:solidFill>
            </a:endParaRPr>
          </a:p>
        </p:txBody>
      </p:sp>
      <p:pic>
        <p:nvPicPr>
          <p:cNvPr id="3076" name="Picture 4" descr="polok"/>
          <p:cNvPicPr>
            <a:picLocks noChangeAspect="1" noChangeArrowheads="1"/>
          </p:cNvPicPr>
          <p:nvPr/>
        </p:nvPicPr>
        <p:blipFill>
          <a:blip r:embed="rId2" cstate="print"/>
          <a:srcRect l="9334" r="5795"/>
          <a:stretch>
            <a:fillRect/>
          </a:stretch>
        </p:blipFill>
        <p:spPr bwMode="auto">
          <a:xfrm>
            <a:off x="5867400" y="4076700"/>
            <a:ext cx="3276600" cy="2506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1557338"/>
            <a:ext cx="1765300" cy="245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307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 build="p" bldLvl="3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333375"/>
            <a:ext cx="8229600" cy="6264275"/>
          </a:xfrm>
        </p:spPr>
        <p:txBody>
          <a:bodyPr/>
          <a:lstStyle/>
          <a:p>
            <a:r>
              <a:rPr lang="cs-CZ" sz="3000" dirty="0">
                <a:solidFill>
                  <a:schemeClr val="bg1"/>
                </a:solidFill>
              </a:rPr>
              <a:t>Zemi obklopuje mohutná vrstva vzduchu - </a:t>
            </a:r>
            <a:r>
              <a:rPr lang="cs-CZ" sz="3000" b="1" dirty="0">
                <a:solidFill>
                  <a:schemeClr val="bg1"/>
                </a:solidFill>
              </a:rPr>
              <a:t>atmosféra</a:t>
            </a:r>
            <a:r>
              <a:rPr lang="cs-CZ" sz="3000" dirty="0">
                <a:solidFill>
                  <a:schemeClr val="bg1"/>
                </a:solidFill>
              </a:rPr>
              <a:t>, sahající až do výše několika tisíc kilometrů. Vlivem tíhové síly Země jsou všechny částice atmosféry přitahovány k povrchu Země, čímž je celá atmosféra poutána k Zemi a koná s ní otáčivý pohyb.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</a:p>
          <a:p>
            <a:pPr>
              <a:buFont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r>
              <a:rPr lang="cs-CZ" sz="3000" dirty="0">
                <a:solidFill>
                  <a:schemeClr val="bg1"/>
                </a:solidFill>
              </a:rPr>
              <a:t>Výsledkem tohoto působení je </a:t>
            </a:r>
            <a:r>
              <a:rPr lang="cs-CZ" sz="3000" b="1" dirty="0">
                <a:solidFill>
                  <a:schemeClr val="bg1"/>
                </a:solidFill>
              </a:rPr>
              <a:t>atmosférická tlaková síla</a:t>
            </a:r>
            <a:r>
              <a:rPr lang="cs-CZ" sz="3000" dirty="0">
                <a:solidFill>
                  <a:schemeClr val="bg1"/>
                </a:solidFill>
              </a:rPr>
              <a:t> </a:t>
            </a:r>
            <a:r>
              <a:rPr lang="cs-CZ" sz="3000" dirty="0" smtClean="0">
                <a:solidFill>
                  <a:schemeClr val="bg1"/>
                </a:solidFill>
              </a:rPr>
              <a:t>, </a:t>
            </a:r>
            <a:r>
              <a:rPr lang="cs-CZ" sz="3000" dirty="0">
                <a:solidFill>
                  <a:schemeClr val="bg1"/>
                </a:solidFill>
              </a:rPr>
              <a:t>která působí na všechna pozemská tělesa a na celý povrch Země. </a:t>
            </a:r>
          </a:p>
          <a:p>
            <a:pPr>
              <a:buFontTx/>
              <a:buNone/>
            </a:pPr>
            <a:endParaRPr lang="cs-CZ" sz="30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Tlak vyvolaný atmosférickou silou se nazývá </a:t>
            </a:r>
            <a:r>
              <a:rPr lang="cs-CZ" sz="3600" b="1" dirty="0">
                <a:solidFill>
                  <a:schemeClr val="bg1"/>
                </a:solidFill>
              </a:rPr>
              <a:t>Atmosférický tlak</a:t>
            </a:r>
            <a:r>
              <a:rPr lang="cs-CZ" sz="3600" dirty="0">
                <a:solidFill>
                  <a:schemeClr val="bg1"/>
                </a:solidFill>
              </a:rPr>
              <a:t>  - značíme </a:t>
            </a:r>
            <a:r>
              <a:rPr lang="cs-CZ" sz="3600" b="1" dirty="0" err="1">
                <a:solidFill>
                  <a:schemeClr val="bg1"/>
                </a:solidFill>
              </a:rPr>
              <a:t>p</a:t>
            </a:r>
            <a:r>
              <a:rPr lang="cs-CZ" sz="3600" b="1" baseline="-25000" dirty="0" err="1">
                <a:solidFill>
                  <a:schemeClr val="bg1"/>
                </a:solidFill>
              </a:rPr>
              <a:t>a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549275"/>
            <a:ext cx="6491287" cy="59372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3600" dirty="0">
                <a:solidFill>
                  <a:schemeClr val="bg1"/>
                </a:solidFill>
              </a:rPr>
              <a:t>Atmosféra působí na</a:t>
            </a:r>
            <a:r>
              <a:rPr lang="cs-CZ" sz="3600" dirty="0"/>
              <a:t> </a:t>
            </a:r>
            <a:r>
              <a:rPr lang="cs-CZ" sz="3600" dirty="0">
                <a:solidFill>
                  <a:srgbClr val="CC0000"/>
                </a:solidFill>
              </a:rPr>
              <a:t>každý čtverečný centimetr</a:t>
            </a:r>
            <a:r>
              <a:rPr lang="cs-CZ" sz="3600" dirty="0"/>
              <a:t> </a:t>
            </a:r>
            <a:r>
              <a:rPr lang="cs-CZ" sz="3600" dirty="0">
                <a:solidFill>
                  <a:schemeClr val="bg1"/>
                </a:solidFill>
              </a:rPr>
              <a:t>zemského povrchu takovou silou, jako kdyby na něm bylo položeno</a:t>
            </a:r>
            <a:r>
              <a:rPr lang="cs-CZ" sz="3600" dirty="0"/>
              <a:t> </a:t>
            </a:r>
            <a:r>
              <a:rPr lang="cs-CZ" sz="3600" dirty="0">
                <a:solidFill>
                  <a:srgbClr val="CC0000"/>
                </a:solidFill>
              </a:rPr>
              <a:t>závaží 1 kg</a:t>
            </a:r>
            <a:r>
              <a:rPr lang="cs-CZ" sz="3600" dirty="0">
                <a:solidFill>
                  <a:schemeClr val="bg1"/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endParaRPr lang="cs-CZ" sz="36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cs-CZ" dirty="0">
                <a:solidFill>
                  <a:schemeClr val="bg1"/>
                </a:solidFill>
              </a:rPr>
              <a:t>S rostoucí nadmořskou výškou se tento tlak zmenšuje - na 100 metrech klesne zhruba o </a:t>
            </a:r>
            <a:r>
              <a:rPr lang="cs-CZ" dirty="0" smtClean="0">
                <a:solidFill>
                  <a:schemeClr val="bg1"/>
                </a:solidFill>
              </a:rPr>
              <a:t>1,3kPa, </a:t>
            </a:r>
            <a:r>
              <a:rPr lang="cs-CZ" dirty="0">
                <a:solidFill>
                  <a:schemeClr val="bg1"/>
                </a:solidFill>
              </a:rPr>
              <a:t>čehož je možné využít k měření relativních výšek hor. </a:t>
            </a:r>
          </a:p>
          <a:p>
            <a:pPr>
              <a:lnSpc>
                <a:spcPct val="90000"/>
              </a:lnSpc>
            </a:pPr>
            <a:endParaRPr lang="cs-CZ" dirty="0">
              <a:solidFill>
                <a:schemeClr val="bg1"/>
              </a:solidFill>
            </a:endParaRPr>
          </a:p>
        </p:txBody>
      </p:sp>
      <p:grpSp>
        <p:nvGrpSpPr>
          <p:cNvPr id="7176" name="Group 8"/>
          <p:cNvGrpSpPr>
            <a:grpSpLocks/>
          </p:cNvGrpSpPr>
          <p:nvPr/>
        </p:nvGrpSpPr>
        <p:grpSpPr bwMode="auto">
          <a:xfrm>
            <a:off x="6948488" y="1268413"/>
            <a:ext cx="1704975" cy="3463925"/>
            <a:chOff x="4377" y="799"/>
            <a:chExt cx="1074" cy="2182"/>
          </a:xfrm>
        </p:grpSpPr>
        <p:pic>
          <p:nvPicPr>
            <p:cNvPr id="7172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377" y="799"/>
              <a:ext cx="1074" cy="1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7173" name="Picture 5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694" y="2024"/>
              <a:ext cx="552" cy="7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7175" name="Text Box 7"/>
            <p:cNvSpPr txBox="1">
              <a:spLocks noChangeArrowheads="1"/>
            </p:cNvSpPr>
            <p:nvPr/>
          </p:nvSpPr>
          <p:spPr bwMode="auto">
            <a:xfrm>
              <a:off x="4649" y="2750"/>
              <a:ext cx="680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>
                  <a:solidFill>
                    <a:schemeClr val="bg1"/>
                  </a:solidFill>
                </a:rPr>
                <a:t>1 cm</a:t>
              </a:r>
              <a:r>
                <a:rPr lang="cs-CZ" baseline="30000">
                  <a:solidFill>
                    <a:schemeClr val="bg1"/>
                  </a:solidFill>
                </a:rPr>
                <a:t>2</a:t>
              </a:r>
              <a:endParaRPr lang="cs-CZ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Přesto, že se jedná o analogii hydrostatického tlaku, </a:t>
            </a:r>
            <a:r>
              <a:rPr lang="cs-CZ" b="1" u="sng" dirty="0">
                <a:solidFill>
                  <a:schemeClr val="bg1"/>
                </a:solidFill>
              </a:rPr>
              <a:t>NENÍ MOŽNÉ POUŽÍT VZTAH   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p</a:t>
            </a:r>
            <a:r>
              <a:rPr lang="cs-CZ" baseline="-25000" dirty="0" err="1">
                <a:solidFill>
                  <a:schemeClr val="bg1"/>
                </a:solidFill>
              </a:rPr>
              <a:t>h</a:t>
            </a:r>
            <a:r>
              <a:rPr lang="cs-CZ" baseline="-25000" dirty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= </a:t>
            </a:r>
            <a:r>
              <a:rPr lang="cs-CZ" dirty="0" err="1">
                <a:solidFill>
                  <a:schemeClr val="bg1"/>
                </a:solidFill>
              </a:rPr>
              <a:t>h</a:t>
            </a:r>
            <a:r>
              <a:rPr lang="cs-CZ" dirty="0">
                <a:solidFill>
                  <a:schemeClr val="bg1"/>
                </a:solidFill>
              </a:rPr>
              <a:t>.</a:t>
            </a:r>
            <a:r>
              <a:rPr lang="el-GR" dirty="0">
                <a:solidFill>
                  <a:schemeClr val="bg1"/>
                </a:solidFill>
                <a:cs typeface="Arial" charset="0"/>
              </a:rPr>
              <a:t>ρ</a:t>
            </a:r>
            <a:r>
              <a:rPr lang="cs-CZ" dirty="0" smtClean="0">
                <a:solidFill>
                  <a:schemeClr val="bg1"/>
                </a:solidFill>
              </a:rPr>
              <a:t>.g, </a:t>
            </a:r>
            <a:r>
              <a:rPr lang="cs-CZ" dirty="0">
                <a:solidFill>
                  <a:schemeClr val="bg1"/>
                </a:solidFill>
              </a:rPr>
              <a:t>protože hustota vzduchu není konstantní: rostoucí výškou se zmenšuje.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>
                <a:solidFill>
                  <a:schemeClr val="bg1"/>
                </a:solidFill>
              </a:rPr>
              <a:t>Proč si atmosférický tlak neuvědomujeme?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557338"/>
            <a:ext cx="8640762" cy="4525962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Tlaková síla atmosféry na povrch lidského těla je </a:t>
            </a:r>
            <a:r>
              <a:rPr lang="cs-CZ" dirty="0" smtClean="0">
                <a:solidFill>
                  <a:schemeClr val="bg1"/>
                </a:solidFill>
              </a:rPr>
              <a:t>obrovská.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Odhadneme-li obsah povrchu člověka na 1 m</a:t>
            </a:r>
            <a:r>
              <a:rPr lang="cs-CZ" baseline="30000" dirty="0">
                <a:solidFill>
                  <a:schemeClr val="bg1"/>
                </a:solidFill>
              </a:rPr>
              <a:t>2</a:t>
            </a:r>
            <a:r>
              <a:rPr lang="cs-CZ" dirty="0">
                <a:solidFill>
                  <a:schemeClr val="bg1"/>
                </a:solidFill>
              </a:rPr>
              <a:t>, je celková tlaková síla atmosféry</a:t>
            </a:r>
            <a:r>
              <a:rPr lang="cs-CZ" dirty="0"/>
              <a:t>        </a:t>
            </a:r>
            <a:r>
              <a:rPr lang="cs-CZ" dirty="0">
                <a:solidFill>
                  <a:srgbClr val="CC0000"/>
                </a:solidFill>
              </a:rPr>
              <a:t>100 000 N!</a:t>
            </a:r>
          </a:p>
          <a:p>
            <a:r>
              <a:rPr lang="cs-CZ" dirty="0">
                <a:solidFill>
                  <a:srgbClr val="CC0000"/>
                </a:solidFill>
              </a:rPr>
              <a:t>Stejně velký tlak je však i uvnitř lidského těla</a:t>
            </a:r>
            <a:r>
              <a:rPr lang="cs-CZ" dirty="0"/>
              <a:t>.</a:t>
            </a:r>
          </a:p>
          <a:p>
            <a:r>
              <a:rPr lang="cs-CZ" dirty="0">
                <a:solidFill>
                  <a:schemeClr val="bg1"/>
                </a:solidFill>
              </a:rPr>
              <a:t>Proto jsou síly působící na pokožku stejně velké, mají opačný směr, výslednice je tedy nulová.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7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2" dur="5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7" dur="5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build="p" bldLvl="3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>
                <a:solidFill>
                  <a:schemeClr val="bg1"/>
                </a:solidFill>
              </a:rPr>
              <a:t>Kdy si přítomnost atmosférického tlaku uvědomujeme?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7499350" cy="4525963"/>
          </a:xfrm>
        </p:spPr>
        <p:txBody>
          <a:bodyPr/>
          <a:lstStyle/>
          <a:p>
            <a:r>
              <a:rPr lang="cs-CZ">
                <a:solidFill>
                  <a:schemeClr val="bg1"/>
                </a:solidFill>
              </a:rPr>
              <a:t>Jedeme-li autem dlouho</a:t>
            </a:r>
            <a:r>
              <a:rPr lang="cs-CZ"/>
              <a:t> </a:t>
            </a:r>
            <a:r>
              <a:rPr lang="cs-CZ">
                <a:solidFill>
                  <a:srgbClr val="CC0000"/>
                </a:solidFill>
              </a:rPr>
              <a:t>do kopce nebo z kopce</a:t>
            </a:r>
            <a:r>
              <a:rPr lang="cs-CZ">
                <a:solidFill>
                  <a:schemeClr val="bg1"/>
                </a:solidFill>
              </a:rPr>
              <a:t>, cítíme</a:t>
            </a:r>
            <a:r>
              <a:rPr lang="cs-CZ"/>
              <a:t> </a:t>
            </a:r>
            <a:r>
              <a:rPr lang="cs-CZ">
                <a:solidFill>
                  <a:srgbClr val="CC0000"/>
                </a:solidFill>
              </a:rPr>
              <a:t>tlak v uších</a:t>
            </a:r>
            <a:r>
              <a:rPr lang="cs-CZ"/>
              <a:t> </a:t>
            </a:r>
            <a:r>
              <a:rPr lang="cs-CZ">
                <a:solidFill>
                  <a:schemeClr val="bg1"/>
                </a:solidFill>
              </a:rPr>
              <a:t>a něco nás nutí polykat; nebo při jízdě ve výtahu, při přistávání letadla,..</a:t>
            </a:r>
          </a:p>
          <a:p>
            <a:r>
              <a:rPr lang="cs-CZ">
                <a:solidFill>
                  <a:schemeClr val="bg1"/>
                </a:solidFill>
              </a:rPr>
              <a:t>To něco je převažující</a:t>
            </a:r>
            <a:r>
              <a:rPr lang="cs-CZ"/>
              <a:t> </a:t>
            </a:r>
            <a:r>
              <a:rPr lang="cs-CZ">
                <a:solidFill>
                  <a:srgbClr val="CC0000"/>
                </a:solidFill>
              </a:rPr>
              <a:t>tlaková síla</a:t>
            </a:r>
            <a:r>
              <a:rPr lang="cs-CZ"/>
              <a:t> </a:t>
            </a:r>
            <a:r>
              <a:rPr lang="cs-CZ">
                <a:solidFill>
                  <a:schemeClr val="bg1"/>
                </a:solidFill>
              </a:rPr>
              <a:t>zevnitř nebo zvenku.</a:t>
            </a:r>
          </a:p>
          <a:p>
            <a:r>
              <a:rPr lang="cs-CZ">
                <a:solidFill>
                  <a:schemeClr val="bg1"/>
                </a:solidFill>
              </a:rPr>
              <a:t>Polykáním obě síly vyrovnáváme.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7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2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 bldLvl="3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chemeClr val="bg1"/>
                </a:solidFill>
              </a:rPr>
              <a:t>Torricelliho pokus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341438"/>
            <a:ext cx="4968875" cy="5516562"/>
          </a:xfrm>
        </p:spPr>
        <p:txBody>
          <a:bodyPr/>
          <a:lstStyle/>
          <a:p>
            <a:pPr>
              <a:buFontTx/>
              <a:buNone/>
            </a:pPr>
            <a:r>
              <a:rPr lang="cs-CZ">
                <a:solidFill>
                  <a:schemeClr val="bg1"/>
                </a:solidFill>
              </a:rPr>
              <a:t>	Silnostěnnou trubici délky asi jeden metr na jednom konci zatavil a naplnil rtutí. Otvor pevně uzavřel prstem, konec trubice uzavřený prstem ponořil do nádoby se rtutí a trubici převrátil zataveným koncem nahoru. </a:t>
            </a:r>
          </a:p>
        </p:txBody>
      </p:sp>
      <p:pic>
        <p:nvPicPr>
          <p:cNvPr id="10244" name="Picture 4" descr="tor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5600" y="2349500"/>
            <a:ext cx="3311525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1024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 build="p" bldLvl="3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404813"/>
            <a:ext cx="8229600" cy="6453187"/>
          </a:xfrm>
        </p:spPr>
        <p:txBody>
          <a:bodyPr/>
          <a:lstStyle/>
          <a:p>
            <a:r>
              <a:rPr lang="cs-CZ" sz="2800" dirty="0">
                <a:solidFill>
                  <a:schemeClr val="bg1"/>
                </a:solidFill>
              </a:rPr>
              <a:t>Potom prst uvolnil a pozoroval pokles rtuti v trubici a její ustálení ve výšce asi 75 </a:t>
            </a:r>
            <a:r>
              <a:rPr lang="cs-CZ" sz="2800" dirty="0" smtClean="0">
                <a:solidFill>
                  <a:schemeClr val="bg1"/>
                </a:solidFill>
              </a:rPr>
              <a:t>cm.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 Nad rtutí v trubici je vakuum. Sloupec rtuti udržuje v trubici atmosférická tlaková síla působící na volný povrch rtuti v nádobě.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b="1" dirty="0">
                <a:solidFill>
                  <a:schemeClr val="bg1"/>
                </a:solidFill>
              </a:rPr>
              <a:t>Proto platí: </a:t>
            </a:r>
            <a:r>
              <a:rPr lang="cs-CZ" b="1" dirty="0" err="1">
                <a:solidFill>
                  <a:schemeClr val="bg1"/>
                </a:solidFill>
              </a:rPr>
              <a:t>p</a:t>
            </a:r>
            <a:r>
              <a:rPr lang="cs-CZ" b="1" baseline="-25000" dirty="0" err="1">
                <a:solidFill>
                  <a:schemeClr val="bg1"/>
                </a:solidFill>
              </a:rPr>
              <a:t>a</a:t>
            </a:r>
            <a:r>
              <a:rPr lang="cs-CZ" b="1" dirty="0">
                <a:solidFill>
                  <a:schemeClr val="bg1"/>
                </a:solidFill>
              </a:rPr>
              <a:t>= </a:t>
            </a:r>
            <a:r>
              <a:rPr lang="cs-CZ" b="1" dirty="0" err="1">
                <a:solidFill>
                  <a:schemeClr val="bg1"/>
                </a:solidFill>
              </a:rPr>
              <a:t>h</a:t>
            </a:r>
            <a:r>
              <a:rPr lang="cs-CZ" b="1" dirty="0">
                <a:solidFill>
                  <a:schemeClr val="bg1"/>
                </a:solidFill>
              </a:rPr>
              <a:t>.</a:t>
            </a:r>
            <a:r>
              <a:rPr lang="el-GR" b="1" dirty="0">
                <a:solidFill>
                  <a:schemeClr val="bg1"/>
                </a:solidFill>
                <a:cs typeface="Arial" charset="0"/>
              </a:rPr>
              <a:t>ρ</a:t>
            </a:r>
            <a:r>
              <a:rPr lang="cs-CZ" b="1" dirty="0" smtClean="0">
                <a:solidFill>
                  <a:schemeClr val="bg1"/>
                </a:solidFill>
              </a:rPr>
              <a:t>.g</a:t>
            </a:r>
            <a:r>
              <a:rPr lang="cs-CZ" sz="2800" dirty="0" smtClean="0">
                <a:solidFill>
                  <a:schemeClr val="bg1"/>
                </a:solidFill>
              </a:rPr>
              <a:t>, </a:t>
            </a:r>
            <a:r>
              <a:rPr lang="cs-CZ" sz="2800" dirty="0">
                <a:solidFill>
                  <a:schemeClr val="bg1"/>
                </a:solidFill>
              </a:rPr>
              <a:t>kde  h = 75 cm. </a:t>
            </a:r>
          </a:p>
          <a:p>
            <a:r>
              <a:rPr lang="cs-CZ" sz="2800" dirty="0">
                <a:solidFill>
                  <a:schemeClr val="bg1"/>
                </a:solidFill>
              </a:rPr>
              <a:t>Dosadíme-li hustotu rtuti a naměřenou výšku, dostáváme pro atmosférický tlak                      </a:t>
            </a:r>
            <a:r>
              <a:rPr lang="cs-CZ" sz="2800" b="1" dirty="0" err="1">
                <a:solidFill>
                  <a:schemeClr val="bg1"/>
                </a:solidFill>
              </a:rPr>
              <a:t>p</a:t>
            </a:r>
            <a:r>
              <a:rPr lang="cs-CZ" sz="2800" b="1" baseline="-25000" dirty="0" err="1">
                <a:solidFill>
                  <a:schemeClr val="bg1"/>
                </a:solidFill>
              </a:rPr>
              <a:t>a</a:t>
            </a:r>
            <a:r>
              <a:rPr lang="cs-CZ" sz="2800" b="1" dirty="0">
                <a:solidFill>
                  <a:schemeClr val="bg1"/>
                </a:solidFill>
              </a:rPr>
              <a:t>=  100 000 </a:t>
            </a:r>
            <a:r>
              <a:rPr lang="cs-CZ" sz="2800" b="1" dirty="0" err="1">
                <a:solidFill>
                  <a:schemeClr val="bg1"/>
                </a:solidFill>
              </a:rPr>
              <a:t>Pa</a:t>
            </a:r>
            <a:r>
              <a:rPr lang="cs-CZ" sz="2800" b="1" dirty="0">
                <a:solidFill>
                  <a:schemeClr val="bg1"/>
                </a:solidFill>
              </a:rPr>
              <a:t>. </a:t>
            </a:r>
          </a:p>
          <a:p>
            <a:r>
              <a:rPr lang="cs-CZ" sz="2800" dirty="0">
                <a:solidFill>
                  <a:schemeClr val="bg1"/>
                </a:solidFill>
              </a:rPr>
              <a:t>Hodnota atmosférického tlaku se mění s meteorologickou situací. Proto jsou jeho změny důležité pro změnu (a tedy i předpovídání) počasí.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bg1"/>
                </a:solidFill>
              </a:rPr>
              <a:t>Podobný pokus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5338763" cy="4525963"/>
          </a:xfrm>
        </p:spPr>
        <p:txBody>
          <a:bodyPr/>
          <a:lstStyle/>
          <a:p>
            <a:r>
              <a:rPr lang="cs-CZ" sz="2800">
                <a:solidFill>
                  <a:schemeClr val="bg1"/>
                </a:solidFill>
              </a:rPr>
              <a:t>Analogický pokus lze provést se zahradní hadicí, kterou spustíme z okna (2. patro). Dole hadici ucpeme prstem a naplníme jí shora vodou. Pak hadici ucpeme nahoře a dole uvolníme. Část vody vyteče, ale velká část vody v hadici zůstane. Výška vody v hadici je zhruba  10 m. </a:t>
            </a:r>
          </a:p>
        </p:txBody>
      </p:sp>
      <p:grpSp>
        <p:nvGrpSpPr>
          <p:cNvPr id="11270" name="Group 6"/>
          <p:cNvGrpSpPr>
            <a:grpSpLocks/>
          </p:cNvGrpSpPr>
          <p:nvPr/>
        </p:nvGrpSpPr>
        <p:grpSpPr bwMode="auto">
          <a:xfrm>
            <a:off x="5810250" y="2205038"/>
            <a:ext cx="3333750" cy="2505075"/>
            <a:chOff x="3660" y="1389"/>
            <a:chExt cx="2100" cy="1578"/>
          </a:xfrm>
        </p:grpSpPr>
        <p:pic>
          <p:nvPicPr>
            <p:cNvPr id="11268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660" y="1389"/>
              <a:ext cx="2100" cy="15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11269" name="Line 5"/>
            <p:cNvSpPr>
              <a:spLocks noChangeShapeType="1"/>
            </p:cNvSpPr>
            <p:nvPr/>
          </p:nvSpPr>
          <p:spPr bwMode="auto">
            <a:xfrm flipH="1">
              <a:off x="4513" y="1570"/>
              <a:ext cx="91" cy="1361"/>
            </a:xfrm>
            <a:prstGeom prst="line">
              <a:avLst/>
            </a:prstGeom>
            <a:noFill/>
            <a:ln w="57150">
              <a:solidFill>
                <a:srgbClr val="3399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3600" b="1" dirty="0">
                <a:solidFill>
                  <a:schemeClr val="bg1"/>
                </a:solidFill>
              </a:rPr>
              <a:t>Normální atmosférický tlak</a:t>
            </a:r>
            <a:r>
              <a:rPr lang="cs-CZ" sz="3600" dirty="0">
                <a:solidFill>
                  <a:schemeClr val="bg1"/>
                </a:solidFill>
              </a:rPr>
              <a:t> je </a:t>
            </a:r>
            <a:r>
              <a:rPr lang="cs-CZ" sz="3600" dirty="0" err="1">
                <a:solidFill>
                  <a:schemeClr val="bg1"/>
                </a:solidFill>
              </a:rPr>
              <a:t>p</a:t>
            </a:r>
            <a:r>
              <a:rPr lang="cs-CZ" sz="3600" baseline="-25000" dirty="0" err="1">
                <a:solidFill>
                  <a:schemeClr val="bg1"/>
                </a:solidFill>
              </a:rPr>
              <a:t>n</a:t>
            </a:r>
            <a:r>
              <a:rPr lang="cs-CZ" sz="3600" dirty="0">
                <a:solidFill>
                  <a:schemeClr val="bg1"/>
                </a:solidFill>
              </a:rPr>
              <a:t>=1013,25hPa = 101,3 </a:t>
            </a:r>
            <a:r>
              <a:rPr lang="cs-CZ" sz="3600" dirty="0" err="1" smtClean="0">
                <a:solidFill>
                  <a:schemeClr val="bg1"/>
                </a:solidFill>
              </a:rPr>
              <a:t>kPa</a:t>
            </a:r>
            <a:r>
              <a:rPr lang="cs-CZ" sz="3600" dirty="0" smtClean="0">
                <a:solidFill>
                  <a:schemeClr val="bg1"/>
                </a:solidFill>
              </a:rPr>
              <a:t>. </a:t>
            </a:r>
            <a:endParaRPr lang="cs-CZ" sz="3600" dirty="0">
              <a:solidFill>
                <a:schemeClr val="bg1"/>
              </a:solidFill>
            </a:endParaRPr>
          </a:p>
          <a:p>
            <a:endParaRPr lang="cs-CZ" sz="3600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Tato hodnota odpovídá tlaku vzduchu při hladině moře a zavádí se pro zjednodušení. Tlak vzduchu totiž závisí na teplotě, nadmořské výšce, denní době, teplotě vzduchu,..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60350"/>
            <a:ext cx="8229600" cy="1143000"/>
          </a:xfrm>
        </p:spPr>
        <p:txBody>
          <a:bodyPr/>
          <a:lstStyle/>
          <a:p>
            <a:r>
              <a:rPr lang="cs-CZ">
                <a:solidFill>
                  <a:schemeClr val="bg1"/>
                </a:solidFill>
              </a:rPr>
              <a:t>Měření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600200"/>
            <a:ext cx="6011863" cy="5257800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K měření atmosférického tlaku se používají </a:t>
            </a:r>
            <a:r>
              <a:rPr lang="cs-CZ" sz="4000" b="1" dirty="0">
                <a:solidFill>
                  <a:schemeClr val="bg1"/>
                </a:solidFill>
              </a:rPr>
              <a:t>tlakoměry (barometry):</a:t>
            </a:r>
            <a:r>
              <a:rPr lang="cs-CZ" dirty="0">
                <a:solidFill>
                  <a:schemeClr val="bg1"/>
                </a:solidFill>
              </a:rPr>
              <a:t> </a:t>
            </a:r>
          </a:p>
          <a:p>
            <a:r>
              <a:rPr lang="cs-CZ" b="1" dirty="0">
                <a:solidFill>
                  <a:schemeClr val="bg1"/>
                </a:solidFill>
              </a:rPr>
              <a:t>1. rtuťový tlakoměr</a:t>
            </a:r>
            <a:r>
              <a:rPr lang="cs-CZ" dirty="0">
                <a:solidFill>
                  <a:schemeClr val="bg1"/>
                </a:solidFill>
              </a:rPr>
              <a:t> </a:t>
            </a:r>
          </a:p>
          <a:p>
            <a:r>
              <a:rPr lang="cs-CZ" dirty="0">
                <a:solidFill>
                  <a:schemeClr val="bg1"/>
                </a:solidFill>
              </a:rPr>
              <a:t>založen na </a:t>
            </a:r>
            <a:r>
              <a:rPr lang="cs-CZ" dirty="0" err="1">
                <a:solidFill>
                  <a:schemeClr val="bg1"/>
                </a:solidFill>
              </a:rPr>
              <a:t>Torricelliho</a:t>
            </a:r>
            <a:r>
              <a:rPr lang="cs-CZ" dirty="0">
                <a:solidFill>
                  <a:schemeClr val="bg1"/>
                </a:solidFill>
              </a:rPr>
              <a:t> pokusu </a:t>
            </a:r>
          </a:p>
          <a:p>
            <a:r>
              <a:rPr lang="cs-CZ" sz="2800" dirty="0">
                <a:solidFill>
                  <a:schemeClr val="bg1"/>
                </a:solidFill>
              </a:rPr>
              <a:t>skleněná trubička se rtutí otevřeným koncem přechází do otevřené </a:t>
            </a:r>
            <a:r>
              <a:rPr lang="cs-CZ" sz="2800" dirty="0" smtClean="0">
                <a:solidFill>
                  <a:schemeClr val="bg1"/>
                </a:solidFill>
              </a:rPr>
              <a:t>baňky</a:t>
            </a:r>
            <a:endParaRPr lang="cs-CZ" dirty="0">
              <a:solidFill>
                <a:schemeClr val="bg1"/>
              </a:solidFill>
            </a:endParaRPr>
          </a:p>
          <a:p>
            <a:pPr>
              <a:buFontTx/>
              <a:buNone/>
            </a:pPr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57950" y="3800475"/>
            <a:ext cx="2686050" cy="305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0"/>
            <a:ext cx="1776413" cy="388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>
                <a:solidFill>
                  <a:schemeClr val="bg1"/>
                </a:solidFill>
              </a:rPr>
              <a:t>Aktuální údaje o atmosférickém tlaku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dirty="0">
                <a:solidFill>
                  <a:schemeClr val="bg1"/>
                </a:solidFill>
              </a:rPr>
              <a:t>v předpovědích počasí TV, na internetu,…</a:t>
            </a:r>
          </a:p>
          <a:p>
            <a:pPr lvl="1">
              <a:lnSpc>
                <a:spcPct val="90000"/>
              </a:lnSpc>
              <a:buFontTx/>
              <a:buNone/>
            </a:pPr>
            <a:r>
              <a:rPr lang="cs-CZ" dirty="0">
                <a:solidFill>
                  <a:schemeClr val="bg1"/>
                </a:solidFill>
              </a:rPr>
              <a:t>uvádí se v </a:t>
            </a:r>
            <a:r>
              <a:rPr lang="cs-CZ" dirty="0" err="1">
                <a:solidFill>
                  <a:schemeClr val="bg1"/>
                </a:solidFill>
              </a:rPr>
              <a:t>hektopaskalech</a:t>
            </a:r>
            <a:r>
              <a:rPr lang="cs-CZ" dirty="0">
                <a:solidFill>
                  <a:schemeClr val="bg1"/>
                </a:solidFill>
              </a:rPr>
              <a:t> (</a:t>
            </a:r>
            <a:r>
              <a:rPr lang="cs-CZ" dirty="0" err="1">
                <a:solidFill>
                  <a:schemeClr val="bg1"/>
                </a:solidFill>
              </a:rPr>
              <a:t>hPa</a:t>
            </a:r>
            <a:r>
              <a:rPr lang="cs-CZ" dirty="0">
                <a:solidFill>
                  <a:schemeClr val="bg1"/>
                </a:solidFill>
              </a:rPr>
              <a:t>)</a:t>
            </a:r>
          </a:p>
          <a:p>
            <a:pPr lvl="1">
              <a:lnSpc>
                <a:spcPct val="90000"/>
              </a:lnSpc>
              <a:buFontTx/>
              <a:buNone/>
            </a:pPr>
            <a:r>
              <a:rPr lang="cs-CZ" dirty="0">
                <a:solidFill>
                  <a:schemeClr val="bg1"/>
                </a:solidFill>
              </a:rPr>
              <a:t>předpona </a:t>
            </a:r>
            <a:r>
              <a:rPr lang="cs-CZ" dirty="0" err="1">
                <a:solidFill>
                  <a:schemeClr val="bg1"/>
                </a:solidFill>
              </a:rPr>
              <a:t>hekto</a:t>
            </a:r>
            <a:r>
              <a:rPr lang="cs-CZ" dirty="0">
                <a:solidFill>
                  <a:schemeClr val="bg1"/>
                </a:solidFill>
              </a:rPr>
              <a:t> znamená 100</a:t>
            </a:r>
          </a:p>
          <a:p>
            <a:pPr lvl="1">
              <a:lnSpc>
                <a:spcPct val="90000"/>
              </a:lnSpc>
              <a:buFontTx/>
              <a:buNone/>
            </a:pPr>
            <a:r>
              <a:rPr lang="cs-CZ" dirty="0">
                <a:solidFill>
                  <a:schemeClr val="bg1"/>
                </a:solidFill>
              </a:rPr>
              <a:t>1 </a:t>
            </a:r>
            <a:r>
              <a:rPr lang="cs-CZ" dirty="0" err="1">
                <a:solidFill>
                  <a:schemeClr val="bg1"/>
                </a:solidFill>
              </a:rPr>
              <a:t>kPa</a:t>
            </a:r>
            <a:r>
              <a:rPr lang="cs-CZ" dirty="0">
                <a:solidFill>
                  <a:schemeClr val="bg1"/>
                </a:solidFill>
              </a:rPr>
              <a:t> = 10 </a:t>
            </a:r>
            <a:r>
              <a:rPr lang="cs-CZ" dirty="0" err="1">
                <a:solidFill>
                  <a:schemeClr val="bg1"/>
                </a:solidFill>
              </a:rPr>
              <a:t>hPa</a:t>
            </a:r>
            <a:r>
              <a:rPr lang="cs-CZ" dirty="0">
                <a:solidFill>
                  <a:schemeClr val="bg1"/>
                </a:solidFill>
              </a:rPr>
              <a:t> </a:t>
            </a:r>
          </a:p>
          <a:p>
            <a:pPr lvl="1">
              <a:lnSpc>
                <a:spcPct val="90000"/>
              </a:lnSpc>
              <a:buFontTx/>
              <a:buNone/>
            </a:pPr>
            <a:r>
              <a:rPr lang="cs-CZ" dirty="0">
                <a:solidFill>
                  <a:schemeClr val="bg1"/>
                </a:solidFill>
              </a:rPr>
              <a:t>1 </a:t>
            </a:r>
            <a:r>
              <a:rPr lang="cs-CZ" dirty="0" err="1">
                <a:solidFill>
                  <a:schemeClr val="bg1"/>
                </a:solidFill>
              </a:rPr>
              <a:t>hPa</a:t>
            </a:r>
            <a:r>
              <a:rPr lang="cs-CZ" dirty="0">
                <a:solidFill>
                  <a:schemeClr val="bg1"/>
                </a:solidFill>
              </a:rPr>
              <a:t> = 100 </a:t>
            </a:r>
            <a:r>
              <a:rPr lang="cs-CZ" dirty="0" err="1">
                <a:solidFill>
                  <a:schemeClr val="bg1"/>
                </a:solidFill>
              </a:rPr>
              <a:t>Pa</a:t>
            </a:r>
            <a:endParaRPr lang="cs-CZ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cs-CZ" dirty="0">
                <a:solidFill>
                  <a:srgbClr val="CC0000"/>
                </a:solidFill>
              </a:rPr>
              <a:t>Největší atmosférický tlak je u hladiny </a:t>
            </a:r>
            <a:r>
              <a:rPr lang="cs-CZ" dirty="0" smtClean="0">
                <a:solidFill>
                  <a:srgbClr val="CC0000"/>
                </a:solidFill>
              </a:rPr>
              <a:t>moře.</a:t>
            </a:r>
            <a:endParaRPr lang="cs-CZ" dirty="0">
              <a:solidFill>
                <a:srgbClr val="CC0000"/>
              </a:solidFill>
            </a:endParaRPr>
          </a:p>
          <a:p>
            <a:pPr>
              <a:lnSpc>
                <a:spcPct val="90000"/>
              </a:lnSpc>
            </a:pPr>
            <a:r>
              <a:rPr lang="cs-CZ" dirty="0">
                <a:solidFill>
                  <a:schemeClr val="bg1"/>
                </a:solidFill>
              </a:rPr>
              <a:t>Se stoupající nadmořskou výškou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>
                <a:solidFill>
                  <a:schemeClr val="bg1"/>
                </a:solidFill>
              </a:rPr>
              <a:t>tlak </a:t>
            </a:r>
            <a:r>
              <a:rPr lang="cs-CZ" dirty="0" smtClean="0">
                <a:solidFill>
                  <a:schemeClr val="bg1"/>
                </a:solidFill>
              </a:rPr>
              <a:t>klesá.</a:t>
            </a:r>
            <a:endParaRPr lang="cs-CZ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60350"/>
            <a:ext cx="8229600" cy="1143000"/>
          </a:xfrm>
        </p:spPr>
        <p:txBody>
          <a:bodyPr/>
          <a:lstStyle/>
          <a:p>
            <a:r>
              <a:rPr lang="cs-CZ" sz="4000">
                <a:solidFill>
                  <a:schemeClr val="bg1"/>
                </a:solidFill>
              </a:rPr>
              <a:t>2. kovový tlakoměr </a:t>
            </a:r>
            <a:br>
              <a:rPr lang="cs-CZ" sz="4000">
                <a:solidFill>
                  <a:schemeClr val="bg1"/>
                </a:solidFill>
              </a:rPr>
            </a:br>
            <a:r>
              <a:rPr lang="cs-CZ" sz="4000">
                <a:solidFill>
                  <a:schemeClr val="bg1"/>
                </a:solidFill>
              </a:rPr>
              <a:t>(aneroid)</a:t>
            </a:r>
          </a:p>
        </p:txBody>
      </p:sp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703388"/>
            <a:ext cx="4105275" cy="3436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438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650" y="1700213"/>
            <a:ext cx="3343275" cy="372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442" name="Rectangle 10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bg1"/>
                </a:solidFill>
              </a:rPr>
              <a:t>Průřez aneroidem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89138"/>
            <a:ext cx="4392613" cy="388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538" y="2060575"/>
            <a:ext cx="5033962" cy="381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bg1"/>
                </a:solidFill>
              </a:rPr>
              <a:t>3. barograf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solidFill>
                  <a:schemeClr val="bg1"/>
                </a:solidFill>
              </a:rPr>
              <a:t>slouží pro plynulou registraci tlaku</a:t>
            </a:r>
          </a:p>
        </p:txBody>
      </p:sp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2143125"/>
            <a:ext cx="4794250" cy="321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413" name="Rectangle 5"/>
          <p:cNvSpPr>
            <a:spLocks noChangeArrowheads="1"/>
          </p:cNvSpPr>
          <p:nvPr/>
        </p:nvSpPr>
        <p:spPr bwMode="auto">
          <a:xfrm>
            <a:off x="827088" y="5515253"/>
            <a:ext cx="727635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Vlevo bubínek se zápisem, uprostřed pružná krabička (vlnovec</a:t>
            </a:r>
            <a:r>
              <a:rPr lang="cs-CZ" b="1" dirty="0" smtClean="0">
                <a:solidFill>
                  <a:schemeClr val="bg1"/>
                </a:solidFill>
              </a:rPr>
              <a:t>).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765175"/>
            <a:ext cx="8229600" cy="4525963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Tlakoměr může pracovat i jako výškoměr</a:t>
            </a:r>
          </a:p>
          <a:p>
            <a:r>
              <a:rPr lang="cs-CZ" dirty="0">
                <a:solidFill>
                  <a:schemeClr val="bg1"/>
                </a:solidFill>
              </a:rPr>
              <a:t>Využívá toho, že atmosférický tlak klesá s rostoucí výškou, pak se změna tlaku  převádí na změnu nadmořské </a:t>
            </a:r>
            <a:r>
              <a:rPr lang="cs-CZ" dirty="0" smtClean="0">
                <a:solidFill>
                  <a:schemeClr val="bg1"/>
                </a:solidFill>
              </a:rPr>
              <a:t>výšky.</a:t>
            </a:r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755650" y="6237288"/>
            <a:ext cx="5276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cs-CZ" b="1" i="1">
                <a:solidFill>
                  <a:schemeClr val="bg1"/>
                </a:solidFill>
              </a:rPr>
              <a:t>3 palcový bubínkový výškoměr - typ LUN 1120</a:t>
            </a:r>
            <a:r>
              <a:rPr lang="cs-CZ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2048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3716338"/>
            <a:ext cx="2447925" cy="243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48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9338" y="3789363"/>
            <a:ext cx="2879725" cy="192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Zdroje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773238"/>
            <a:ext cx="8229600" cy="4525962"/>
          </a:xfrm>
        </p:spPr>
        <p:txBody>
          <a:bodyPr/>
          <a:lstStyle/>
          <a:p>
            <a:r>
              <a:rPr lang="cs-CZ">
                <a:hlinkClick r:id="rId2"/>
              </a:rPr>
              <a:t>http://fyzika.jreichl.com/index.php?sekce=browse&amp;page=117</a:t>
            </a:r>
            <a:endParaRPr lang="cs-CZ"/>
          </a:p>
          <a:p>
            <a:r>
              <a:rPr lang="cs-CZ">
                <a:hlinkClick r:id="rId3"/>
              </a:rPr>
              <a:t>www.obrazky.cz/</a:t>
            </a:r>
            <a:endParaRPr lang="cs-CZ"/>
          </a:p>
          <a:p>
            <a:pPr>
              <a:spcBef>
                <a:spcPct val="0"/>
              </a:spcBef>
              <a:buFontTx/>
              <a:buNone/>
            </a:pPr>
            <a:r>
              <a:rPr lang="cs-CZ"/>
              <a:t>	</a:t>
            </a:r>
            <a:r>
              <a:rPr lang="cs-CZ" i="1">
                <a:solidFill>
                  <a:schemeClr val="bg1"/>
                </a:solidFill>
              </a:rPr>
              <a:t>Wikipedia</a:t>
            </a:r>
            <a:r>
              <a:rPr lang="cs-CZ">
                <a:solidFill>
                  <a:schemeClr val="bg1"/>
                </a:solidFill>
              </a:rPr>
              <a:t>: </a:t>
            </a:r>
            <a:r>
              <a:rPr lang="cs-CZ" i="1">
                <a:solidFill>
                  <a:schemeClr val="bg1"/>
                </a:solidFill>
              </a:rPr>
              <a:t>the free encyclopedia</a:t>
            </a:r>
            <a:r>
              <a:rPr lang="cs-CZ">
                <a:solidFill>
                  <a:schemeClr val="bg1"/>
                </a:solidFill>
              </a:rPr>
              <a:t> [online]. San Francisco (CA): Wikimedia Foundation, 2001- [cit. 2012-02-03].</a:t>
            </a:r>
            <a:endParaRPr lang="cs-CZ" sz="400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</a:pPr>
            <a:r>
              <a:rPr lang="cs-CZ">
                <a:solidFill>
                  <a:schemeClr val="bg1"/>
                </a:solidFill>
              </a:rPr>
              <a:t>www.quido.cz</a:t>
            </a:r>
          </a:p>
          <a:p>
            <a:pPr>
              <a:spcBef>
                <a:spcPct val="0"/>
              </a:spcBef>
              <a:buFontTx/>
              <a:buNone/>
            </a:pPr>
            <a:endParaRPr lang="cs-CZ">
              <a:solidFill>
                <a:schemeClr val="bg1"/>
              </a:solidFill>
            </a:endParaRP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746</Words>
  <Application>Microsoft Office PowerPoint</Application>
  <PresentationFormat>Předvádění na obrazovce (4:3)</PresentationFormat>
  <Paragraphs>79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3" baseType="lpstr">
      <vt:lpstr>Arial</vt:lpstr>
      <vt:lpstr>Wingdings</vt:lpstr>
      <vt:lpstr>Výchozí návrh</vt:lpstr>
      <vt:lpstr>Snímek 1</vt:lpstr>
      <vt:lpstr>Atmosférický tlak a jeho měření</vt:lpstr>
      <vt:lpstr>Atmosférický tlak a jeho měření</vt:lpstr>
      <vt:lpstr>Pokus Magdeburské polokoule </vt:lpstr>
      <vt:lpstr>Snímek 5</vt:lpstr>
      <vt:lpstr>Snímek 6</vt:lpstr>
      <vt:lpstr>Snímek 7</vt:lpstr>
      <vt:lpstr>Proč si atmosférický tlak neuvědomujeme?</vt:lpstr>
      <vt:lpstr>Kdy si přítomnost atmosférického tlaku uvědomujeme?</vt:lpstr>
      <vt:lpstr>Torricelliho pokus</vt:lpstr>
      <vt:lpstr>Snímek 11</vt:lpstr>
      <vt:lpstr>Podobný pokus</vt:lpstr>
      <vt:lpstr>Snímek 13</vt:lpstr>
      <vt:lpstr>Měření</vt:lpstr>
      <vt:lpstr>Aktuální údaje o atmosférickém tlaku</vt:lpstr>
      <vt:lpstr>2. kovový tlakoměr  (aneroid)</vt:lpstr>
      <vt:lpstr>Průřez aneroidem</vt:lpstr>
      <vt:lpstr>3. barograf</vt:lpstr>
      <vt:lpstr>Snímek 19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Atmosférický tlak a jeho měření</dc:title>
  <dc:creator>Užívatel</dc:creator>
  <cp:lastModifiedBy>expert</cp:lastModifiedBy>
  <cp:revision>13</cp:revision>
  <dcterms:created xsi:type="dcterms:W3CDTF">2011-06-09T11:08:41Z</dcterms:created>
  <dcterms:modified xsi:type="dcterms:W3CDTF">2012-03-15T07:26:32Z</dcterms:modified>
</cp:coreProperties>
</file>