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6" r:id="rId1"/>
  </p:sldMasterIdLst>
  <p:sldIdLst>
    <p:sldId id="266" r:id="rId2"/>
    <p:sldId id="256" r:id="rId3"/>
    <p:sldId id="267" r:id="rId4"/>
    <p:sldId id="268" r:id="rId5"/>
    <p:sldId id="258" r:id="rId6"/>
    <p:sldId id="261" r:id="rId7"/>
    <p:sldId id="269" r:id="rId8"/>
    <p:sldId id="270" r:id="rId9"/>
    <p:sldId id="271" r:id="rId10"/>
    <p:sldId id="272" r:id="rId11"/>
    <p:sldId id="273" r:id="rId12"/>
    <p:sldId id="276" r:id="rId13"/>
    <p:sldId id="278" r:id="rId14"/>
    <p:sldId id="279" r:id="rId15"/>
    <p:sldId id="277" r:id="rId16"/>
    <p:sldId id="265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1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C7C5"/>
    <a:srgbClr val="86B4B9"/>
    <a:srgbClr val="A6A8C5"/>
    <a:srgbClr val="81B2BB"/>
    <a:srgbClr val="58569B"/>
    <a:srgbClr val="F5C574"/>
    <a:srgbClr val="B7A629"/>
    <a:srgbClr val="F4AE34"/>
    <a:srgbClr val="B8A72C"/>
    <a:srgbClr val="5120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434" autoAdjust="0"/>
  </p:normalViewPr>
  <p:slideViewPr>
    <p:cSldViewPr snapToGrid="0">
      <p:cViewPr varScale="1">
        <p:scale>
          <a:sx n="71" d="100"/>
          <a:sy n="71" d="100"/>
        </p:scale>
        <p:origin x="12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741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19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089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6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46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206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1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81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3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394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11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283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091070" y="1243003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012908"/>
              </p:ext>
            </p:extLst>
          </p:nvPr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VYS_32_INOVACE_12_Barvy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dirty="0" err="1" smtClean="0"/>
                        <a:t>Ramil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Šambazov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Digitální fotografie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2. 6. 2013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615110"/>
              </p:ext>
            </p:extLst>
          </p:nvPr>
        </p:nvGraphicFramePr>
        <p:xfrm>
          <a:off x="539552" y="4725144"/>
          <a:ext cx="8064896" cy="18722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803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567408">
                <a:tc>
                  <a:txBody>
                    <a:bodyPr/>
                    <a:lstStyle/>
                    <a:p>
                      <a:pPr algn="l"/>
                      <a:r>
                        <a:rPr lang="cs-CZ" sz="16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rozebírá základní pojmy grafického designu. 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Jednotlivé snímky </a:t>
                      </a:r>
                      <a:r>
                        <a:rPr lang="cs-CZ" sz="1400" baseline="0" dirty="0" smtClean="0"/>
                        <a:t> je vhodné doplnit konkrétními ukázkami tištěných  materiálů.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0666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pl-PL" dirty="0" smtClean="0"/>
              <a:t>Jak je </a:t>
            </a:r>
            <a:r>
              <a:rPr lang="pl-PL" dirty="0"/>
              <a:t>vidíme, jak na nás </a:t>
            </a:r>
            <a:r>
              <a:rPr lang="pl-PL" dirty="0" smtClean="0"/>
              <a:t>působí </a:t>
            </a:r>
            <a:r>
              <a:rPr lang="pl-PL" dirty="0"/>
              <a:t>a jak je </a:t>
            </a:r>
            <a:r>
              <a:rPr lang="pl-PL" dirty="0" smtClean="0"/>
              <a:t>chápeme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87071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/>
          <a:lstStyle/>
          <a:p>
            <a:r>
              <a:rPr lang="cs-CZ" dirty="0" smtClean="0"/>
              <a:t>Jednotlivé </a:t>
            </a:r>
            <a:r>
              <a:rPr lang="cs-CZ" dirty="0"/>
              <a:t>barvy jsou definovány čtyřmi základními vlastnostmi,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to podle toho, jak vnímáme jejich </a:t>
            </a:r>
            <a:r>
              <a:rPr lang="cs-CZ" dirty="0" smtClean="0"/>
              <a:t>podstatu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3738" y="2754168"/>
            <a:ext cx="27152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Odstín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Rozmezí </a:t>
            </a:r>
            <a:r>
              <a:rPr lang="cs-CZ" dirty="0"/>
              <a:t>mezi barvami, jež definuje jejich vlnová délka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29081" y="2754168"/>
            <a:ext cx="1547957" cy="1547957"/>
          </a:xfrm>
          <a:prstGeom prst="rect">
            <a:avLst/>
          </a:prstGeom>
          <a:solidFill>
            <a:srgbClr val="ABBF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77038" y="2754168"/>
            <a:ext cx="1547957" cy="1547957"/>
          </a:xfrm>
          <a:prstGeom prst="rect">
            <a:avLst/>
          </a:prstGeom>
          <a:solidFill>
            <a:srgbClr val="F14D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24995" y="2754168"/>
            <a:ext cx="1547957" cy="1547957"/>
          </a:xfrm>
          <a:prstGeom prst="rect">
            <a:avLst/>
          </a:prstGeom>
          <a:solidFill>
            <a:srgbClr val="009E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93738" y="4703147"/>
            <a:ext cx="27152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Sytost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Relativní </a:t>
            </a:r>
            <a:r>
              <a:rPr lang="cs-CZ" dirty="0"/>
              <a:t>tlumenost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či </a:t>
            </a:r>
            <a:r>
              <a:rPr lang="cs-CZ" dirty="0"/>
              <a:t>intenzita barvy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29081" y="4703147"/>
            <a:ext cx="1547957" cy="1547957"/>
          </a:xfrm>
          <a:prstGeom prst="rect">
            <a:avLst/>
          </a:prstGeom>
          <a:solidFill>
            <a:srgbClr val="E632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77038" y="4703147"/>
            <a:ext cx="1547957" cy="1547957"/>
          </a:xfrm>
          <a:prstGeom prst="rect">
            <a:avLst/>
          </a:prstGeom>
          <a:solidFill>
            <a:srgbClr val="9853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24995" y="4703147"/>
            <a:ext cx="1547957" cy="1547957"/>
          </a:xfrm>
          <a:prstGeom prst="rect">
            <a:avLst/>
          </a:prstGeom>
          <a:solidFill>
            <a:srgbClr val="7673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72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8" grpId="0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/>
          <a:lstStyle/>
          <a:p>
            <a:r>
              <a:rPr lang="cs-CZ" dirty="0" smtClean="0"/>
              <a:t>Jednotlivé </a:t>
            </a:r>
            <a:r>
              <a:rPr lang="cs-CZ" dirty="0"/>
              <a:t>barvy jsou definovány čtyřmi základními vlastnostmi,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to podle toho, jak vnímáme jejich </a:t>
            </a:r>
            <a:r>
              <a:rPr lang="cs-CZ" dirty="0" smtClean="0"/>
              <a:t>podstatu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3738" y="2754168"/>
            <a:ext cx="2715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Teplota </a:t>
            </a:r>
            <a:r>
              <a:rPr lang="cs-CZ" b="1" dirty="0"/>
              <a:t>barvy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Emoce</a:t>
            </a:r>
            <a:r>
              <a:rPr lang="cs-CZ" dirty="0"/>
              <a:t>, které máme spojeny s různými barvami, vytvářejí dojem barev teplých a studených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29081" y="2754168"/>
            <a:ext cx="1547957" cy="1547957"/>
          </a:xfrm>
          <a:prstGeom prst="rect">
            <a:avLst/>
          </a:prstGeom>
          <a:solidFill>
            <a:srgbClr val="0096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77038" y="2754168"/>
            <a:ext cx="1547957" cy="1547957"/>
          </a:xfrm>
          <a:prstGeom prst="rect">
            <a:avLst/>
          </a:prstGeom>
          <a:solidFill>
            <a:srgbClr val="1E62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24995" y="2754168"/>
            <a:ext cx="1547957" cy="1547957"/>
          </a:xfrm>
          <a:prstGeom prst="rect">
            <a:avLst/>
          </a:prstGeom>
          <a:solidFill>
            <a:srgbClr val="8F3E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93738" y="4703147"/>
            <a:ext cx="27152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Jas </a:t>
            </a:r>
            <a:r>
              <a:rPr lang="cs-CZ" b="1" dirty="0"/>
              <a:t>i</a:t>
            </a:r>
            <a:r>
              <a:rPr lang="cs-CZ" b="1" dirty="0" smtClean="0"/>
              <a:t> </a:t>
            </a:r>
            <a:r>
              <a:rPr lang="cs-CZ" b="1" dirty="0"/>
              <a:t>světlost barvy </a:t>
            </a:r>
            <a:r>
              <a:rPr lang="cs-CZ" dirty="0"/>
              <a:t>Vyjadřuje, jak moc světlá či naopak tmavá se barva </a:t>
            </a:r>
            <a:r>
              <a:rPr lang="cs-CZ" dirty="0" smtClean="0"/>
              <a:t>jeví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29081" y="4703147"/>
            <a:ext cx="1547957" cy="1547957"/>
          </a:xfrm>
          <a:prstGeom prst="rect">
            <a:avLst/>
          </a:prstGeom>
          <a:solidFill>
            <a:srgbClr val="F9D8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77038" y="4703147"/>
            <a:ext cx="1547957" cy="1547957"/>
          </a:xfrm>
          <a:prstGeom prst="rect">
            <a:avLst/>
          </a:prstGeom>
          <a:solidFill>
            <a:srgbClr val="F7B4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24995" y="4703147"/>
            <a:ext cx="1547957" cy="1547957"/>
          </a:xfrm>
          <a:prstGeom prst="rect">
            <a:avLst/>
          </a:prstGeom>
          <a:solidFill>
            <a:srgbClr val="F24D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81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8" grpId="0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Odstín barvy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/>
          <a:lstStyle/>
          <a:p>
            <a:r>
              <a:rPr lang="cs-CZ" dirty="0" smtClean="0"/>
              <a:t>Tímto </a:t>
            </a:r>
            <a:r>
              <a:rPr lang="cs-CZ" dirty="0"/>
              <a:t>pojmem označujeme základní "identitu" barvy -červená, fialová, </a:t>
            </a:r>
            <a:r>
              <a:rPr lang="cs-CZ" dirty="0" smtClean="0"/>
              <a:t>oranžová </a:t>
            </a:r>
            <a:r>
              <a:rPr lang="cs-CZ" dirty="0"/>
              <a:t>atd. </a:t>
            </a:r>
            <a:endParaRPr lang="cs-CZ" dirty="0" smtClean="0"/>
          </a:p>
          <a:p>
            <a:r>
              <a:rPr lang="cs-CZ" dirty="0"/>
              <a:t>Tato identita je výsledkem našeho vnímání odrazu světla o různých frekvencích, </a:t>
            </a:r>
            <a:r>
              <a:rPr lang="cs-CZ" dirty="0" smtClean="0"/>
              <a:t>který </a:t>
            </a:r>
            <a:r>
              <a:rPr lang="cs-CZ" dirty="0"/>
              <a:t>vyvolává </a:t>
            </a:r>
            <a:r>
              <a:rPr lang="cs-CZ" dirty="0" smtClean="0"/>
              <a:t>zrakový </a:t>
            </a:r>
            <a:r>
              <a:rPr lang="cs-CZ" dirty="0"/>
              <a:t>vjem, barvu světla. </a:t>
            </a:r>
            <a:endParaRPr lang="cs-CZ" dirty="0" smtClean="0"/>
          </a:p>
          <a:p>
            <a:r>
              <a:rPr lang="cs-CZ" dirty="0"/>
              <a:t>Vidíme-li například zelené auro, neuvědomujeme si, že to, co ve skutečnosti vidíme, jsou světelné vlny určité frekvence odražené od auta, zatímco vlny ostatních frekvencí jsou jím pohlceny.</a:t>
            </a:r>
          </a:p>
        </p:txBody>
      </p:sp>
      <p:grpSp>
        <p:nvGrpSpPr>
          <p:cNvPr id="12" name="Skupina 11"/>
          <p:cNvGrpSpPr/>
          <p:nvPr/>
        </p:nvGrpSpPr>
        <p:grpSpPr>
          <a:xfrm>
            <a:off x="768096" y="614547"/>
            <a:ext cx="7635707" cy="5770547"/>
            <a:chOff x="946404" y="749300"/>
            <a:chExt cx="7457399" cy="563579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6404" y="749300"/>
              <a:ext cx="7457399" cy="525225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Obdélník 10"/>
            <p:cNvSpPr/>
            <p:nvPr/>
          </p:nvSpPr>
          <p:spPr>
            <a:xfrm>
              <a:off x="946404" y="5923429"/>
              <a:ext cx="6489700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200" dirty="0"/>
                <a:t>TATOUTE AND PHROOD. </a:t>
              </a:r>
              <a:r>
                <a:rPr lang="cs-CZ" sz="1200" i="1" dirty="0"/>
                <a:t>Wikipedia.org</a:t>
              </a:r>
              <a:r>
                <a:rPr lang="cs-CZ" sz="1200" dirty="0"/>
                <a:t> [online]. [cit. 4.6.2013]. </a:t>
              </a:r>
              <a:r>
                <a:rPr lang="cs-CZ" sz="1200" dirty="0" smtClean="0"/>
                <a:t/>
              </a:r>
              <a:br>
                <a:rPr lang="cs-CZ" sz="1200" dirty="0" smtClean="0"/>
              </a:br>
              <a:r>
                <a:rPr lang="cs-CZ" sz="1200" dirty="0" smtClean="0"/>
                <a:t>Dostupný </a:t>
              </a:r>
              <a:r>
                <a:rPr lang="cs-CZ" sz="1200" dirty="0"/>
                <a:t>na </a:t>
              </a:r>
              <a:r>
                <a:rPr lang="cs-CZ" sz="1200" dirty="0" smtClean="0"/>
                <a:t>WWW</a:t>
              </a:r>
              <a:r>
                <a:rPr lang="cs-CZ" sz="1200" dirty="0"/>
                <a:t>: http://commons.wikimedia.org/wiki/File:Spectre.svg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5698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a sekundární </a:t>
            </a:r>
            <a:r>
              <a:rPr lang="cs-CZ" dirty="0"/>
              <a:t>barvy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>
            <a:normAutofit/>
          </a:bodyPr>
          <a:lstStyle/>
          <a:p>
            <a:r>
              <a:rPr lang="cs-CZ" dirty="0"/>
              <a:t>Za tři základní barvy (v zásadě barvy nadřazené) jsou označovány červená, modrá a </a:t>
            </a:r>
            <a:r>
              <a:rPr lang="cs-CZ" dirty="0" smtClean="0"/>
              <a:t>žlutá</a:t>
            </a:r>
            <a:endParaRPr lang="cs-CZ" dirty="0"/>
          </a:p>
          <a:p>
            <a:r>
              <a:rPr lang="cs-CZ" dirty="0" smtClean="0"/>
              <a:t>Posune-li </a:t>
            </a:r>
            <a:r>
              <a:rPr lang="cs-CZ" dirty="0"/>
              <a:t>se </a:t>
            </a:r>
            <a:r>
              <a:rPr lang="cs-CZ" dirty="0" smtClean="0"/>
              <a:t>světelná </a:t>
            </a:r>
            <a:r>
              <a:rPr lang="cs-CZ" dirty="0"/>
              <a:t>frekvence mezi dvě </a:t>
            </a:r>
            <a:r>
              <a:rPr lang="cs-CZ" dirty="0" smtClean="0"/>
              <a:t>základní </a:t>
            </a:r>
            <a:r>
              <a:rPr lang="cs-CZ" dirty="0"/>
              <a:t>barvy, vznikne odstín, který vnímáme jako jejich </a:t>
            </a:r>
            <a:r>
              <a:rPr lang="cs-CZ" dirty="0" smtClean="0"/>
              <a:t>směs </a:t>
            </a:r>
          </a:p>
          <a:p>
            <a:r>
              <a:rPr lang="cs-CZ" dirty="0" smtClean="0"/>
              <a:t>Tyto </a:t>
            </a:r>
            <a:r>
              <a:rPr lang="cs-CZ" dirty="0"/>
              <a:t>odstíny označujeme jako sekundární barvy: </a:t>
            </a:r>
            <a:endParaRPr lang="cs-CZ" dirty="0" smtClean="0"/>
          </a:p>
          <a:p>
            <a:pPr marL="274320" lvl="1" indent="0">
              <a:buNone/>
            </a:pPr>
            <a:r>
              <a:rPr lang="cs-CZ" i="1" dirty="0" smtClean="0"/>
              <a:t>mezi </a:t>
            </a:r>
            <a:r>
              <a:rPr lang="cs-CZ" i="1" dirty="0"/>
              <a:t>červenou a žlutou vznikne </a:t>
            </a:r>
            <a:r>
              <a:rPr lang="cs-CZ" i="1" dirty="0" smtClean="0"/>
              <a:t>oranžová</a:t>
            </a:r>
            <a:br>
              <a:rPr lang="cs-CZ" i="1" dirty="0" smtClean="0"/>
            </a:br>
            <a:r>
              <a:rPr lang="cs-CZ" i="1" dirty="0" smtClean="0"/>
              <a:t>mezi </a:t>
            </a:r>
            <a:r>
              <a:rPr lang="cs-CZ" i="1" dirty="0"/>
              <a:t>žlutou a modrou </a:t>
            </a:r>
            <a:r>
              <a:rPr lang="cs-CZ" i="1" dirty="0" smtClean="0"/>
              <a:t>zelená</a:t>
            </a:r>
            <a:br>
              <a:rPr lang="cs-CZ" i="1" dirty="0" smtClean="0"/>
            </a:br>
            <a:r>
              <a:rPr lang="cs-CZ" i="1" dirty="0" smtClean="0"/>
              <a:t>a </a:t>
            </a:r>
            <a:r>
              <a:rPr lang="cs-CZ" i="1" dirty="0"/>
              <a:t>mezí modrou a červenou </a:t>
            </a:r>
            <a:r>
              <a:rPr lang="cs-CZ" i="1" dirty="0" smtClean="0"/>
              <a:t>ftalová</a:t>
            </a:r>
          </a:p>
          <a:p>
            <a:pPr marL="274320" lvl="1" indent="0">
              <a:buNone/>
            </a:pPr>
            <a:endParaRPr lang="cs-CZ" dirty="0" smtClean="0"/>
          </a:p>
          <a:p>
            <a:pPr marL="177800" lvl="1" indent="-177800"/>
            <a:r>
              <a:rPr lang="cs-CZ" sz="1800" spc="10" dirty="0" smtClean="0">
                <a:solidFill>
                  <a:schemeClr val="tx1"/>
                </a:solidFill>
              </a:rPr>
              <a:t>Dalším prolínáním těchto barev pak vznikají barvy terciární: </a:t>
            </a:r>
          </a:p>
          <a:p>
            <a:pPr marL="274320" lvl="2" indent="0">
              <a:buNone/>
            </a:pPr>
            <a:r>
              <a:rPr lang="cs-CZ" sz="1600" i="1" dirty="0" smtClean="0"/>
              <a:t>červenooranžová</a:t>
            </a:r>
            <a:r>
              <a:rPr lang="cs-CZ" sz="1600" i="1" dirty="0"/>
              <a:t>, </a:t>
            </a:r>
            <a:r>
              <a:rPr lang="cs-CZ" sz="1600" i="1" dirty="0" smtClean="0"/>
              <a:t>oranžovožlutá, </a:t>
            </a:r>
            <a:r>
              <a:rPr lang="cs-CZ" sz="1600" i="1" dirty="0"/>
              <a:t>žlutozelená, modrozelená, </a:t>
            </a:r>
            <a:r>
              <a:rPr lang="cs-CZ" sz="1600" i="1" dirty="0" smtClean="0"/>
              <a:t>modrofialová </a:t>
            </a:r>
            <a:br>
              <a:rPr lang="cs-CZ" sz="1600" i="1" dirty="0" smtClean="0"/>
            </a:br>
            <a:r>
              <a:rPr lang="cs-CZ" sz="1600" i="1" dirty="0" smtClean="0"/>
              <a:t>a červenofialová</a:t>
            </a:r>
            <a:endParaRPr lang="cs-CZ" sz="1600" i="1" dirty="0"/>
          </a:p>
          <a:p>
            <a:pPr marL="274320" lvl="1" indent="0">
              <a:buNone/>
            </a:pPr>
            <a:endParaRPr lang="cs-CZ" dirty="0"/>
          </a:p>
          <a:p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223588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Sytost barvy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Sytost barvy </a:t>
            </a:r>
            <a:r>
              <a:rPr lang="cs-CZ" dirty="0" smtClean="0"/>
              <a:t>můžeme </a:t>
            </a:r>
            <a:r>
              <a:rPr lang="cs-CZ" dirty="0"/>
              <a:t>popsat také jako její intenzitu či zářivost, tj. syté barvy jsou velmi intenzivní, zářivé</a:t>
            </a:r>
            <a:r>
              <a:rPr lang="cs-CZ" dirty="0" smtClean="0"/>
              <a:t>.</a:t>
            </a:r>
          </a:p>
          <a:p>
            <a:r>
              <a:rPr lang="cs-CZ" dirty="0"/>
              <a:t>Svedeme-li dohromady barevné odstíny, které se maximálně liší svými frekvencemi (tzn. čím blíže se </a:t>
            </a:r>
            <a:r>
              <a:rPr lang="cs-CZ" dirty="0" smtClean="0"/>
              <a:t>nachází </a:t>
            </a:r>
            <a:r>
              <a:rPr lang="cs-CZ" dirty="0"/>
              <a:t>k jedné ze dvou protilehlých základních barev), vzroste výrazněji jejich intenzita. </a:t>
            </a:r>
            <a:endParaRPr lang="cs-CZ" dirty="0" smtClean="0"/>
          </a:p>
          <a:p>
            <a:r>
              <a:rPr lang="cs-CZ" dirty="0" smtClean="0"/>
              <a:t>Malé </a:t>
            </a:r>
            <a:r>
              <a:rPr lang="cs-CZ" dirty="0"/>
              <a:t>množství tlumené (neutrální) barvy uvnitř velkého pole jiné barvy bude nabírat na intenzitě a opticky měnit odstín směrem k opačné straně barevného spektra.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46404" y="4860292"/>
            <a:ext cx="1381125" cy="1381125"/>
          </a:xfrm>
          <a:prstGeom prst="rect">
            <a:avLst/>
          </a:prstGeom>
          <a:solidFill>
            <a:srgbClr val="EAF0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98027" y="4860292"/>
            <a:ext cx="1381125" cy="1381125"/>
          </a:xfrm>
          <a:prstGeom prst="rect">
            <a:avLst/>
          </a:prstGeom>
          <a:solidFill>
            <a:srgbClr val="1A1F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0506" y="4860292"/>
            <a:ext cx="1381125" cy="13811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19749" y="4860292"/>
            <a:ext cx="1381125" cy="138112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64539" y="5204144"/>
            <a:ext cx="693420" cy="69342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41879" y="5204144"/>
            <a:ext cx="693420" cy="69342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4358" y="5204144"/>
            <a:ext cx="693420" cy="69342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63601" y="5204144"/>
            <a:ext cx="693420" cy="69342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408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Sytost barvy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9172" y="1691323"/>
            <a:ext cx="3367024" cy="432847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Na bílém podkladě se základní žlutá jeví jako méně intenzivní, protože bílá figuruje až na úplném konci stupnice sytosti.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946404" y="1780222"/>
            <a:ext cx="2842768" cy="28427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28437" y="2487972"/>
            <a:ext cx="1427266" cy="142726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9052" y="3719262"/>
            <a:ext cx="2846832" cy="2846828"/>
          </a:xfrm>
          <a:prstGeom prst="rect">
            <a:avLst/>
          </a:prstGeom>
          <a:solidFill>
            <a:srgbClr val="1A1F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77815" y="4428023"/>
            <a:ext cx="1429304" cy="142930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105660" y="5230832"/>
            <a:ext cx="3367024" cy="19908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Na podkladě černém však barvy opět zmenšuje, dokud stejná žlutá vypadá velmi nemá světlost okolní barvy intenzivně. </a:t>
            </a:r>
          </a:p>
        </p:txBody>
      </p:sp>
    </p:spTree>
    <p:extLst>
      <p:ext uri="{BB962C8B-B14F-4D97-AF65-F5344CB8AC3E}">
        <p14:creationId xmlns:p14="http://schemas.microsoft.com/office/powerpoint/2010/main" val="404777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7" grpId="0" animBg="1"/>
      <p:bldP spid="8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Sytost barvy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9172" y="1691323"/>
            <a:ext cx="3367024" cy="432847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Oproti </a:t>
            </a:r>
            <a:r>
              <a:rPr lang="cs-CZ" dirty="0"/>
              <a:t>středně </a:t>
            </a:r>
            <a:r>
              <a:rPr lang="cs-CZ" dirty="0" smtClean="0"/>
              <a:t>tmavé </a:t>
            </a:r>
            <a:r>
              <a:rPr lang="cs-CZ" dirty="0"/>
              <a:t>šedé se intenzita žluté barvy opět zmenšuje, </a:t>
            </a:r>
            <a:r>
              <a:rPr lang="cs-CZ" dirty="0" smtClean="0"/>
              <a:t>dokud nemá </a:t>
            </a:r>
            <a:r>
              <a:rPr lang="cs-CZ" dirty="0"/>
              <a:t>světlost okolní </a:t>
            </a:r>
            <a:r>
              <a:rPr lang="cs-CZ" dirty="0" smtClean="0"/>
              <a:t>barvy stejnou </a:t>
            </a:r>
            <a:r>
              <a:rPr lang="cs-CZ" dirty="0"/>
              <a:t>hodnotu.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946404" y="1780222"/>
            <a:ext cx="2842768" cy="28427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28437" y="2487972"/>
            <a:ext cx="1427266" cy="142726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9052" y="3719262"/>
            <a:ext cx="2846832" cy="284682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77815" y="4428023"/>
            <a:ext cx="1429304" cy="142930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19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Sytost barvy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9103" y="4335372"/>
            <a:ext cx="2620249" cy="22559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Oproti </a:t>
            </a:r>
            <a:r>
              <a:rPr lang="cs-CZ" dirty="0"/>
              <a:t>podobně sytému, ale mírně odlišnému odstínu fialové, vypadá původní fialová spíše tlumeně.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79104" y="1786930"/>
            <a:ext cx="2452834" cy="2452834"/>
          </a:xfrm>
          <a:prstGeom prst="rect">
            <a:avLst/>
          </a:prstGeom>
          <a:solidFill>
            <a:srgbClr val="4E4D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64057" y="2397600"/>
            <a:ext cx="1231492" cy="1231492"/>
          </a:xfrm>
          <a:prstGeom prst="rect">
            <a:avLst/>
          </a:prstGeom>
          <a:solidFill>
            <a:srgbClr val="9141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28175" y="1786930"/>
            <a:ext cx="2452834" cy="2452834"/>
          </a:xfrm>
          <a:prstGeom prst="rect">
            <a:avLst/>
          </a:prstGeom>
          <a:solidFill>
            <a:srgbClr val="8680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13128" y="2397600"/>
            <a:ext cx="1231492" cy="1231492"/>
          </a:xfrm>
          <a:prstGeom prst="rect">
            <a:avLst/>
          </a:prstGeom>
          <a:solidFill>
            <a:srgbClr val="913F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77246" y="1786930"/>
            <a:ext cx="2452834" cy="245283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62199" y="2397600"/>
            <a:ext cx="1231492" cy="1231492"/>
          </a:xfrm>
          <a:prstGeom prst="rect">
            <a:avLst/>
          </a:prstGeom>
          <a:solidFill>
            <a:srgbClr val="9140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99353" y="4335372"/>
            <a:ext cx="2459041" cy="22559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V poli neutrální šedé působí fialová o něco intenzivněji. 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5986105" y="4335371"/>
            <a:ext cx="2459041" cy="22559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Na podkladu třetím, který má naprosto odlišnou barvu, ale stejnou světlost (tmavost), pak její intenzita ještě vzrůstá.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Sytost barvy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47162" y="1828801"/>
            <a:ext cx="2868722" cy="435133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Tím, jak </a:t>
            </a:r>
            <a:r>
              <a:rPr lang="cs-CZ" dirty="0"/>
              <a:t>odstín tmavne (doprava) či se zesvětluje (doleva), snižuje se i jeho intenzita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2181" y="1803401"/>
            <a:ext cx="1547957" cy="1547957"/>
          </a:xfrm>
          <a:prstGeom prst="rect">
            <a:avLst/>
          </a:prstGeom>
          <a:solidFill>
            <a:srgbClr val="F5B4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80138" y="1803401"/>
            <a:ext cx="1547957" cy="1547957"/>
          </a:xfrm>
          <a:prstGeom prst="rect">
            <a:avLst/>
          </a:prstGeom>
          <a:solidFill>
            <a:srgbClr val="F34C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28095" y="1803401"/>
            <a:ext cx="1547957" cy="1547957"/>
          </a:xfrm>
          <a:prstGeom prst="rect">
            <a:avLst/>
          </a:prstGeom>
          <a:solidFill>
            <a:srgbClr val="5C27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2181" y="3504416"/>
            <a:ext cx="1547957" cy="1547957"/>
          </a:xfrm>
          <a:prstGeom prst="rect">
            <a:avLst/>
          </a:prstGeom>
          <a:solidFill>
            <a:srgbClr val="9ECD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80138" y="3504416"/>
            <a:ext cx="1547957" cy="1547957"/>
          </a:xfrm>
          <a:prstGeom prst="rect">
            <a:avLst/>
          </a:prstGeom>
          <a:solidFill>
            <a:srgbClr val="0091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528095" y="3504416"/>
            <a:ext cx="1547957" cy="1547957"/>
          </a:xfrm>
          <a:prstGeom prst="rect">
            <a:avLst/>
          </a:prstGeom>
          <a:solidFill>
            <a:srgbClr val="004B2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2181" y="5205432"/>
            <a:ext cx="1547957" cy="1547957"/>
          </a:xfrm>
          <a:prstGeom prst="rect">
            <a:avLst/>
          </a:prstGeom>
          <a:solidFill>
            <a:srgbClr val="DABA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980138" y="5205432"/>
            <a:ext cx="1547957" cy="1547957"/>
          </a:xfrm>
          <a:prstGeom prst="rect">
            <a:avLst/>
          </a:prstGeom>
          <a:solidFill>
            <a:srgbClr val="9043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28095" y="5205432"/>
            <a:ext cx="1547957" cy="1547957"/>
          </a:xfrm>
          <a:prstGeom prst="rect">
            <a:avLst/>
          </a:prstGeom>
          <a:solidFill>
            <a:srgbClr val="512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87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Jas a </a:t>
            </a:r>
            <a:r>
              <a:rPr lang="cs-CZ" dirty="0"/>
              <a:t>světlost barvy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61269"/>
          </a:xfrm>
        </p:spPr>
        <p:txBody>
          <a:bodyPr anchor="t"/>
          <a:lstStyle/>
          <a:p>
            <a:r>
              <a:rPr lang="cs-CZ" dirty="0"/>
              <a:t>Jas označuje </a:t>
            </a:r>
            <a:r>
              <a:rPr lang="cs-CZ" dirty="0" smtClean="0"/>
              <a:t>stupeň tmavosti </a:t>
            </a:r>
            <a:r>
              <a:rPr lang="cs-CZ" dirty="0"/>
              <a:t>či světlosti barvy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946404" y="2439463"/>
            <a:ext cx="2813646" cy="2959852"/>
            <a:chOff x="946404" y="2439463"/>
            <a:chExt cx="2813646" cy="2959852"/>
          </a:xfrm>
        </p:grpSpPr>
        <p:sp>
          <p:nvSpPr>
            <p:cNvPr id="9" name="Obdélník 8"/>
            <p:cNvSpPr/>
            <p:nvPr/>
          </p:nvSpPr>
          <p:spPr>
            <a:xfrm>
              <a:off x="946404" y="2439463"/>
              <a:ext cx="1406823" cy="1406823"/>
            </a:xfrm>
            <a:prstGeom prst="rect">
              <a:avLst/>
            </a:prstGeom>
            <a:solidFill>
              <a:srgbClr val="B8A7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353227" y="2439463"/>
              <a:ext cx="1406823" cy="1406823"/>
            </a:xfrm>
            <a:prstGeom prst="rect">
              <a:avLst/>
            </a:prstGeom>
            <a:solidFill>
              <a:srgbClr val="F4AE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946404" y="3992492"/>
              <a:ext cx="1406823" cy="1406823"/>
            </a:xfrm>
            <a:prstGeom prst="rect">
              <a:avLst/>
            </a:prstGeom>
            <a:solidFill>
              <a:srgbClr val="B7A6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353227" y="3992492"/>
              <a:ext cx="1406823" cy="1406823"/>
            </a:xfrm>
            <a:prstGeom prst="rect">
              <a:avLst/>
            </a:prstGeom>
            <a:solidFill>
              <a:srgbClr val="F5C5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877134" y="2439463"/>
            <a:ext cx="2813646" cy="2959852"/>
            <a:chOff x="4877134" y="2439463"/>
            <a:chExt cx="2813646" cy="2959852"/>
          </a:xfrm>
        </p:grpSpPr>
        <p:sp>
          <p:nvSpPr>
            <p:cNvPr id="18" name="Obdélník 17"/>
            <p:cNvSpPr/>
            <p:nvPr/>
          </p:nvSpPr>
          <p:spPr>
            <a:xfrm>
              <a:off x="4877134" y="2439463"/>
              <a:ext cx="1406823" cy="1406823"/>
            </a:xfrm>
            <a:prstGeom prst="rect">
              <a:avLst/>
            </a:prstGeom>
            <a:solidFill>
              <a:srgbClr val="58569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6283957" y="2439463"/>
              <a:ext cx="1406823" cy="1406823"/>
            </a:xfrm>
            <a:prstGeom prst="rect">
              <a:avLst/>
            </a:prstGeom>
            <a:solidFill>
              <a:srgbClr val="81B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4877134" y="3992492"/>
              <a:ext cx="1406823" cy="1406823"/>
            </a:xfrm>
            <a:prstGeom prst="rect">
              <a:avLst/>
            </a:prstGeom>
            <a:solidFill>
              <a:srgbClr val="A6A8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283957" y="3992492"/>
              <a:ext cx="1406823" cy="1406823"/>
            </a:xfrm>
            <a:prstGeom prst="rect">
              <a:avLst/>
            </a:prstGeom>
            <a:solidFill>
              <a:srgbClr val="86B4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768096" y="5545521"/>
            <a:ext cx="7628929" cy="9682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Efekt spolupůsobení různě světlých či tmavých odstínů vidíme zde, kde jsou vedle sebe porovnávány dvě barvy podobného odstínu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intenzity.</a:t>
            </a:r>
          </a:p>
        </p:txBody>
      </p:sp>
    </p:spTree>
    <p:extLst>
      <p:ext uri="{BB962C8B-B14F-4D97-AF65-F5344CB8AC3E}">
        <p14:creationId xmlns:p14="http://schemas.microsoft.com/office/powerpoint/2010/main" val="237218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Jas a </a:t>
            </a:r>
            <a:r>
              <a:rPr lang="cs-CZ" dirty="0"/>
              <a:t>světlost barvy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946404" y="1858891"/>
            <a:ext cx="2813646" cy="2959852"/>
            <a:chOff x="946404" y="2439463"/>
            <a:chExt cx="2813646" cy="2959852"/>
          </a:xfrm>
        </p:grpSpPr>
        <p:sp>
          <p:nvSpPr>
            <p:cNvPr id="9" name="Obdélník 8"/>
            <p:cNvSpPr/>
            <p:nvPr/>
          </p:nvSpPr>
          <p:spPr>
            <a:xfrm>
              <a:off x="946404" y="2439463"/>
              <a:ext cx="1406823" cy="1406823"/>
            </a:xfrm>
            <a:prstGeom prst="rect">
              <a:avLst/>
            </a:prstGeom>
            <a:solidFill>
              <a:srgbClr val="B8A72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353227" y="2439463"/>
              <a:ext cx="1406823" cy="1406823"/>
            </a:xfrm>
            <a:prstGeom prst="rect">
              <a:avLst/>
            </a:prstGeom>
            <a:solidFill>
              <a:srgbClr val="F4AE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946404" y="3992492"/>
              <a:ext cx="1406823" cy="1406823"/>
            </a:xfrm>
            <a:prstGeom prst="rect">
              <a:avLst/>
            </a:prstGeom>
            <a:solidFill>
              <a:srgbClr val="B7A6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353227" y="3992492"/>
              <a:ext cx="1406823" cy="1406823"/>
            </a:xfrm>
            <a:prstGeom prst="rect">
              <a:avLst/>
            </a:prstGeom>
            <a:solidFill>
              <a:srgbClr val="F5C57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4019550" y="1858890"/>
            <a:ext cx="4166508" cy="41209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Čím odlišnější je stupeň světlosti či tmavosti obou barev (popřípadě barvy podkladu a barvy objektu na něm umístěném), tím intenzivněji jedna z nich působí.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Tmavě </a:t>
            </a:r>
            <a:r>
              <a:rPr lang="cs-CZ" dirty="0"/>
              <a:t>okrová vypadá intenzivněji na spodním obrázku, protože ji rozjasňuje světlá žlutooranžová. </a:t>
            </a:r>
          </a:p>
        </p:txBody>
      </p:sp>
    </p:spTree>
    <p:extLst>
      <p:ext uri="{BB962C8B-B14F-4D97-AF65-F5344CB8AC3E}">
        <p14:creationId xmlns:p14="http://schemas.microsoft.com/office/powerpoint/2010/main" val="46338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Jas a </a:t>
            </a:r>
            <a:r>
              <a:rPr lang="cs-CZ" dirty="0"/>
              <a:t>světlost barvy</a:t>
            </a:r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4019550" y="1858890"/>
            <a:ext cx="4166508" cy="41209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ranice </a:t>
            </a:r>
            <a:r>
              <a:rPr lang="cs-CZ" dirty="0"/>
              <a:t>mezi modrofialovou (vlevo) a modrozelenou (vpravo) </a:t>
            </a:r>
            <a:r>
              <a:rPr lang="cs-CZ" dirty="0" smtClean="0"/>
              <a:t>je dobře </a:t>
            </a:r>
            <a:r>
              <a:rPr lang="cs-CZ" dirty="0"/>
              <a:t>viditelná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Nahradíme-li </a:t>
            </a:r>
            <a:r>
              <a:rPr lang="cs-CZ" dirty="0"/>
              <a:t>tmavší barvu odstínem, který má stejnou světlost jako odstín modrozelený, bude však hranice mezi nimi nezřetelná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opticky </a:t>
            </a:r>
            <a:r>
              <a:rPr lang="cs-CZ" dirty="0" smtClean="0"/>
              <a:t>nestálá.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946404" y="1858891"/>
            <a:ext cx="2813646" cy="2959852"/>
            <a:chOff x="4877134" y="2439463"/>
            <a:chExt cx="2813646" cy="2959852"/>
          </a:xfrm>
        </p:grpSpPr>
        <p:sp>
          <p:nvSpPr>
            <p:cNvPr id="11" name="Obdélník 10"/>
            <p:cNvSpPr/>
            <p:nvPr/>
          </p:nvSpPr>
          <p:spPr>
            <a:xfrm>
              <a:off x="4877134" y="2439463"/>
              <a:ext cx="1406823" cy="1406823"/>
            </a:xfrm>
            <a:prstGeom prst="rect">
              <a:avLst/>
            </a:prstGeom>
            <a:solidFill>
              <a:srgbClr val="58569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283957" y="2439463"/>
              <a:ext cx="1406823" cy="1406823"/>
            </a:xfrm>
            <a:prstGeom prst="rect">
              <a:avLst/>
            </a:prstGeom>
            <a:solidFill>
              <a:srgbClr val="81B2B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877134" y="3992492"/>
              <a:ext cx="1406823" cy="1406823"/>
            </a:xfrm>
            <a:prstGeom prst="rect">
              <a:avLst/>
            </a:prstGeom>
            <a:solidFill>
              <a:srgbClr val="A6A8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283957" y="3992492"/>
              <a:ext cx="1406823" cy="1406823"/>
            </a:xfrm>
            <a:prstGeom prst="rect">
              <a:avLst/>
            </a:prstGeom>
            <a:solidFill>
              <a:srgbClr val="86B4B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7662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/>
          <a:lstStyle/>
          <a:p>
            <a:r>
              <a:rPr lang="cs-CZ" dirty="0"/>
              <a:t>To, jak v tomto ohledu vnímáme barvy, závisí na naší osobní zkušenosti.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93738" y="2754168"/>
            <a:ext cx="27152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Barvy obecně označované za studené jsou zelená, modrá a fialová.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29081" y="2754168"/>
            <a:ext cx="1547957" cy="1547957"/>
          </a:xfrm>
          <a:prstGeom prst="rect">
            <a:avLst/>
          </a:prstGeom>
          <a:solidFill>
            <a:srgbClr val="0096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77038" y="2754168"/>
            <a:ext cx="1547957" cy="1547957"/>
          </a:xfrm>
          <a:prstGeom prst="rect">
            <a:avLst/>
          </a:prstGeom>
          <a:solidFill>
            <a:srgbClr val="1E62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24995" y="2754168"/>
            <a:ext cx="1547957" cy="1547957"/>
          </a:xfrm>
          <a:prstGeom prst="rect">
            <a:avLst/>
          </a:prstGeom>
          <a:solidFill>
            <a:srgbClr val="8F3E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93738" y="4703147"/>
            <a:ext cx="3045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Barvami </a:t>
            </a:r>
            <a:r>
              <a:rPr lang="cs-CZ" dirty="0"/>
              <a:t>teplými jsou </a:t>
            </a:r>
            <a:r>
              <a:rPr lang="cs-CZ" dirty="0" smtClean="0"/>
              <a:t>červená</a:t>
            </a:r>
            <a:r>
              <a:rPr lang="cs-CZ" dirty="0"/>
              <a:t>, žlutá a oranžová.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29081" y="4703147"/>
            <a:ext cx="1547957" cy="1547957"/>
          </a:xfrm>
          <a:prstGeom prst="rect">
            <a:avLst/>
          </a:prstGeom>
          <a:solidFill>
            <a:srgbClr val="F9D8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77038" y="4703147"/>
            <a:ext cx="1547957" cy="1547957"/>
          </a:xfrm>
          <a:prstGeom prst="rect">
            <a:avLst/>
          </a:prstGeom>
          <a:solidFill>
            <a:srgbClr val="F7B4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24995" y="4703147"/>
            <a:ext cx="1547957" cy="1547957"/>
          </a:xfrm>
          <a:prstGeom prst="rect">
            <a:avLst/>
          </a:prstGeom>
          <a:solidFill>
            <a:srgbClr val="F24D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13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8" grpId="0"/>
      <p:bldP spid="12" grpId="0" animBg="1"/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Zdroj: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83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TC103457515[[fn=Zobrazení]]</Template>
  <TotalTime>286</TotalTime>
  <Words>628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Century Schoolbook</vt:lpstr>
      <vt:lpstr>Times New Roman</vt:lpstr>
      <vt:lpstr>Wingdings 2</vt:lpstr>
      <vt:lpstr>View</vt:lpstr>
      <vt:lpstr>Prezentace aplikace PowerPoint</vt:lpstr>
      <vt:lpstr>Barvy</vt:lpstr>
      <vt:lpstr>Barevná charakteristika</vt:lpstr>
      <vt:lpstr>Barevná charakteristika</vt:lpstr>
      <vt:lpstr>Odstín barvy </vt:lpstr>
      <vt:lpstr>Základní a sekundární barvy </vt:lpstr>
      <vt:lpstr>Sytost barvy </vt:lpstr>
      <vt:lpstr>Sytost barvy </vt:lpstr>
      <vt:lpstr>Sytost barvy </vt:lpstr>
      <vt:lpstr>Sytost barvy </vt:lpstr>
      <vt:lpstr>Sytost barvy </vt:lpstr>
      <vt:lpstr>Jas a světlost barvy</vt:lpstr>
      <vt:lpstr>Jas a světlost barvy</vt:lpstr>
      <vt:lpstr>Jas a světlost barvy</vt:lpstr>
      <vt:lpstr>Teplota barvy</vt:lpstr>
      <vt:lpstr>KONEC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Forma a prostor</dc:title>
  <dc:creator>admin;R. Šambazov</dc:creator>
  <cp:lastModifiedBy>admin</cp:lastModifiedBy>
  <cp:revision>45</cp:revision>
  <dcterms:created xsi:type="dcterms:W3CDTF">2013-06-02T16:56:54Z</dcterms:created>
  <dcterms:modified xsi:type="dcterms:W3CDTF">2013-06-04T09:19:26Z</dcterms:modified>
</cp:coreProperties>
</file>