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29" r:id="rId17"/>
  </p:sldMasterIdLst>
  <p:sldIdLst>
    <p:sldId id="256" r:id="rId18"/>
    <p:sldId id="279" r:id="rId19"/>
    <p:sldId id="288" r:id="rId20"/>
    <p:sldId id="284" r:id="rId21"/>
    <p:sldId id="289" r:id="rId22"/>
    <p:sldId id="290" r:id="rId23"/>
    <p:sldId id="286" r:id="rId24"/>
    <p:sldId id="287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E66B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66" d="100"/>
          <a:sy n="66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27205-1DA5-444B-8358-3610912F7818}">
      <dgm:prSet phldrT="[Text]" custT="1"/>
      <dgm:spPr/>
      <dgm:t>
        <a:bodyPr/>
        <a:lstStyle/>
        <a:p>
          <a:r>
            <a:rPr lang="en-GB" sz="2000" noProof="0" dirty="0" smtClean="0">
              <a:solidFill>
                <a:srgbClr val="FF0000"/>
              </a:solidFill>
            </a:rPr>
            <a:t>Have you ever won a competition? Yes, I have – twice</a:t>
          </a:r>
          <a:r>
            <a:rPr lang="cs-CZ" sz="2000" noProof="0" dirty="0" smtClean="0">
              <a:solidFill>
                <a:srgbClr val="FF0000"/>
              </a:solidFill>
            </a:rPr>
            <a:t>.</a:t>
          </a:r>
          <a:endParaRPr lang="en-GB" sz="2000" noProof="0" dirty="0">
            <a:solidFill>
              <a:srgbClr val="FF0000"/>
            </a:solidFill>
          </a:endParaRPr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 custT="1"/>
      <dgm:spPr/>
      <dgm:t>
        <a:bodyPr/>
        <a:lstStyle/>
        <a:p>
          <a:r>
            <a:rPr lang="en-GB" sz="2000" noProof="0" dirty="0" smtClean="0">
              <a:solidFill>
                <a:srgbClr val="FF0000"/>
              </a:solidFill>
            </a:rPr>
            <a:t>I have won </a:t>
          </a:r>
          <a:endParaRPr lang="cs-CZ" sz="2000" noProof="0" dirty="0" smtClean="0">
            <a:solidFill>
              <a:srgbClr val="FF0000"/>
            </a:solidFill>
          </a:endParaRPr>
        </a:p>
        <a:p>
          <a:r>
            <a:rPr lang="en-GB" sz="2000" noProof="0" dirty="0" smtClean="0">
              <a:solidFill>
                <a:srgbClr val="FF0000"/>
              </a:solidFill>
            </a:rPr>
            <a:t>a competition twice.</a:t>
          </a:r>
          <a:endParaRPr lang="en-GB" sz="2000" noProof="0" dirty="0">
            <a:solidFill>
              <a:srgbClr val="FF0000"/>
            </a:solidFill>
          </a:endParaRPr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C73C35A4-C0ED-4F6D-A007-876E05587B1B}">
      <dgm:prSet phldrT="[Text]"/>
      <dgm:spPr/>
      <dgm:t>
        <a:bodyPr/>
        <a:lstStyle/>
        <a:p>
          <a:r>
            <a:rPr lang="cs-CZ" noProof="0" dirty="0" smtClean="0">
              <a:solidFill>
                <a:schemeClr val="bg1"/>
              </a:solidFill>
            </a:rPr>
            <a:t>Vyhrál jsi někdy nějakou soutěž? Ano – dvakrát.</a:t>
          </a:r>
          <a:endParaRPr lang="en-GB" noProof="0" dirty="0">
            <a:solidFill>
              <a:schemeClr val="bg1"/>
            </a:solidFill>
          </a:endParaRPr>
        </a:p>
      </dgm:t>
    </dgm:pt>
    <dgm:pt modelId="{66D02C94-5AC8-4391-9DB1-DA40D8869872}" type="parTrans" cxnId="{BEBEA210-A340-431E-B34F-20BA78ED9640}">
      <dgm:prSet/>
      <dgm:spPr/>
      <dgm:t>
        <a:bodyPr/>
        <a:lstStyle/>
        <a:p>
          <a:endParaRPr lang="cs-CZ"/>
        </a:p>
      </dgm:t>
    </dgm:pt>
    <dgm:pt modelId="{65ACD535-231F-4A3C-8E17-927D14E59ACF}" type="sibTrans" cxnId="{BEBEA210-A340-431E-B34F-20BA78ED9640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686394-33ED-4734-9F0E-DFADE841BF9D}" type="pres">
      <dgm:prSet presAssocID="{C7327205-1DA5-444B-8358-3610912F7818}" presName="gear1" presStyleLbl="node1" presStyleIdx="0" presStyleCnt="3" custScaleX="117711" custScaleY="94269" custLinFactNeighborX="-9641" custLinFactNeighborY="-103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3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3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3" custScaleX="136597" custScaleY="94146" custLinFactNeighborX="-11951" custLinFactNeighborY="-341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3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3"/>
      <dgm:spPr/>
      <dgm:t>
        <a:bodyPr/>
        <a:lstStyle/>
        <a:p>
          <a:endParaRPr lang="cs-CZ"/>
        </a:p>
      </dgm:t>
    </dgm:pt>
    <dgm:pt modelId="{B70E40E8-32DB-42A7-A3A5-468AF52B545C}" type="pres">
      <dgm:prSet presAssocID="{C73C35A4-C0ED-4F6D-A007-876E05587B1B}" presName="gear3" presStyleLbl="node1" presStyleIdx="2" presStyleCnt="3" custScaleX="106007" custScaleY="94269" custLinFactY="31019" custLinFactNeighborX="-59859" custLinFactNeighborY="100000"/>
      <dgm:spPr/>
      <dgm:t>
        <a:bodyPr/>
        <a:lstStyle/>
        <a:p>
          <a:endParaRPr lang="cs-CZ"/>
        </a:p>
      </dgm:t>
    </dgm:pt>
    <dgm:pt modelId="{34E925BD-4E31-4CFF-AC51-D2F3D0E2EDBB}" type="pres">
      <dgm:prSet presAssocID="{C73C35A4-C0ED-4F6D-A007-876E05587B1B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37623-01D2-41D0-B6F4-72044717A2BE}" type="pres">
      <dgm:prSet presAssocID="{C73C35A4-C0ED-4F6D-A007-876E05587B1B}" presName="gear3srcNode" presStyleLbl="node1" presStyleIdx="2" presStyleCnt="3"/>
      <dgm:spPr/>
      <dgm:t>
        <a:bodyPr/>
        <a:lstStyle/>
        <a:p>
          <a:endParaRPr lang="cs-CZ"/>
        </a:p>
      </dgm:t>
    </dgm:pt>
    <dgm:pt modelId="{825D9FC9-D7C6-4118-BE20-D891E2EBF2D1}" type="pres">
      <dgm:prSet presAssocID="{C73C35A4-C0ED-4F6D-A007-876E05587B1B}" presName="gear3dstNode" presStyleLbl="node1" presStyleIdx="2" presStyleCnt="3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3" custLinFactNeighborX="-9825" custLinFactNeighborY="-15382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3" custLinFactNeighborX="-29232" custLinFactNeighborY="-30489"/>
      <dgm:spPr/>
      <dgm:t>
        <a:bodyPr/>
        <a:lstStyle/>
        <a:p>
          <a:endParaRPr lang="cs-CZ"/>
        </a:p>
      </dgm:t>
    </dgm:pt>
    <dgm:pt modelId="{3A04B423-7C09-4A05-8CCE-695B194EEFE6}" type="pres">
      <dgm:prSet presAssocID="{65ACD535-231F-4A3C-8E17-927D14E59ACF}" presName="connector3" presStyleLbl="sibTrans2D1" presStyleIdx="2" presStyleCnt="3" custLinFactY="8630" custLinFactNeighborX="-56541" custLinFactNeighborY="100000"/>
      <dgm:spPr/>
      <dgm:t>
        <a:bodyPr/>
        <a:lstStyle/>
        <a:p>
          <a:endParaRPr lang="cs-CZ"/>
        </a:p>
      </dgm:t>
    </dgm:pt>
  </dgm:ptLst>
  <dgm:cxnLst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BEBEA210-A340-431E-B34F-20BA78ED9640}" srcId="{D0F58F16-6EBE-4BFC-A304-0F9A96451D7C}" destId="{C73C35A4-C0ED-4F6D-A007-876E05587B1B}" srcOrd="2" destOrd="0" parTransId="{66D02C94-5AC8-4391-9DB1-DA40D8869872}" sibTransId="{65ACD535-231F-4A3C-8E17-927D14E59ACF}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63A8EA56-77E8-4F2E-9182-2B50C0D80DB6}" type="presOf" srcId="{C73C35A4-C0ED-4F6D-A007-876E05587B1B}" destId="{34E925BD-4E31-4CFF-AC51-D2F3D0E2EDBB}" srcOrd="1" destOrd="0" presId="urn:microsoft.com/office/officeart/2005/8/layout/gear1"/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1D2E48B4-EC0D-4D91-886E-93F68ECD5DA0}" type="presOf" srcId="{C73C35A4-C0ED-4F6D-A007-876E05587B1B}" destId="{B70E40E8-32DB-42A7-A3A5-468AF52B545C}" srcOrd="0" destOrd="0" presId="urn:microsoft.com/office/officeart/2005/8/layout/gear1"/>
    <dgm:cxn modelId="{99344EAC-01F1-44E7-B78A-20EE8976C4B7}" type="presOf" srcId="{C73C35A4-C0ED-4F6D-A007-876E05587B1B}" destId="{BED37623-01D2-41D0-B6F4-72044717A2BE}" srcOrd="2" destOrd="0" presId="urn:microsoft.com/office/officeart/2005/8/layout/gear1"/>
    <dgm:cxn modelId="{F4FC4A07-7DB3-44F0-92ED-FC1B1EAB2064}" type="presOf" srcId="{65ACD535-231F-4A3C-8E17-927D14E59ACF}" destId="{3A04B423-7C09-4A05-8CCE-695B194EEFE6}" srcOrd="0" destOrd="0" presId="urn:microsoft.com/office/officeart/2005/8/layout/gear1"/>
    <dgm:cxn modelId="{9B17F01D-40F6-4279-ABEF-AFD3A2F6BAE1}" type="presOf" srcId="{C73C35A4-C0ED-4F6D-A007-876E05587B1B}" destId="{825D9FC9-D7C6-4118-BE20-D891E2EBF2D1}" srcOrd="3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3DA4EF99-77EC-40AA-9BBF-F6BCC4D58122}" type="presParOf" srcId="{D14B6CC7-C9A4-41EC-9F42-46465DB99BDA}" destId="{B70E40E8-32DB-42A7-A3A5-468AF52B545C}" srcOrd="6" destOrd="0" presId="urn:microsoft.com/office/officeart/2005/8/layout/gear1"/>
    <dgm:cxn modelId="{92FA0145-35B3-4E40-BF43-E12CA0BD4C8B}" type="presParOf" srcId="{D14B6CC7-C9A4-41EC-9F42-46465DB99BDA}" destId="{34E925BD-4E31-4CFF-AC51-D2F3D0E2EDBB}" srcOrd="7" destOrd="0" presId="urn:microsoft.com/office/officeart/2005/8/layout/gear1"/>
    <dgm:cxn modelId="{CC3CB07E-7DD8-47C1-A3B2-7D9985702410}" type="presParOf" srcId="{D14B6CC7-C9A4-41EC-9F42-46465DB99BDA}" destId="{BED37623-01D2-41D0-B6F4-72044717A2BE}" srcOrd="8" destOrd="0" presId="urn:microsoft.com/office/officeart/2005/8/layout/gear1"/>
    <dgm:cxn modelId="{D0EC9A85-058D-49E7-A5F3-EF4F00182E7F}" type="presParOf" srcId="{D14B6CC7-C9A4-41EC-9F42-46465DB99BDA}" destId="{825D9FC9-D7C6-4118-BE20-D891E2EBF2D1}" srcOrd="9" destOrd="0" presId="urn:microsoft.com/office/officeart/2005/8/layout/gear1"/>
    <dgm:cxn modelId="{470D4D26-05D9-4D30-A92D-75D661739F74}" type="presParOf" srcId="{D14B6CC7-C9A4-41EC-9F42-46465DB99BDA}" destId="{8EABB32D-9935-4044-B962-89F8CDA0B173}" srcOrd="10" destOrd="0" presId="urn:microsoft.com/office/officeart/2005/8/layout/gear1"/>
    <dgm:cxn modelId="{FD8A7423-1078-477E-85A8-946A570D6E3F}" type="presParOf" srcId="{D14B6CC7-C9A4-41EC-9F42-46465DB99BDA}" destId="{1C92017C-DBF1-4C20-BCBB-80F38E8CC948}" srcOrd="11" destOrd="0" presId="urn:microsoft.com/office/officeart/2005/8/layout/gear1"/>
    <dgm:cxn modelId="{03727A50-F2C4-40FE-8FBF-029B0430DBFE}" type="presParOf" srcId="{D14B6CC7-C9A4-41EC-9F42-46465DB99BDA}" destId="{3A04B423-7C09-4A05-8CCE-695B194EEFE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1600" noProof="0" dirty="0" smtClean="0"/>
            <a:t>Během posledních tří let jsem nedostala ani jednu jedničku z angličtiny.</a:t>
          </a:r>
          <a:endParaRPr lang="en-GB" sz="16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/>
            <a:t>In the last three years I haven’t got a single one in English.</a:t>
          </a:r>
          <a:endParaRPr lang="en-GB" sz="2000" noProof="0" dirty="0"/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 custLinFactNeighborX="6396" custLinFactNeighborY="4481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206140" custScaleY="123334" custLinFactNeighborX="10285" custLinFactNeighborY="-252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159" custLinFactNeighborY="-1634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 custLinFactNeighborX="-29899" custLinFactNeighborY="-18866"/>
      <dgm:spPr/>
      <dgm:t>
        <a:bodyPr/>
        <a:lstStyle/>
        <a:p>
          <a:endParaRPr lang="cs-CZ"/>
        </a:p>
      </dgm:t>
    </dgm:pt>
  </dgm:ptLst>
  <dgm:cxnLst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86394-33ED-4734-9F0E-DFADE841BF9D}">
      <dsp:nvSpPr>
        <dsp:cNvPr id="0" name=""/>
        <dsp:cNvSpPr/>
      </dsp:nvSpPr>
      <dsp:spPr>
        <a:xfrm>
          <a:off x="1854140" y="2859144"/>
          <a:ext cx="3705860" cy="2967843"/>
        </a:xfrm>
        <a:prstGeom prst="gear9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Have you ever won a competition? Yes, I have – twice</a:t>
          </a:r>
          <a:r>
            <a:rPr lang="cs-CZ" sz="2000" kern="1200" noProof="0" dirty="0" smtClean="0">
              <a:solidFill>
                <a:srgbClr val="FF0000"/>
              </a:solidFill>
            </a:rPr>
            <a:t>.</a:t>
          </a:r>
          <a:endParaRPr lang="en-GB" sz="2000" kern="1200" noProof="0" dirty="0">
            <a:solidFill>
              <a:srgbClr val="FF0000"/>
            </a:solidFill>
          </a:endParaRPr>
        </a:p>
      </dsp:txBody>
      <dsp:txXfrm>
        <a:off x="2544024" y="3554347"/>
        <a:ext cx="2326092" cy="1525533"/>
      </dsp:txXfrm>
    </dsp:sp>
    <dsp:sp modelId="{B2095080-2A28-44BE-89B6-5453E47C468F}">
      <dsp:nvSpPr>
        <dsp:cNvPr id="0" name=""/>
        <dsp:cNvSpPr/>
      </dsp:nvSpPr>
      <dsp:spPr>
        <a:xfrm>
          <a:off x="0" y="1633424"/>
          <a:ext cx="3127594" cy="2155615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I have won </a:t>
          </a:r>
          <a:endParaRPr lang="cs-CZ" sz="2000" kern="1200" noProof="0" dirty="0" smtClean="0">
            <a:solidFill>
              <a:srgbClr val="FF0000"/>
            </a:solidFill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a competition twice.</a:t>
          </a:r>
          <a:endParaRPr lang="en-GB" sz="2000" kern="1200" noProof="0" dirty="0">
            <a:solidFill>
              <a:srgbClr val="FF0000"/>
            </a:solidFill>
          </a:endParaRPr>
        </a:p>
      </dsp:txBody>
      <dsp:txXfrm>
        <a:off x="683971" y="2179386"/>
        <a:ext cx="1759652" cy="1063691"/>
      </dsp:txXfrm>
    </dsp:sp>
    <dsp:sp modelId="{B70E40E8-32DB-42A7-A3A5-468AF52B545C}">
      <dsp:nvSpPr>
        <dsp:cNvPr id="0" name=""/>
        <dsp:cNvSpPr/>
      </dsp:nvSpPr>
      <dsp:spPr>
        <a:xfrm rot="20700000">
          <a:off x="219046" y="4365082"/>
          <a:ext cx="2474536" cy="2018436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0" dirty="0" smtClean="0">
              <a:solidFill>
                <a:schemeClr val="bg1"/>
              </a:solidFill>
            </a:rPr>
            <a:t>Vyhrál jsi někdy nějakou soutěž? Ano – dvakrát.</a:t>
          </a:r>
          <a:endParaRPr lang="en-GB" sz="1700" kern="1200" noProof="0" dirty="0">
            <a:solidFill>
              <a:schemeClr val="bg1"/>
            </a:solidFill>
          </a:endParaRPr>
        </a:p>
      </dsp:txBody>
      <dsp:txXfrm rot="-20700000">
        <a:off x="788836" y="4780732"/>
        <a:ext cx="1334954" cy="1187137"/>
      </dsp:txXfrm>
    </dsp:sp>
    <dsp:sp modelId="{8EABB32D-9935-4044-B962-89F8CDA0B173}">
      <dsp:nvSpPr>
        <dsp:cNvPr id="0" name=""/>
        <dsp:cNvSpPr/>
      </dsp:nvSpPr>
      <dsp:spPr>
        <a:xfrm>
          <a:off x="1815601" y="1988833"/>
          <a:ext cx="4029786" cy="4029786"/>
        </a:xfrm>
        <a:prstGeom prst="circularArrow">
          <a:avLst>
            <a:gd name="adj1" fmla="val 4688"/>
            <a:gd name="adj2" fmla="val 299029"/>
            <a:gd name="adj3" fmla="val 2543659"/>
            <a:gd name="adj4" fmla="val 15803272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92017C-DBF1-4C20-BCBB-80F38E8CC948}">
      <dsp:nvSpPr>
        <dsp:cNvPr id="0" name=""/>
        <dsp:cNvSpPr/>
      </dsp:nvSpPr>
      <dsp:spPr>
        <a:xfrm>
          <a:off x="-656634" y="943580"/>
          <a:ext cx="2927891" cy="292789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04B423-7C09-4A05-8CCE-695B194EEFE6}">
      <dsp:nvSpPr>
        <dsp:cNvPr id="0" name=""/>
        <dsp:cNvSpPr/>
      </dsp:nvSpPr>
      <dsp:spPr>
        <a:xfrm>
          <a:off x="-416660" y="3701159"/>
          <a:ext cx="3156856" cy="315685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81F77-F8F8-4A6A-A987-372812F3EF37}">
      <dsp:nvSpPr>
        <dsp:cNvPr id="0" name=""/>
        <dsp:cNvSpPr/>
      </dsp:nvSpPr>
      <dsp:spPr>
        <a:xfrm>
          <a:off x="2316224" y="2302735"/>
          <a:ext cx="2593808" cy="2593808"/>
        </a:xfrm>
        <a:prstGeom prst="gear9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noProof="0" dirty="0" smtClean="0"/>
            <a:t>Během posledních tří let jsem nedostala ani jednu jedničku z angličtiny.</a:t>
          </a:r>
          <a:endParaRPr lang="en-GB" sz="1600" kern="1200" noProof="0" dirty="0"/>
        </a:p>
      </dsp:txBody>
      <dsp:txXfrm>
        <a:off x="2837695" y="2910322"/>
        <a:ext cx="1550866" cy="1333271"/>
      </dsp:txXfrm>
    </dsp:sp>
    <dsp:sp modelId="{008F7027-7E3E-4BF6-9D8B-54FA427B50F9}">
      <dsp:nvSpPr>
        <dsp:cNvPr id="0" name=""/>
        <dsp:cNvSpPr/>
      </dsp:nvSpPr>
      <dsp:spPr>
        <a:xfrm>
          <a:off x="0" y="432043"/>
          <a:ext cx="3888638" cy="2326580"/>
        </a:xfrm>
        <a:prstGeom prst="gear6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In the last three years I haven’t got a single one in English.</a:t>
          </a:r>
          <a:endParaRPr lang="en-GB" sz="2000" kern="1200" noProof="0" dirty="0"/>
        </a:p>
      </dsp:txBody>
      <dsp:txXfrm>
        <a:off x="812787" y="1021307"/>
        <a:ext cx="2263064" cy="1148052"/>
      </dsp:txXfrm>
    </dsp:sp>
    <dsp:sp modelId="{2318D3E5-3DEC-45D3-8558-2343209C4107}">
      <dsp:nvSpPr>
        <dsp:cNvPr id="0" name=""/>
        <dsp:cNvSpPr/>
      </dsp:nvSpPr>
      <dsp:spPr>
        <a:xfrm>
          <a:off x="2446064" y="1238872"/>
          <a:ext cx="3190384" cy="3190384"/>
        </a:xfrm>
        <a:prstGeom prst="circularArrow">
          <a:avLst>
            <a:gd name="adj1" fmla="val 4878"/>
            <a:gd name="adj2" fmla="val 312630"/>
            <a:gd name="adj3" fmla="val 3180417"/>
            <a:gd name="adj4" fmla="val 15170710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6E67-3193-40DF-8FA9-0E1E945359FC}">
      <dsp:nvSpPr>
        <dsp:cNvPr id="0" name=""/>
        <dsp:cNvSpPr/>
      </dsp:nvSpPr>
      <dsp:spPr>
        <a:xfrm>
          <a:off x="-248216" y="253064"/>
          <a:ext cx="2412242" cy="241224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pPr algn="r" eaLnBrk="1" latinLnBrk="0" hangingPunct="1"/>
              <a:t>6/4/2013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850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dirty="0" smtClean="0">
                <a:solidFill>
                  <a:srgbClr val="0070C0"/>
                </a:solidFill>
              </a:rPr>
              <a:t>3C_06</a:t>
            </a:r>
            <a:r>
              <a:rPr lang="en-GB" dirty="0" smtClean="0">
                <a:solidFill>
                  <a:srgbClr val="0070C0"/>
                </a:solidFill>
              </a:rPr>
              <a:t>_Present perfect - Experiences</a:t>
            </a: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– </a:t>
            </a:r>
            <a:r>
              <a:rPr lang="en-GB" sz="2000" dirty="0" smtClean="0">
                <a:latin typeface="Bookman Old Style" pitchFamily="18" charset="0"/>
              </a:rPr>
              <a:t>Experiences.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použití příslovečných určení času, struktury věty a tvarů dle tabulek (kladné tvary, záporné, otázka).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– dialogy – tvorba z nabídky slov v rámečku, sestavení vět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P</a:t>
            </a:r>
            <a:r>
              <a:rPr lang="en-GB" sz="2000" dirty="0" smtClean="0">
                <a:latin typeface="Bookman Old Style" pitchFamily="18" charset="0"/>
              </a:rPr>
              <a:t>resent perfect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Experiences</a:t>
            </a:r>
            <a:r>
              <a:rPr lang="cs-CZ" sz="2000" dirty="0" smtClean="0">
                <a:latin typeface="Bookman Old Style" pitchFamily="18" charset="0"/>
              </a:rPr>
              <a:t> - kontrola, návod pro vytváření vlastních dialogů, práce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 – vlastní tvorba dialogů dle obr., použití příslovečných určení času – správné postavení ve větě.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– </a:t>
            </a:r>
            <a:r>
              <a:rPr lang="en-GB" sz="2000" dirty="0" smtClean="0">
                <a:latin typeface="Bookman Old Style" pitchFamily="18" charset="0"/>
              </a:rPr>
              <a:t>Experiences.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- Experiences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0"/>
          <a:ext cx="572412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42696701"/>
              </p:ext>
            </p:extLst>
          </p:nvPr>
        </p:nvGraphicFramePr>
        <p:xfrm>
          <a:off x="4427984" y="332656"/>
          <a:ext cx="471601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Šipka doprava 8"/>
          <p:cNvSpPr/>
          <p:nvPr/>
        </p:nvSpPr>
        <p:spPr>
          <a:xfrm>
            <a:off x="4572000" y="5013176"/>
            <a:ext cx="4572000" cy="1844824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PAST                  NOW          FUTURE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4716016" y="6093296"/>
            <a:ext cx="2088232" cy="576064"/>
          </a:xfrm>
          <a:prstGeom prst="curvedUpArrow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Present perfect - Experiences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759381"/>
              </p:ext>
            </p:extLst>
          </p:nvPr>
        </p:nvGraphicFramePr>
        <p:xfrm>
          <a:off x="539552" y="1988840"/>
          <a:ext cx="8424936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7"/>
                <a:gridCol w="4212469"/>
              </a:tblGrid>
              <a:tr h="4340698"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/>
                    </a:p>
                    <a:p>
                      <a:pPr algn="ctr"/>
                      <a:r>
                        <a:rPr lang="en-GB" sz="3000" b="0" noProof="0" dirty="0" smtClean="0"/>
                        <a:t>so far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up to now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before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in the last few days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in</a:t>
                      </a:r>
                      <a:r>
                        <a:rPr lang="en-GB" sz="3000" b="0" baseline="0" noProof="0" dirty="0" smtClean="0"/>
                        <a:t> the last year</a:t>
                      </a:r>
                    </a:p>
                    <a:p>
                      <a:pPr algn="ctr"/>
                      <a:r>
                        <a:rPr lang="en-GB" sz="3000" b="0" baseline="0" noProof="0" dirty="0" smtClean="0"/>
                        <a:t>recently</a:t>
                      </a:r>
                    </a:p>
                    <a:p>
                      <a:pPr algn="ctr"/>
                      <a:r>
                        <a:rPr lang="en-GB" sz="3000" b="0" baseline="0" noProof="0" dirty="0" smtClean="0"/>
                        <a:t>lately</a:t>
                      </a:r>
                    </a:p>
                    <a:p>
                      <a:pPr algn="ctr"/>
                      <a:endParaRPr lang="en-GB" sz="3000" b="0" noProof="0" dirty="0" smtClean="0"/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doposud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až dosud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předtím, dříve než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během posledních dnů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během posledního roku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v poslední době, 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nedávno</a:t>
                      </a:r>
                    </a:p>
                    <a:p>
                      <a:pPr algn="ctr"/>
                      <a:endParaRPr lang="en-GB" sz="240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TIME ADVERBIALS  -  příslovečná určení času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Present perfect - Experiences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988840"/>
          <a:ext cx="8424936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7"/>
                <a:gridCol w="4212469"/>
              </a:tblGrid>
              <a:tr h="4340698"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>
                        <a:solidFill>
                          <a:srgbClr val="FFFF00"/>
                        </a:solidFill>
                      </a:endParaRP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ever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never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once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twice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three, four times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a few times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FF00"/>
                          </a:solidFill>
                        </a:rPr>
                        <a:t>several times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někdy, vůbec kdy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nikdy, ani jednou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jednou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dvakrát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třikrát, čtyřikrát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několikrát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několikrát</a:t>
                      </a:r>
                    </a:p>
                    <a:p>
                      <a:pPr algn="ctr"/>
                      <a:endParaRPr lang="en-GB" sz="240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TIME ADVERBIALS  -  příslovečná určení času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Present perfect - Experiences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156549"/>
              </p:ext>
            </p:extLst>
          </p:nvPr>
        </p:nvGraphicFramePr>
        <p:xfrm>
          <a:off x="539552" y="1988840"/>
          <a:ext cx="8424936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7"/>
                <a:gridCol w="4212469"/>
              </a:tblGrid>
              <a:tr h="4340698"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rgbClr val="FFFF00"/>
                        </a:solidFill>
                      </a:endParaRPr>
                    </a:p>
                    <a:p>
                      <a:pPr algn="l"/>
                      <a:r>
                        <a:rPr lang="en-GB" sz="2000" b="0" noProof="0" dirty="0" smtClean="0">
                          <a:solidFill>
                            <a:srgbClr val="FFFF00"/>
                          </a:solidFill>
                        </a:rPr>
                        <a:t>So far </a:t>
                      </a:r>
                      <a:r>
                        <a:rPr lang="en-GB" sz="2000" b="0" noProof="0" dirty="0" smtClean="0"/>
                        <a:t>we have won three matches.</a:t>
                      </a:r>
                      <a:endParaRPr lang="cs-CZ" sz="2000" b="0" noProof="0" dirty="0" smtClean="0"/>
                    </a:p>
                    <a:p>
                      <a:pPr algn="l"/>
                      <a:r>
                        <a:rPr lang="en-GB" sz="2000" b="0" noProof="0" dirty="0" smtClean="0">
                          <a:solidFill>
                            <a:srgbClr val="FFFF00"/>
                          </a:solidFill>
                        </a:rPr>
                        <a:t>Up to now </a:t>
                      </a:r>
                      <a:r>
                        <a:rPr lang="en-GB" sz="2000" b="0" noProof="0" dirty="0" smtClean="0"/>
                        <a:t>Paula hasn’t written a book.</a:t>
                      </a:r>
                    </a:p>
                    <a:p>
                      <a:pPr algn="l"/>
                      <a:r>
                        <a:rPr lang="en-GB" sz="2000" b="0" noProof="0" dirty="0" smtClean="0"/>
                        <a:t>I haven’t done yoga </a:t>
                      </a:r>
                      <a:r>
                        <a:rPr lang="en-GB" sz="2000" b="0" noProof="0" dirty="0" smtClean="0">
                          <a:solidFill>
                            <a:srgbClr val="FFFF00"/>
                          </a:solidFill>
                        </a:rPr>
                        <a:t>before</a:t>
                      </a:r>
                      <a:r>
                        <a:rPr lang="en-GB" sz="2000" b="0" noProof="0" dirty="0" smtClean="0"/>
                        <a:t>.</a:t>
                      </a:r>
                    </a:p>
                    <a:p>
                      <a:pPr algn="l"/>
                      <a:r>
                        <a:rPr lang="en-GB" sz="2000" b="0" noProof="0" dirty="0" smtClean="0"/>
                        <a:t>I’ve met lots of great people </a:t>
                      </a:r>
                      <a:r>
                        <a:rPr lang="en-GB" sz="2000" b="0" noProof="0" dirty="0" smtClean="0">
                          <a:solidFill>
                            <a:srgbClr val="FFFF00"/>
                          </a:solidFill>
                        </a:rPr>
                        <a:t>in the last few days.</a:t>
                      </a:r>
                    </a:p>
                    <a:p>
                      <a:pPr algn="l"/>
                      <a:r>
                        <a:rPr lang="en-GB" sz="2000" b="0" noProof="0" dirty="0" smtClean="0"/>
                        <a:t>They’ve been on holiday</a:t>
                      </a:r>
                      <a:r>
                        <a:rPr lang="en-GB" sz="2000" b="0" baseline="0" noProof="0" dirty="0" smtClean="0"/>
                        <a:t> twice </a:t>
                      </a:r>
                      <a:r>
                        <a:rPr lang="en-GB" sz="2000" b="0" baseline="0" noProof="0" dirty="0" smtClean="0">
                          <a:solidFill>
                            <a:srgbClr val="FFFF00"/>
                          </a:solidFill>
                        </a:rPr>
                        <a:t>in the last year.</a:t>
                      </a:r>
                    </a:p>
                    <a:p>
                      <a:pPr algn="l"/>
                      <a:r>
                        <a:rPr lang="en-GB" sz="2000" b="0" baseline="0" noProof="0" dirty="0" smtClean="0"/>
                        <a:t>I haven’t been to the cinema </a:t>
                      </a:r>
                      <a:r>
                        <a:rPr lang="en-GB" sz="2000" b="0" baseline="0" noProof="0" dirty="0" smtClean="0">
                          <a:solidFill>
                            <a:srgbClr val="FFFF00"/>
                          </a:solidFill>
                        </a:rPr>
                        <a:t>recently.</a:t>
                      </a:r>
                    </a:p>
                    <a:p>
                      <a:pPr algn="l"/>
                      <a:r>
                        <a:rPr lang="en-GB" sz="2000" b="0" baseline="0" noProof="0" dirty="0" smtClean="0">
                          <a:solidFill>
                            <a:srgbClr val="FFFF00"/>
                          </a:solidFill>
                        </a:rPr>
                        <a:t>Lately</a:t>
                      </a:r>
                      <a:r>
                        <a:rPr lang="en-GB" sz="2000" b="0" baseline="0" noProof="0" dirty="0" smtClean="0"/>
                        <a:t> I’ve failed two tests in Maths.</a:t>
                      </a:r>
                      <a:endParaRPr lang="en-GB" sz="2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sz="2000" b="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2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Have you </a:t>
                      </a:r>
                      <a:r>
                        <a:rPr lang="en-US" sz="2000" b="0" noProof="0" dirty="0" smtClean="0">
                          <a:solidFill>
                            <a:srgbClr val="FFFF00"/>
                          </a:solidFill>
                        </a:rPr>
                        <a:t>ever </a:t>
                      </a:r>
                      <a:r>
                        <a:rPr lang="en-US" sz="2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seen a ghost</a:t>
                      </a:r>
                      <a:r>
                        <a:rPr lang="cs-CZ" sz="2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?</a:t>
                      </a:r>
                      <a:endParaRPr lang="en-US" sz="2000" b="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2000" b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I</a:t>
                      </a:r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have </a:t>
                      </a:r>
                      <a:r>
                        <a:rPr lang="en-US" sz="2000" b="0" baseline="0" noProof="0" dirty="0" smtClean="0">
                          <a:solidFill>
                            <a:srgbClr val="FFFF00"/>
                          </a:solidFill>
                        </a:rPr>
                        <a:t>never</a:t>
                      </a:r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seen a ghost.</a:t>
                      </a:r>
                    </a:p>
                    <a:p>
                      <a:pPr algn="l"/>
                      <a:endParaRPr lang="en-US" sz="2000" b="0" baseline="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Kate has spoken to me </a:t>
                      </a:r>
                      <a:r>
                        <a:rPr lang="en-US" sz="2000" b="0" baseline="0" noProof="0" dirty="0" smtClean="0">
                          <a:solidFill>
                            <a:srgbClr val="FFFF00"/>
                          </a:solidFill>
                        </a:rPr>
                        <a:t>once.</a:t>
                      </a:r>
                    </a:p>
                    <a:p>
                      <a:pPr algn="l"/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We’ve been to the circus </a:t>
                      </a:r>
                      <a:r>
                        <a:rPr lang="en-US" sz="2000" b="0" baseline="0" noProof="0" dirty="0" smtClean="0">
                          <a:solidFill>
                            <a:srgbClr val="FFFF00"/>
                          </a:solidFill>
                        </a:rPr>
                        <a:t>twice.</a:t>
                      </a:r>
                    </a:p>
                    <a:p>
                      <a:pPr algn="l"/>
                      <a:endParaRPr lang="en-US" sz="2000" b="0" baseline="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My younger sister has been in love </a:t>
                      </a:r>
                      <a:r>
                        <a:rPr lang="en-US" sz="2000" b="0" baseline="0" noProof="0" dirty="0" smtClean="0">
                          <a:solidFill>
                            <a:srgbClr val="FFFF00"/>
                          </a:solidFill>
                        </a:rPr>
                        <a:t>six times.</a:t>
                      </a:r>
                    </a:p>
                    <a:p>
                      <a:pPr algn="l"/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I’ve visited Prague </a:t>
                      </a:r>
                      <a:r>
                        <a:rPr lang="en-US" sz="2000" b="0" baseline="0" noProof="0" dirty="0" smtClean="0">
                          <a:solidFill>
                            <a:srgbClr val="FFFF00"/>
                          </a:solidFill>
                        </a:rPr>
                        <a:t>a few times.</a:t>
                      </a:r>
                    </a:p>
                    <a:p>
                      <a:pPr algn="l"/>
                      <a:r>
                        <a:rPr lang="en-US" sz="2000" b="0" baseline="0" noProof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My mother has cooked Chinese food </a:t>
                      </a:r>
                      <a:r>
                        <a:rPr lang="en-US" sz="2000" b="0" baseline="0" noProof="0" dirty="0" smtClean="0">
                          <a:solidFill>
                            <a:srgbClr val="FFFF00"/>
                          </a:solidFill>
                        </a:rPr>
                        <a:t>several times.</a:t>
                      </a:r>
                      <a:endParaRPr lang="cs-CZ" sz="2000" b="0" noProof="0" dirty="0" smtClean="0">
                        <a:solidFill>
                          <a:srgbClr val="FFFF00"/>
                        </a:solidFill>
                      </a:endParaRPr>
                    </a:p>
                    <a:p>
                      <a:pPr algn="ctr"/>
                      <a:endParaRPr lang="en-GB" sz="2000" noProof="0" dirty="0" smtClean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TIME ADVERBIALS  -  příslovečná určení času</a:t>
            </a:r>
            <a:r>
              <a:rPr lang="en-US" dirty="0" smtClean="0"/>
              <a:t>     </a:t>
            </a:r>
            <a:r>
              <a:rPr lang="cs-CZ" dirty="0" smtClean="0"/>
              <a:t>             </a:t>
            </a:r>
            <a:endParaRPr lang="en-GB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 MAKE DIALOGUES 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179512" y="1988840"/>
            <a:ext cx="3384376" cy="1080120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Have you ever eaten pizza with prawns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251520" y="3356992"/>
            <a:ext cx="3168352" cy="1368152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………………………………………</a:t>
            </a:r>
            <a:endParaRPr lang="en-US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(m</a:t>
            </a:r>
            <a:r>
              <a:rPr lang="en-US" dirty="0" smtClean="0">
                <a:solidFill>
                  <a:schemeClr val="tx1"/>
                </a:solidFill>
              </a:rPr>
              <a:t>y cousin</a:t>
            </a:r>
            <a:r>
              <a:rPr lang="cs-CZ" dirty="0" smtClean="0">
                <a:solidFill>
                  <a:schemeClr val="tx1"/>
                </a:solidFill>
              </a:rPr>
              <a:t> / </a:t>
            </a:r>
            <a:r>
              <a:rPr lang="en-US" dirty="0" smtClean="0">
                <a:solidFill>
                  <a:schemeClr val="tx1"/>
                </a:solidFill>
              </a:rPr>
              <a:t>never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251520" y="5229200"/>
            <a:ext cx="3491880" cy="1224136"/>
          </a:xfrm>
          <a:prstGeom prst="wedgeEllipseCallout">
            <a:avLst>
              <a:gd name="adj1" fmla="val -56307"/>
              <a:gd name="adj2" fmla="val 88154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……………………………………..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(your Dad / not / recently)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4932040" y="2060848"/>
            <a:ext cx="3744416" cy="1224136"/>
          </a:xfrm>
          <a:prstGeom prst="wedgeEllipseCallout">
            <a:avLst>
              <a:gd name="adj1" fmla="val 57232"/>
              <a:gd name="adj2" fmla="val 89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…………………………………………….</a:t>
            </a:r>
          </a:p>
          <a:p>
            <a:pPr algn="ctr"/>
            <a:r>
              <a:rPr lang="en-GB" dirty="0" smtClean="0"/>
              <a:t>(my favourite film director / so far )</a:t>
            </a:r>
            <a:endParaRPr lang="en-GB" dirty="0"/>
          </a:p>
        </p:txBody>
      </p:sp>
      <p:sp>
        <p:nvSpPr>
          <p:cNvPr id="7" name="Oválný popisek 6"/>
          <p:cNvSpPr/>
          <p:nvPr/>
        </p:nvSpPr>
        <p:spPr>
          <a:xfrm>
            <a:off x="5364088" y="3501008"/>
            <a:ext cx="3168352" cy="1296144"/>
          </a:xfrm>
          <a:prstGeom prst="wedgeEllipseCallout">
            <a:avLst>
              <a:gd name="adj1" fmla="val 66642"/>
              <a:gd name="adj2" fmla="val 6135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…………………………………………..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(his little brother / in the last few weeks)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724128" y="5157192"/>
            <a:ext cx="3419872" cy="1224136"/>
          </a:xfrm>
          <a:prstGeom prst="wedgeEllipseCallout">
            <a:avLst>
              <a:gd name="adj1" fmla="val 55039"/>
              <a:gd name="adj2" fmla="val 9548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………………………………….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(our biology teacher / never)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4572000" y="5949280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131840" y="3068960"/>
            <a:ext cx="2160240" cy="504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My cousin has never ridden a horse.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6" name="Popisek se šipkou doprava 15"/>
          <p:cNvSpPr/>
          <p:nvPr/>
        </p:nvSpPr>
        <p:spPr>
          <a:xfrm>
            <a:off x="683568" y="980728"/>
            <a:ext cx="3600400" cy="864096"/>
          </a:xfrm>
          <a:prstGeom prst="rightArrowCallout">
            <a:avLst>
              <a:gd name="adj1" fmla="val 38878"/>
              <a:gd name="adj2" fmla="val 42348"/>
              <a:gd name="adj3" fmla="val 25000"/>
              <a:gd name="adj4" fmla="val 85933"/>
            </a:avLst>
          </a:prstGeom>
          <a:solidFill>
            <a:srgbClr val="06E6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EAT   RIDE   DRIVE   MAKE   BREAK   TELL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4716016" y="404664"/>
            <a:ext cx="4248472" cy="1440160"/>
          </a:xfrm>
          <a:prstGeom prst="leftArrowCallout">
            <a:avLst>
              <a:gd name="adj1" fmla="val 20836"/>
              <a:gd name="adj2" fmla="val 22918"/>
              <a:gd name="adj3" fmla="val 25000"/>
              <a:gd name="adj4" fmla="val 82972"/>
            </a:avLst>
          </a:prstGeom>
          <a:solidFill>
            <a:srgbClr val="06E66B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a Ferrari   three CD players   good jokes   seven good films   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a horse   pizza with prawns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059832" y="4509120"/>
            <a:ext cx="2160240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Your Dad hasn’t driven a Ferrari recently.</a:t>
            </a:r>
            <a:endParaRPr lang="en-GB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6" grpId="0" animBg="1"/>
      <p:bldP spid="17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1624224" cy="778416"/>
          </a:xfrm>
        </p:spPr>
        <p:txBody>
          <a:bodyPr>
            <a:normAutofit/>
          </a:bodyPr>
          <a:lstStyle/>
          <a:p>
            <a:r>
              <a:rPr lang="en-GB" sz="1800" dirty="0" smtClean="0"/>
              <a:t>Correct</a:t>
            </a:r>
            <a:endParaRPr lang="en-GB" sz="1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980728"/>
            <a:ext cx="8352928" cy="92333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M</a:t>
            </a:r>
            <a:r>
              <a:rPr lang="en-US" dirty="0" smtClean="0"/>
              <a:t>y </a:t>
            </a:r>
            <a:r>
              <a:rPr lang="en-GB" dirty="0" smtClean="0"/>
              <a:t>favourite</a:t>
            </a:r>
            <a:r>
              <a:rPr lang="en-US" dirty="0" smtClean="0"/>
              <a:t> film director has made seven good films so far.</a:t>
            </a:r>
          </a:p>
          <a:p>
            <a:r>
              <a:rPr lang="en-US" dirty="0" smtClean="0"/>
              <a:t>His little brother has broken three CD players in the last few weeks.</a:t>
            </a:r>
          </a:p>
          <a:p>
            <a:r>
              <a:rPr lang="en-US" dirty="0" smtClean="0"/>
              <a:t>Our biology teacher has never told good jokes.</a:t>
            </a:r>
            <a:endParaRPr lang="en-GB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996952"/>
            <a:ext cx="2287806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Make new dialogues</a:t>
            </a:r>
            <a:endParaRPr lang="en-GB" dirty="0"/>
          </a:p>
        </p:txBody>
      </p:sp>
      <p:pic>
        <p:nvPicPr>
          <p:cNvPr id="4098" name="Picture 2" descr="http://jan-martinek.com/tmp/aweschedule/podklady/storyboar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717032"/>
            <a:ext cx="3801534" cy="2806799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4100" name="Picture 4" descr="http://us.123rf.com/400wm/400/400/huhulin/huhulin1202/huhulin120200009/12306110-isolated-sport-people-silhouettes-icon-on-white-backgroun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996952"/>
            <a:ext cx="4416491" cy="3312368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18" name="Obláček 17"/>
          <p:cNvSpPr/>
          <p:nvPr/>
        </p:nvSpPr>
        <p:spPr>
          <a:xfrm>
            <a:off x="1259632" y="2132856"/>
            <a:ext cx="2736304" cy="720080"/>
          </a:xfrm>
          <a:prstGeom prst="cloudCallout">
            <a:avLst>
              <a:gd name="adj1" fmla="val 50478"/>
              <a:gd name="adj2" fmla="val 12287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áček 18"/>
          <p:cNvSpPr/>
          <p:nvPr/>
        </p:nvSpPr>
        <p:spPr>
          <a:xfrm>
            <a:off x="5940152" y="1772816"/>
            <a:ext cx="1368152" cy="720080"/>
          </a:xfrm>
          <a:prstGeom prst="cloudCallout">
            <a:avLst>
              <a:gd name="adj1" fmla="val -111772"/>
              <a:gd name="adj2" fmla="val 87481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435278" cy="5256583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en-GB" sz="1000" dirty="0" smtClean="0"/>
              <a:t>http://images.google.com/imgres?q=pracovat&amp;biw=1280&amp;bih=504&amp;tbm=isch&amp;tbnid=iHpPFnHxi4w8EM:&amp;imgrefurl=http://www.inflow.cz/aweschedule-zacnete-pracovat-behem-minuty-uz-mame-mockupy&amp;docid=hwts6eSCjgGAYM&amp;imgurl=http://jan-martinek.com/tmp/aweschedule/podklady/storyboard.jpg&amp;w=600&amp;h=443&amp;ei=Ri-OUfPzAov1sgbX1IGoDA&amp;zoom=1&amp;iact=rc&amp;dur=141&amp;page=2&amp;tbnh=142&amp;tbnw=190&amp;start=13&amp;ndsp=18&amp;ved=1t:429,r:22,s:0,i:153&amp;tx=103&amp;ty=110</a:t>
            </a:r>
            <a:endParaRPr lang="cs-CZ" sz="1000" dirty="0" smtClean="0"/>
          </a:p>
          <a:p>
            <a:r>
              <a:rPr lang="en-GB" sz="1000" dirty="0" smtClean="0"/>
              <a:t>http://images.google.com/imgres?q=sport&amp;biw=1280&amp;bih=504&amp;tbm=isch&amp;tbnid=M6fsbifarI5VnM:&amp;imgrefurl=http://www.123rf.com/photo_12306110_isolated-sport-people-silhouettes-icon-on-white-background.html&amp;docid=hBnHA4lbIWXqJM&amp;imgurl=http://us.123rf.com/400wm/400/400/huhulin/huhulin1202/huhulin120200009/12306110-isolated-sport-people-silhouettes-icon-on-white-background.jpg&amp;w=1200&amp;h=900&amp;ei=LDCOUdyZN8XEsgaTsICgDA&amp;zoom=1&amp;iact=rc&amp;dur=141&amp;page=3&amp;tbnh=127&amp;tbnw=193&amp;start=33&amp;ndsp=26&amp;ved=1t:429,r:37,s:0,i:277&amp;tx=71&amp;ty=88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Bottom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2</ChoicesCount>
  <Orientation>Right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YesNo</Type>
  <ChoicesCount>2</ChoicesCount>
  <Orientation>Left</Orientation>
</Layout>
</file>

<file path=customXml/item7.xml><?xml version="1.0" encoding="utf-8"?>
<Layout>
  <Type>MultipleChoice</Type>
  <ChoicesCount>2</ChoicesCount>
  <Orientation>TopVertical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MultipleChoice</Type>
  <ChoicesCount>2</ChoicesCount>
  <Orientation>Left</Orientation>
</Layout>
</file>

<file path=customXml/item10.xml><?xml version="1.0" encoding="utf-8"?>
<Layout>
  <Type>MultipleChoice</Type>
  <ChoicesCount>2</ChoicesCount>
  <Orientation>Bottom</Orientation>
</Layout>
</file>

<file path=customXml/item11.xml><?xml version="1.0" encoding="utf-8"?>
<Layout>
  <Type>MultipleChoice</Type>
  <ChoicesCount>2</ChoicesCount>
  <Orientation>Left</Orientation>
</Layout>
</file>

<file path=customXml/item12.xml><?xml version="1.0" encoding="utf-8"?>
<Layout>
  <Type>MultipleChoice</Type>
  <ChoicesCount>10</ChoicesCount>
  <Orientation>Left</Orientation>
</Layout>
</file>

<file path=customXml/item13.xml><?xml version="1.0" encoding="utf-8"?>
<Layout>
  <Type>YesNo</Type>
  <ChoicesCount>2</ChoicesCount>
  <Orientation>Left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5E19A780-C116-4D45-BD58-72866F66ABDB}">
  <ds:schemaRefs/>
</ds:datastoreItem>
</file>

<file path=customXml/itemProps2.xml><?xml version="1.0" encoding="utf-8"?>
<ds:datastoreItem xmlns:ds="http://schemas.openxmlformats.org/officeDocument/2006/customXml" ds:itemID="{8CAC4195-48C1-4D56-BBF0-93E58F8506CD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9320B3E2-C5D5-4532-A89F-39B6A526F935}">
  <ds:schemaRefs/>
</ds:datastoreItem>
</file>

<file path=customXml/itemProps5.xml><?xml version="1.0" encoding="utf-8"?>
<ds:datastoreItem xmlns:ds="http://schemas.openxmlformats.org/officeDocument/2006/customXml" ds:itemID="{66ADC4EA-DD9B-4785-A19A-78AAAA9B4A3C}">
  <ds:schemaRefs/>
</ds:datastoreItem>
</file>

<file path=customXml/itemProps6.xml><?xml version="1.0" encoding="utf-8"?>
<ds:datastoreItem xmlns:ds="http://schemas.openxmlformats.org/officeDocument/2006/customXml" ds:itemID="{9AFA7167-CCD6-47A7-8CDD-D4BD0408B101}">
  <ds:schemaRefs/>
</ds:datastoreItem>
</file>

<file path=customXml/itemProps7.xml><?xml version="1.0" encoding="utf-8"?>
<ds:datastoreItem xmlns:ds="http://schemas.openxmlformats.org/officeDocument/2006/customXml" ds:itemID="{4AF4DBCD-98AB-4CB1-9505-000F410C3F1E}">
  <ds:schemaRefs/>
</ds:datastoreItem>
</file>

<file path=customXml/itemProps8.xml><?xml version="1.0" encoding="utf-8"?>
<ds:datastoreItem xmlns:ds="http://schemas.openxmlformats.org/officeDocument/2006/customXml" ds:itemID="{3C7B0AE8-37F0-42AE-BA53-DCFC17F57D54}">
  <ds:schemaRefs/>
</ds:datastoreItem>
</file>

<file path=customXml/itemProps9.xml><?xml version="1.0" encoding="utf-8"?>
<ds:datastoreItem xmlns:ds="http://schemas.openxmlformats.org/officeDocument/2006/customXml" ds:itemID="{E93ED59B-F23A-4007-BB0E-2D5FC302BD91}">
  <ds:schemaRefs/>
</ds:datastoreItem>
</file>

<file path=customXml/itemProps10.xml><?xml version="1.0" encoding="utf-8"?>
<ds:datastoreItem xmlns:ds="http://schemas.openxmlformats.org/officeDocument/2006/customXml" ds:itemID="{3D809334-F258-4FC3-AB59-E9308EECAA58}">
  <ds:schemaRefs/>
</ds:datastoreItem>
</file>

<file path=customXml/itemProps11.xml><?xml version="1.0" encoding="utf-8"?>
<ds:datastoreItem xmlns:ds="http://schemas.openxmlformats.org/officeDocument/2006/customXml" ds:itemID="{7AD5CC84-15BF-44A1-8240-1413DA285906}">
  <ds:schemaRefs/>
</ds:datastoreItem>
</file>

<file path=customXml/itemProps12.xml><?xml version="1.0" encoding="utf-8"?>
<ds:datastoreItem xmlns:ds="http://schemas.openxmlformats.org/officeDocument/2006/customXml" ds:itemID="{8504C9C8-44BD-4661-A454-476C9D84CD1E}">
  <ds:schemaRefs/>
</ds:datastoreItem>
</file>

<file path=customXml/itemProps13.xml><?xml version="1.0" encoding="utf-8"?>
<ds:datastoreItem xmlns:ds="http://schemas.openxmlformats.org/officeDocument/2006/customXml" ds:itemID="{8DBAFB0E-B2F6-4DDF-B536-8A2A17D4E43A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1612</TotalTime>
  <Words>681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Slunovrat</vt:lpstr>
      <vt:lpstr> </vt:lpstr>
      <vt:lpstr>ANOTACE:</vt:lpstr>
      <vt:lpstr>Present perfect - Experiences</vt:lpstr>
      <vt:lpstr>Present perfect - Experiences</vt:lpstr>
      <vt:lpstr>Present perfect - Experiences</vt:lpstr>
      <vt:lpstr>Present perfect - Experiences</vt:lpstr>
      <vt:lpstr> MAKE DIALOGUES </vt:lpstr>
      <vt:lpstr>Correct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367</cp:revision>
  <dcterms:created xsi:type="dcterms:W3CDTF">2011-08-31T08:42:42Z</dcterms:created>
  <dcterms:modified xsi:type="dcterms:W3CDTF">2013-06-04T07:25:23Z</dcterms:modified>
</cp:coreProperties>
</file>