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29" r:id="rId17"/>
  </p:sldMasterIdLst>
  <p:sldIdLst>
    <p:sldId id="256" r:id="rId18"/>
    <p:sldId id="279" r:id="rId19"/>
    <p:sldId id="288" r:id="rId20"/>
    <p:sldId id="291" r:id="rId21"/>
    <p:sldId id="290" r:id="rId22"/>
    <p:sldId id="293" r:id="rId23"/>
    <p:sldId id="286" r:id="rId24"/>
    <p:sldId id="287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D3D8F"/>
    <a:srgbClr val="06E66B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66" d="100"/>
          <a:sy n="66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C0422A-A074-4EA9-BE99-C3A2774A91E0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0FFF2D-2580-4EC4-9B6D-066D037A9A9D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Present perfect</a:t>
          </a:r>
        </a:p>
        <a:p>
          <a:r>
            <a:rPr lang="cs-CZ" dirty="0" smtClean="0"/>
            <a:t>- Mluvíme o situaci, která začala v minulosti, trvá dosud a může pokračovat nebo se v budoucnosti měnit. </a:t>
          </a:r>
          <a:endParaRPr lang="cs-CZ" dirty="0"/>
        </a:p>
      </dgm:t>
    </dgm:pt>
    <dgm:pt modelId="{315D7DD3-B14D-4D8E-87F9-7C393274802B}" type="parTrans" cxnId="{A164E75C-FCE3-4BAC-95CB-50C976BBC430}">
      <dgm:prSet/>
      <dgm:spPr/>
      <dgm:t>
        <a:bodyPr/>
        <a:lstStyle/>
        <a:p>
          <a:endParaRPr lang="cs-CZ"/>
        </a:p>
      </dgm:t>
    </dgm:pt>
    <dgm:pt modelId="{E33BAA81-9943-42D2-AECD-5FF13ABA3726}" type="sibTrans" cxnId="{A164E75C-FCE3-4BAC-95CB-50C976BBC430}">
      <dgm:prSet/>
      <dgm:spPr/>
      <dgm:t>
        <a:bodyPr/>
        <a:lstStyle/>
        <a:p>
          <a:endParaRPr lang="cs-CZ"/>
        </a:p>
      </dgm:t>
    </dgm:pt>
    <dgm:pt modelId="{4B569436-9D90-48A4-BD30-080ED0496E87}">
      <dgm:prSet phldrT="[Text]"/>
      <dgm:spPr/>
      <dgm:t>
        <a:bodyPr/>
        <a:lstStyle/>
        <a:p>
          <a:r>
            <a:rPr lang="en-GB" b="1" noProof="0" dirty="0" smtClean="0">
              <a:solidFill>
                <a:srgbClr val="FF0000"/>
              </a:solidFill>
            </a:rPr>
            <a:t>Peter has won one gold medal.</a:t>
          </a:r>
          <a:endParaRPr lang="en-GB" b="1" noProof="0" dirty="0">
            <a:solidFill>
              <a:srgbClr val="FF0000"/>
            </a:solidFill>
          </a:endParaRPr>
        </a:p>
      </dgm:t>
    </dgm:pt>
    <dgm:pt modelId="{DFEB4728-9367-4184-B9A7-CCED1F1E7635}" type="parTrans" cxnId="{81EF8BD3-6008-4895-B04E-E80F708DCE0C}">
      <dgm:prSet/>
      <dgm:spPr/>
      <dgm:t>
        <a:bodyPr/>
        <a:lstStyle/>
        <a:p>
          <a:endParaRPr lang="cs-CZ"/>
        </a:p>
      </dgm:t>
    </dgm:pt>
    <dgm:pt modelId="{4D399733-34BB-472B-8C48-0A571F072359}" type="sibTrans" cxnId="{81EF8BD3-6008-4895-B04E-E80F708DCE0C}">
      <dgm:prSet/>
      <dgm:spPr/>
      <dgm:t>
        <a:bodyPr/>
        <a:lstStyle/>
        <a:p>
          <a:endParaRPr lang="cs-CZ"/>
        </a:p>
      </dgm:t>
    </dgm:pt>
    <dgm:pt modelId="{DB1F3B86-F11B-4F67-81A3-A6D37F15391D}">
      <dgm:prSet phldrT="[Text]"/>
      <dgm:spPr/>
      <dgm:t>
        <a:bodyPr/>
        <a:lstStyle/>
        <a:p>
          <a:r>
            <a:rPr lang="en-GB" noProof="0" dirty="0" smtClean="0"/>
            <a:t>Peter has one gold medal at home now. He may get another medals in the future.</a:t>
          </a:r>
          <a:endParaRPr lang="en-GB" noProof="0" dirty="0"/>
        </a:p>
      </dgm:t>
    </dgm:pt>
    <dgm:pt modelId="{CF5E7AE3-C317-44E9-ACA7-61A19297B808}" type="parTrans" cxnId="{1FF95F47-6AB8-4B7B-9E6D-F4A3B3DA1548}">
      <dgm:prSet/>
      <dgm:spPr/>
      <dgm:t>
        <a:bodyPr/>
        <a:lstStyle/>
        <a:p>
          <a:endParaRPr lang="cs-CZ"/>
        </a:p>
      </dgm:t>
    </dgm:pt>
    <dgm:pt modelId="{5941EE87-2002-4C05-A0A0-820067D30AAB}" type="sibTrans" cxnId="{1FF95F47-6AB8-4B7B-9E6D-F4A3B3DA1548}">
      <dgm:prSet/>
      <dgm:spPr/>
      <dgm:t>
        <a:bodyPr/>
        <a:lstStyle/>
        <a:p>
          <a:endParaRPr lang="cs-CZ"/>
        </a:p>
      </dgm:t>
    </dgm:pt>
    <dgm:pt modelId="{7F8AA444-3DC2-4091-BE70-320F0F0C7F92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Past simple </a:t>
          </a:r>
        </a:p>
        <a:p>
          <a:r>
            <a:rPr lang="cs-CZ" dirty="0" smtClean="0"/>
            <a:t>- Mluvíme o uzavřené minulosti. Události a situace jsou definitivně ukončeny v minulosti.</a:t>
          </a:r>
          <a:endParaRPr lang="cs-CZ" dirty="0"/>
        </a:p>
      </dgm:t>
    </dgm:pt>
    <dgm:pt modelId="{33E39A61-9A6D-4F84-B98F-47910B98A18F}" type="parTrans" cxnId="{34B43C98-1DBC-45D2-8323-E66EB5A0F429}">
      <dgm:prSet/>
      <dgm:spPr/>
      <dgm:t>
        <a:bodyPr/>
        <a:lstStyle/>
        <a:p>
          <a:endParaRPr lang="cs-CZ"/>
        </a:p>
      </dgm:t>
    </dgm:pt>
    <dgm:pt modelId="{75D2C5FD-5E4C-4949-91D9-87D117DC797C}" type="sibTrans" cxnId="{34B43C98-1DBC-45D2-8323-E66EB5A0F429}">
      <dgm:prSet/>
      <dgm:spPr/>
      <dgm:t>
        <a:bodyPr/>
        <a:lstStyle/>
        <a:p>
          <a:endParaRPr lang="cs-CZ"/>
        </a:p>
      </dgm:t>
    </dgm:pt>
    <dgm:pt modelId="{AFEE4C73-7284-4AEF-A404-6D8D6F8694B6}">
      <dgm:prSet phldrT="[Text]"/>
      <dgm:spPr/>
      <dgm:t>
        <a:bodyPr/>
        <a:lstStyle/>
        <a:p>
          <a:r>
            <a:rPr lang="en-GB" b="1" noProof="0" dirty="0" smtClean="0">
              <a:solidFill>
                <a:srgbClr val="FF0000"/>
              </a:solidFill>
            </a:rPr>
            <a:t>My grandpa won four gold medals.</a:t>
          </a:r>
          <a:endParaRPr lang="en-GB" b="1" noProof="0" dirty="0">
            <a:solidFill>
              <a:srgbClr val="FF0000"/>
            </a:solidFill>
          </a:endParaRPr>
        </a:p>
      </dgm:t>
    </dgm:pt>
    <dgm:pt modelId="{CB7930F6-BAAB-4870-9F61-B9521BBA4CD4}" type="parTrans" cxnId="{EDE5191C-C5E6-4C72-A4FA-4F8CD610D437}">
      <dgm:prSet/>
      <dgm:spPr/>
      <dgm:t>
        <a:bodyPr/>
        <a:lstStyle/>
        <a:p>
          <a:endParaRPr lang="cs-CZ"/>
        </a:p>
      </dgm:t>
    </dgm:pt>
    <dgm:pt modelId="{D6D58951-4356-430F-A880-4AA81940E73F}" type="sibTrans" cxnId="{EDE5191C-C5E6-4C72-A4FA-4F8CD610D437}">
      <dgm:prSet/>
      <dgm:spPr/>
      <dgm:t>
        <a:bodyPr/>
        <a:lstStyle/>
        <a:p>
          <a:endParaRPr lang="cs-CZ"/>
        </a:p>
      </dgm:t>
    </dgm:pt>
    <dgm:pt modelId="{E59AEE37-8D27-45F1-AE02-969A98FA5D7E}">
      <dgm:prSet phldrT="[Text]"/>
      <dgm:spPr/>
      <dgm:t>
        <a:bodyPr/>
        <a:lstStyle/>
        <a:p>
          <a:r>
            <a:rPr lang="en-GB" noProof="0" dirty="0" smtClean="0"/>
            <a:t>He was born in 1907. He died in 1999.</a:t>
          </a:r>
          <a:endParaRPr lang="en-GB" noProof="0" dirty="0"/>
        </a:p>
      </dgm:t>
    </dgm:pt>
    <dgm:pt modelId="{4DD83A07-0EB2-4EA8-BE60-6F639E2192D6}" type="parTrans" cxnId="{1E11A12F-4D49-45FD-9CAA-7943BA303924}">
      <dgm:prSet/>
      <dgm:spPr/>
      <dgm:t>
        <a:bodyPr/>
        <a:lstStyle/>
        <a:p>
          <a:endParaRPr lang="cs-CZ"/>
        </a:p>
      </dgm:t>
    </dgm:pt>
    <dgm:pt modelId="{92C40A7A-281B-472F-AE87-457BB26A9F38}" type="sibTrans" cxnId="{1E11A12F-4D49-45FD-9CAA-7943BA303924}">
      <dgm:prSet/>
      <dgm:spPr/>
      <dgm:t>
        <a:bodyPr/>
        <a:lstStyle/>
        <a:p>
          <a:endParaRPr lang="cs-CZ"/>
        </a:p>
      </dgm:t>
    </dgm:pt>
    <dgm:pt modelId="{D8E12DEB-A0C5-46A7-AAB9-385811175FB7}" type="pres">
      <dgm:prSet presAssocID="{1FC0422A-A074-4EA9-BE99-C3A2774A91E0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E908535-CC95-4061-A9B6-1A5A2EA6E912}" type="pres">
      <dgm:prSet presAssocID="{AA0FFF2D-2580-4EC4-9B6D-066D037A9A9D}" presName="linNode" presStyleCnt="0"/>
      <dgm:spPr/>
    </dgm:pt>
    <dgm:pt modelId="{E6675E55-41D0-4E3B-8670-68EE5004A91C}" type="pres">
      <dgm:prSet presAssocID="{AA0FFF2D-2580-4EC4-9B6D-066D037A9A9D}" presName="parentShp" presStyleLbl="node1" presStyleIdx="0" presStyleCnt="2" custScaleX="1559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2FAA29-17DB-477A-837C-7277A78ABD65}" type="pres">
      <dgm:prSet presAssocID="{AA0FFF2D-2580-4EC4-9B6D-066D037A9A9D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012058-1265-480D-B6B4-B42D034A3C0A}" type="pres">
      <dgm:prSet presAssocID="{E33BAA81-9943-42D2-AECD-5FF13ABA3726}" presName="spacing" presStyleCnt="0"/>
      <dgm:spPr/>
    </dgm:pt>
    <dgm:pt modelId="{C4470EA2-6C82-49E5-A965-585F58166753}" type="pres">
      <dgm:prSet presAssocID="{7F8AA444-3DC2-4091-BE70-320F0F0C7F92}" presName="linNode" presStyleCnt="0"/>
      <dgm:spPr/>
    </dgm:pt>
    <dgm:pt modelId="{F6938E47-6D29-45CB-8439-CE716A653347}" type="pres">
      <dgm:prSet presAssocID="{7F8AA444-3DC2-4091-BE70-320F0F0C7F92}" presName="parentShp" presStyleLbl="node1" presStyleIdx="1" presStyleCnt="2" custScaleX="1581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F4680D-B32A-4A30-BD19-CDAEF163A3CE}" type="pres">
      <dgm:prSet presAssocID="{7F8AA444-3DC2-4091-BE70-320F0F0C7F9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318301-64CE-4A37-A27E-FD131E835927}" type="presOf" srcId="{AA0FFF2D-2580-4EC4-9B6D-066D037A9A9D}" destId="{E6675E55-41D0-4E3B-8670-68EE5004A91C}" srcOrd="0" destOrd="0" presId="urn:microsoft.com/office/officeart/2005/8/layout/vList6"/>
    <dgm:cxn modelId="{2E19B455-12AB-4CBC-930D-B6FA5D8D2866}" type="presOf" srcId="{4B569436-9D90-48A4-BD30-080ED0496E87}" destId="{5A2FAA29-17DB-477A-837C-7277A78ABD65}" srcOrd="0" destOrd="0" presId="urn:microsoft.com/office/officeart/2005/8/layout/vList6"/>
    <dgm:cxn modelId="{5CF666EB-71B2-40EB-BB0D-A67AF05F131E}" type="presOf" srcId="{E59AEE37-8D27-45F1-AE02-969A98FA5D7E}" destId="{BCF4680D-B32A-4A30-BD19-CDAEF163A3CE}" srcOrd="0" destOrd="1" presId="urn:microsoft.com/office/officeart/2005/8/layout/vList6"/>
    <dgm:cxn modelId="{36E9D4A1-30F0-4F17-9E00-0035CCB6B37A}" type="presOf" srcId="{1FC0422A-A074-4EA9-BE99-C3A2774A91E0}" destId="{D8E12DEB-A0C5-46A7-AAB9-385811175FB7}" srcOrd="0" destOrd="0" presId="urn:microsoft.com/office/officeart/2005/8/layout/vList6"/>
    <dgm:cxn modelId="{2D096679-D77E-4FDC-A213-7228BCE9E38B}" type="presOf" srcId="{AFEE4C73-7284-4AEF-A404-6D8D6F8694B6}" destId="{BCF4680D-B32A-4A30-BD19-CDAEF163A3CE}" srcOrd="0" destOrd="0" presId="urn:microsoft.com/office/officeart/2005/8/layout/vList6"/>
    <dgm:cxn modelId="{BE4763A8-6F3D-4D4E-9A30-A6294A7E2B5D}" type="presOf" srcId="{7F8AA444-3DC2-4091-BE70-320F0F0C7F92}" destId="{F6938E47-6D29-45CB-8439-CE716A653347}" srcOrd="0" destOrd="0" presId="urn:microsoft.com/office/officeart/2005/8/layout/vList6"/>
    <dgm:cxn modelId="{1E11A12F-4D49-45FD-9CAA-7943BA303924}" srcId="{7F8AA444-3DC2-4091-BE70-320F0F0C7F92}" destId="{E59AEE37-8D27-45F1-AE02-969A98FA5D7E}" srcOrd="1" destOrd="0" parTransId="{4DD83A07-0EB2-4EA8-BE60-6F639E2192D6}" sibTransId="{92C40A7A-281B-472F-AE87-457BB26A9F38}"/>
    <dgm:cxn modelId="{1FF95F47-6AB8-4B7B-9E6D-F4A3B3DA1548}" srcId="{AA0FFF2D-2580-4EC4-9B6D-066D037A9A9D}" destId="{DB1F3B86-F11B-4F67-81A3-A6D37F15391D}" srcOrd="1" destOrd="0" parTransId="{CF5E7AE3-C317-44E9-ACA7-61A19297B808}" sibTransId="{5941EE87-2002-4C05-A0A0-820067D30AAB}"/>
    <dgm:cxn modelId="{81EF8BD3-6008-4895-B04E-E80F708DCE0C}" srcId="{AA0FFF2D-2580-4EC4-9B6D-066D037A9A9D}" destId="{4B569436-9D90-48A4-BD30-080ED0496E87}" srcOrd="0" destOrd="0" parTransId="{DFEB4728-9367-4184-B9A7-CCED1F1E7635}" sibTransId="{4D399733-34BB-472B-8C48-0A571F072359}"/>
    <dgm:cxn modelId="{EDE5191C-C5E6-4C72-A4FA-4F8CD610D437}" srcId="{7F8AA444-3DC2-4091-BE70-320F0F0C7F92}" destId="{AFEE4C73-7284-4AEF-A404-6D8D6F8694B6}" srcOrd="0" destOrd="0" parTransId="{CB7930F6-BAAB-4870-9F61-B9521BBA4CD4}" sibTransId="{D6D58951-4356-430F-A880-4AA81940E73F}"/>
    <dgm:cxn modelId="{A164E75C-FCE3-4BAC-95CB-50C976BBC430}" srcId="{1FC0422A-A074-4EA9-BE99-C3A2774A91E0}" destId="{AA0FFF2D-2580-4EC4-9B6D-066D037A9A9D}" srcOrd="0" destOrd="0" parTransId="{315D7DD3-B14D-4D8E-87F9-7C393274802B}" sibTransId="{E33BAA81-9943-42D2-AECD-5FF13ABA3726}"/>
    <dgm:cxn modelId="{34B43C98-1DBC-45D2-8323-E66EB5A0F429}" srcId="{1FC0422A-A074-4EA9-BE99-C3A2774A91E0}" destId="{7F8AA444-3DC2-4091-BE70-320F0F0C7F92}" srcOrd="1" destOrd="0" parTransId="{33E39A61-9A6D-4F84-B98F-47910B98A18F}" sibTransId="{75D2C5FD-5E4C-4949-91D9-87D117DC797C}"/>
    <dgm:cxn modelId="{91AE997B-2ECA-4518-A5F7-E162013ED1D6}" type="presOf" srcId="{DB1F3B86-F11B-4F67-81A3-A6D37F15391D}" destId="{5A2FAA29-17DB-477A-837C-7277A78ABD65}" srcOrd="0" destOrd="1" presId="urn:microsoft.com/office/officeart/2005/8/layout/vList6"/>
    <dgm:cxn modelId="{5D0EBE11-31EA-4BD9-AFD0-24B5AFCC84D8}" type="presParOf" srcId="{D8E12DEB-A0C5-46A7-AAB9-385811175FB7}" destId="{EE908535-CC95-4061-A9B6-1A5A2EA6E912}" srcOrd="0" destOrd="0" presId="urn:microsoft.com/office/officeart/2005/8/layout/vList6"/>
    <dgm:cxn modelId="{AD6D7409-D852-4494-8977-132473C2C7EB}" type="presParOf" srcId="{EE908535-CC95-4061-A9B6-1A5A2EA6E912}" destId="{E6675E55-41D0-4E3B-8670-68EE5004A91C}" srcOrd="0" destOrd="0" presId="urn:microsoft.com/office/officeart/2005/8/layout/vList6"/>
    <dgm:cxn modelId="{5C44B72F-BA3A-4719-84F5-947795240E24}" type="presParOf" srcId="{EE908535-CC95-4061-A9B6-1A5A2EA6E912}" destId="{5A2FAA29-17DB-477A-837C-7277A78ABD65}" srcOrd="1" destOrd="0" presId="urn:microsoft.com/office/officeart/2005/8/layout/vList6"/>
    <dgm:cxn modelId="{90597396-A2A9-4670-B68E-D3025EA36D61}" type="presParOf" srcId="{D8E12DEB-A0C5-46A7-AAB9-385811175FB7}" destId="{B3012058-1265-480D-B6B4-B42D034A3C0A}" srcOrd="1" destOrd="0" presId="urn:microsoft.com/office/officeart/2005/8/layout/vList6"/>
    <dgm:cxn modelId="{F5523ACD-8C09-4901-990D-6A4C8FC405DC}" type="presParOf" srcId="{D8E12DEB-A0C5-46A7-AAB9-385811175FB7}" destId="{C4470EA2-6C82-49E5-A965-585F58166753}" srcOrd="2" destOrd="0" presId="urn:microsoft.com/office/officeart/2005/8/layout/vList6"/>
    <dgm:cxn modelId="{76D4E0F6-CB8D-4EFC-A7C8-9E5E9B9251F3}" type="presParOf" srcId="{C4470EA2-6C82-49E5-A965-585F58166753}" destId="{F6938E47-6D29-45CB-8439-CE716A653347}" srcOrd="0" destOrd="0" presId="urn:microsoft.com/office/officeart/2005/8/layout/vList6"/>
    <dgm:cxn modelId="{AF3B37FA-E609-4BA3-A319-D2BC88A19015}" type="presParOf" srcId="{C4470EA2-6C82-49E5-A965-585F58166753}" destId="{BCF4680D-B32A-4A30-BD19-CDAEF163A3C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C0422A-A074-4EA9-BE99-C3A2774A91E0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0FFF2D-2580-4EC4-9B6D-066D037A9A9D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Present perfect</a:t>
          </a:r>
          <a:endParaRPr lang="cs-CZ" b="1" noProof="0" dirty="0" smtClean="0">
            <a:solidFill>
              <a:srgbClr val="FFFF00"/>
            </a:solidFill>
          </a:endParaRPr>
        </a:p>
        <a:p>
          <a:r>
            <a:rPr lang="en-GB" b="1" noProof="0" dirty="0" smtClean="0">
              <a:solidFill>
                <a:schemeClr val="bg1"/>
              </a:solidFill>
            </a:rPr>
            <a:t>This week I have taken two tests.</a:t>
          </a:r>
        </a:p>
      </dgm:t>
    </dgm:pt>
    <dgm:pt modelId="{315D7DD3-B14D-4D8E-87F9-7C393274802B}" type="parTrans" cxnId="{A164E75C-FCE3-4BAC-95CB-50C976BBC430}">
      <dgm:prSet/>
      <dgm:spPr/>
      <dgm:t>
        <a:bodyPr/>
        <a:lstStyle/>
        <a:p>
          <a:endParaRPr lang="cs-CZ"/>
        </a:p>
      </dgm:t>
    </dgm:pt>
    <dgm:pt modelId="{E33BAA81-9943-42D2-AECD-5FF13ABA3726}" type="sibTrans" cxnId="{A164E75C-FCE3-4BAC-95CB-50C976BBC430}">
      <dgm:prSet/>
      <dgm:spPr/>
      <dgm:t>
        <a:bodyPr/>
        <a:lstStyle/>
        <a:p>
          <a:endParaRPr lang="cs-CZ"/>
        </a:p>
      </dgm:t>
    </dgm:pt>
    <dgm:pt modelId="{4B569436-9D90-48A4-BD30-080ED0496E87}">
      <dgm:prSet phldrT="[Text]"/>
      <dgm:spPr/>
      <dgm:t>
        <a:bodyPr/>
        <a:lstStyle/>
        <a:p>
          <a:r>
            <a:rPr lang="en-US" noProof="0" dirty="0" smtClean="0"/>
            <a:t>It’s Wednesday night.</a:t>
          </a:r>
          <a:endParaRPr lang="en-GB" noProof="0" dirty="0"/>
        </a:p>
      </dgm:t>
    </dgm:pt>
    <dgm:pt modelId="{DFEB4728-9367-4184-B9A7-CCED1F1E7635}" type="parTrans" cxnId="{81EF8BD3-6008-4895-B04E-E80F708DCE0C}">
      <dgm:prSet/>
      <dgm:spPr/>
      <dgm:t>
        <a:bodyPr/>
        <a:lstStyle/>
        <a:p>
          <a:endParaRPr lang="cs-CZ"/>
        </a:p>
      </dgm:t>
    </dgm:pt>
    <dgm:pt modelId="{4D399733-34BB-472B-8C48-0A571F072359}" type="sibTrans" cxnId="{81EF8BD3-6008-4895-B04E-E80F708DCE0C}">
      <dgm:prSet/>
      <dgm:spPr/>
      <dgm:t>
        <a:bodyPr/>
        <a:lstStyle/>
        <a:p>
          <a:endParaRPr lang="cs-CZ"/>
        </a:p>
      </dgm:t>
    </dgm:pt>
    <dgm:pt modelId="{7F8AA444-3DC2-4091-BE70-320F0F0C7F92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Past simple</a:t>
          </a:r>
        </a:p>
        <a:p>
          <a:r>
            <a:rPr lang="en-GB" b="1" noProof="0" dirty="0" smtClean="0">
              <a:solidFill>
                <a:schemeClr val="bg1"/>
              </a:solidFill>
            </a:rPr>
            <a:t>This week I took two tests.</a:t>
          </a:r>
          <a:r>
            <a:rPr lang="en-GB" b="1" noProof="0" dirty="0" smtClean="0">
              <a:solidFill>
                <a:srgbClr val="FFFF00"/>
              </a:solidFill>
            </a:rPr>
            <a:t> </a:t>
          </a:r>
        </a:p>
        <a:p>
          <a:endParaRPr lang="en-GB" b="1" noProof="0" dirty="0" smtClean="0">
            <a:solidFill>
              <a:srgbClr val="FFFF00"/>
            </a:solidFill>
          </a:endParaRPr>
        </a:p>
      </dgm:t>
    </dgm:pt>
    <dgm:pt modelId="{33E39A61-9A6D-4F84-B98F-47910B98A18F}" type="parTrans" cxnId="{34B43C98-1DBC-45D2-8323-E66EB5A0F429}">
      <dgm:prSet/>
      <dgm:spPr/>
      <dgm:t>
        <a:bodyPr/>
        <a:lstStyle/>
        <a:p>
          <a:endParaRPr lang="cs-CZ"/>
        </a:p>
      </dgm:t>
    </dgm:pt>
    <dgm:pt modelId="{75D2C5FD-5E4C-4949-91D9-87D117DC797C}" type="sibTrans" cxnId="{34B43C98-1DBC-45D2-8323-E66EB5A0F429}">
      <dgm:prSet/>
      <dgm:spPr/>
      <dgm:t>
        <a:bodyPr/>
        <a:lstStyle/>
        <a:p>
          <a:endParaRPr lang="cs-CZ"/>
        </a:p>
      </dgm:t>
    </dgm:pt>
    <dgm:pt modelId="{AFEE4C73-7284-4AEF-A404-6D8D6F8694B6}">
      <dgm:prSet phldrT="[Text]"/>
      <dgm:spPr/>
      <dgm:t>
        <a:bodyPr/>
        <a:lstStyle/>
        <a:p>
          <a:r>
            <a:rPr lang="en-GB" noProof="0" dirty="0" smtClean="0"/>
            <a:t>It’s Saturday morning.</a:t>
          </a:r>
          <a:endParaRPr lang="en-GB" noProof="0" dirty="0"/>
        </a:p>
      </dgm:t>
    </dgm:pt>
    <dgm:pt modelId="{CB7930F6-BAAB-4870-9F61-B9521BBA4CD4}" type="parTrans" cxnId="{EDE5191C-C5E6-4C72-A4FA-4F8CD610D437}">
      <dgm:prSet/>
      <dgm:spPr/>
      <dgm:t>
        <a:bodyPr/>
        <a:lstStyle/>
        <a:p>
          <a:endParaRPr lang="cs-CZ"/>
        </a:p>
      </dgm:t>
    </dgm:pt>
    <dgm:pt modelId="{D6D58951-4356-430F-A880-4AA81940E73F}" type="sibTrans" cxnId="{EDE5191C-C5E6-4C72-A4FA-4F8CD610D437}">
      <dgm:prSet/>
      <dgm:spPr/>
      <dgm:t>
        <a:bodyPr/>
        <a:lstStyle/>
        <a:p>
          <a:endParaRPr lang="cs-CZ"/>
        </a:p>
      </dgm:t>
    </dgm:pt>
    <dgm:pt modelId="{EF048135-1B9D-49EC-8AD2-CDAE14ABCAAB}">
      <dgm:prSet phldrT="[Text]"/>
      <dgm:spPr/>
      <dgm:t>
        <a:bodyPr/>
        <a:lstStyle/>
        <a:p>
          <a:r>
            <a:rPr lang="en-GB" noProof="0" dirty="0" smtClean="0"/>
            <a:t>I still have two days of lesson at school.</a:t>
          </a:r>
          <a:endParaRPr lang="en-GB" noProof="0" dirty="0"/>
        </a:p>
      </dgm:t>
    </dgm:pt>
    <dgm:pt modelId="{76D8DD10-5CDD-474A-80D2-A1E4270375A5}" type="parTrans" cxnId="{FA3D3EB8-7101-48DE-B200-627AAE657B63}">
      <dgm:prSet/>
      <dgm:spPr/>
    </dgm:pt>
    <dgm:pt modelId="{A2D9AB89-2133-47EE-B48B-102DE19F1DC2}" type="sibTrans" cxnId="{FA3D3EB8-7101-48DE-B200-627AAE657B63}">
      <dgm:prSet/>
      <dgm:spPr/>
    </dgm:pt>
    <dgm:pt modelId="{F2E88AAA-0676-4798-B9CF-F9D9F118FD98}">
      <dgm:prSet phldrT="[Text]"/>
      <dgm:spPr/>
      <dgm:t>
        <a:bodyPr/>
        <a:lstStyle/>
        <a:p>
          <a:r>
            <a:rPr lang="en-GB" noProof="0" dirty="0" smtClean="0"/>
            <a:t>I may have another test, tomorrow or on Friday.</a:t>
          </a:r>
          <a:endParaRPr lang="en-GB" noProof="0" dirty="0"/>
        </a:p>
      </dgm:t>
    </dgm:pt>
    <dgm:pt modelId="{93CDFC22-BBFA-4723-9E3C-54F1298F021B}" type="parTrans" cxnId="{1EA3F64C-6940-4F57-A171-ACFA88A3007F}">
      <dgm:prSet/>
      <dgm:spPr/>
    </dgm:pt>
    <dgm:pt modelId="{A9A0D458-745E-4DFD-9E9F-440E41C2F77D}" type="sibTrans" cxnId="{1EA3F64C-6940-4F57-A171-ACFA88A3007F}">
      <dgm:prSet/>
      <dgm:spPr/>
    </dgm:pt>
    <dgm:pt modelId="{09356857-F85C-4BAF-B920-3D4995CE16DD}">
      <dgm:prSet phldrT="[Text]"/>
      <dgm:spPr/>
      <dgm:t>
        <a:bodyPr/>
        <a:lstStyle/>
        <a:p>
          <a:r>
            <a:rPr lang="en-GB" noProof="0" dirty="0" smtClean="0"/>
            <a:t>No more school this week.</a:t>
          </a:r>
          <a:endParaRPr lang="en-GB" noProof="0" dirty="0"/>
        </a:p>
      </dgm:t>
    </dgm:pt>
    <dgm:pt modelId="{4880F0F4-2A5A-46CA-BB0E-356E39CB201D}" type="parTrans" cxnId="{4F08A01D-A01C-4C86-A4AA-5752EAD45414}">
      <dgm:prSet/>
      <dgm:spPr/>
    </dgm:pt>
    <dgm:pt modelId="{AB40B9D1-F363-42CE-A599-030CCEEAB63A}" type="sibTrans" cxnId="{4F08A01D-A01C-4C86-A4AA-5752EAD45414}">
      <dgm:prSet/>
      <dgm:spPr/>
    </dgm:pt>
    <dgm:pt modelId="{67922A99-8BF8-4448-9CCD-BFCD1FB8EE5E}">
      <dgm:prSet phldrT="[Text]"/>
      <dgm:spPr/>
      <dgm:t>
        <a:bodyPr/>
        <a:lstStyle/>
        <a:p>
          <a:r>
            <a:rPr lang="en-GB" noProof="0" dirty="0" smtClean="0"/>
            <a:t>No more tests this week, either.</a:t>
          </a:r>
          <a:endParaRPr lang="en-GB" noProof="0" dirty="0"/>
        </a:p>
      </dgm:t>
    </dgm:pt>
    <dgm:pt modelId="{4DB7F300-8E22-4DFD-BDBF-C84A6D2B711C}" type="parTrans" cxnId="{DCEAD79B-3888-42E7-89B8-A3734F2E2D26}">
      <dgm:prSet/>
      <dgm:spPr/>
    </dgm:pt>
    <dgm:pt modelId="{41468A60-DE8A-4011-A977-6644DAA31D75}" type="sibTrans" cxnId="{DCEAD79B-3888-42E7-89B8-A3734F2E2D26}">
      <dgm:prSet/>
      <dgm:spPr/>
    </dgm:pt>
    <dgm:pt modelId="{D8E12DEB-A0C5-46A7-AAB9-385811175FB7}" type="pres">
      <dgm:prSet presAssocID="{1FC0422A-A074-4EA9-BE99-C3A2774A91E0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E908535-CC95-4061-A9B6-1A5A2EA6E912}" type="pres">
      <dgm:prSet presAssocID="{AA0FFF2D-2580-4EC4-9B6D-066D037A9A9D}" presName="linNode" presStyleCnt="0"/>
      <dgm:spPr/>
    </dgm:pt>
    <dgm:pt modelId="{E6675E55-41D0-4E3B-8670-68EE5004A91C}" type="pres">
      <dgm:prSet presAssocID="{AA0FFF2D-2580-4EC4-9B6D-066D037A9A9D}" presName="parentShp" presStyleLbl="node1" presStyleIdx="0" presStyleCnt="2" custScaleX="1559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2FAA29-17DB-477A-837C-7277A78ABD65}" type="pres">
      <dgm:prSet presAssocID="{AA0FFF2D-2580-4EC4-9B6D-066D037A9A9D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012058-1265-480D-B6B4-B42D034A3C0A}" type="pres">
      <dgm:prSet presAssocID="{E33BAA81-9943-42D2-AECD-5FF13ABA3726}" presName="spacing" presStyleCnt="0"/>
      <dgm:spPr/>
    </dgm:pt>
    <dgm:pt modelId="{C4470EA2-6C82-49E5-A965-585F58166753}" type="pres">
      <dgm:prSet presAssocID="{7F8AA444-3DC2-4091-BE70-320F0F0C7F92}" presName="linNode" presStyleCnt="0"/>
      <dgm:spPr/>
    </dgm:pt>
    <dgm:pt modelId="{F6938E47-6D29-45CB-8439-CE716A653347}" type="pres">
      <dgm:prSet presAssocID="{7F8AA444-3DC2-4091-BE70-320F0F0C7F92}" presName="parentShp" presStyleLbl="node1" presStyleIdx="1" presStyleCnt="2" custScaleX="1581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F4680D-B32A-4A30-BD19-CDAEF163A3CE}" type="pres">
      <dgm:prSet presAssocID="{7F8AA444-3DC2-4091-BE70-320F0F0C7F9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17D2C3-8C12-4D25-9A3F-AD5569FAACC0}" type="presOf" srcId="{AFEE4C73-7284-4AEF-A404-6D8D6F8694B6}" destId="{BCF4680D-B32A-4A30-BD19-CDAEF163A3CE}" srcOrd="0" destOrd="0" presId="urn:microsoft.com/office/officeart/2005/8/layout/vList6"/>
    <dgm:cxn modelId="{6E4EF677-DBC1-47E4-9B04-3F58619A844C}" type="presOf" srcId="{1FC0422A-A074-4EA9-BE99-C3A2774A91E0}" destId="{D8E12DEB-A0C5-46A7-AAB9-385811175FB7}" srcOrd="0" destOrd="0" presId="urn:microsoft.com/office/officeart/2005/8/layout/vList6"/>
    <dgm:cxn modelId="{0B413821-54DD-42D3-88EC-E8AD188C65D1}" type="presOf" srcId="{4B569436-9D90-48A4-BD30-080ED0496E87}" destId="{5A2FAA29-17DB-477A-837C-7277A78ABD65}" srcOrd="0" destOrd="0" presId="urn:microsoft.com/office/officeart/2005/8/layout/vList6"/>
    <dgm:cxn modelId="{E2D890A5-E263-4E8B-BEE0-CFD99C6213A4}" type="presOf" srcId="{7F8AA444-3DC2-4091-BE70-320F0F0C7F92}" destId="{F6938E47-6D29-45CB-8439-CE716A653347}" srcOrd="0" destOrd="0" presId="urn:microsoft.com/office/officeart/2005/8/layout/vList6"/>
    <dgm:cxn modelId="{4F08A01D-A01C-4C86-A4AA-5752EAD45414}" srcId="{7F8AA444-3DC2-4091-BE70-320F0F0C7F92}" destId="{09356857-F85C-4BAF-B920-3D4995CE16DD}" srcOrd="1" destOrd="0" parTransId="{4880F0F4-2A5A-46CA-BB0E-356E39CB201D}" sibTransId="{AB40B9D1-F363-42CE-A599-030CCEEAB63A}"/>
    <dgm:cxn modelId="{DCEAD79B-3888-42E7-89B8-A3734F2E2D26}" srcId="{7F8AA444-3DC2-4091-BE70-320F0F0C7F92}" destId="{67922A99-8BF8-4448-9CCD-BFCD1FB8EE5E}" srcOrd="2" destOrd="0" parTransId="{4DB7F300-8E22-4DFD-BDBF-C84A6D2B711C}" sibTransId="{41468A60-DE8A-4011-A977-6644DAA31D75}"/>
    <dgm:cxn modelId="{D600A933-D381-4F82-B035-E960DD2286A5}" type="presOf" srcId="{AA0FFF2D-2580-4EC4-9B6D-066D037A9A9D}" destId="{E6675E55-41D0-4E3B-8670-68EE5004A91C}" srcOrd="0" destOrd="0" presId="urn:microsoft.com/office/officeart/2005/8/layout/vList6"/>
    <dgm:cxn modelId="{EFF03587-DB4E-4F07-8F09-D7620BFE3074}" type="presOf" srcId="{EF048135-1B9D-49EC-8AD2-CDAE14ABCAAB}" destId="{5A2FAA29-17DB-477A-837C-7277A78ABD65}" srcOrd="0" destOrd="1" presId="urn:microsoft.com/office/officeart/2005/8/layout/vList6"/>
    <dgm:cxn modelId="{EB16D0D2-321F-452B-90C9-2144081D3609}" type="presOf" srcId="{09356857-F85C-4BAF-B920-3D4995CE16DD}" destId="{BCF4680D-B32A-4A30-BD19-CDAEF163A3CE}" srcOrd="0" destOrd="1" presId="urn:microsoft.com/office/officeart/2005/8/layout/vList6"/>
    <dgm:cxn modelId="{FA3D3EB8-7101-48DE-B200-627AAE657B63}" srcId="{AA0FFF2D-2580-4EC4-9B6D-066D037A9A9D}" destId="{EF048135-1B9D-49EC-8AD2-CDAE14ABCAAB}" srcOrd="1" destOrd="0" parTransId="{76D8DD10-5CDD-474A-80D2-A1E4270375A5}" sibTransId="{A2D9AB89-2133-47EE-B48B-102DE19F1DC2}"/>
    <dgm:cxn modelId="{8DD015BF-5E48-465F-A551-262F5C78EE78}" type="presOf" srcId="{F2E88AAA-0676-4798-B9CF-F9D9F118FD98}" destId="{5A2FAA29-17DB-477A-837C-7277A78ABD65}" srcOrd="0" destOrd="2" presId="urn:microsoft.com/office/officeart/2005/8/layout/vList6"/>
    <dgm:cxn modelId="{81EF8BD3-6008-4895-B04E-E80F708DCE0C}" srcId="{AA0FFF2D-2580-4EC4-9B6D-066D037A9A9D}" destId="{4B569436-9D90-48A4-BD30-080ED0496E87}" srcOrd="0" destOrd="0" parTransId="{DFEB4728-9367-4184-B9A7-CCED1F1E7635}" sibTransId="{4D399733-34BB-472B-8C48-0A571F072359}"/>
    <dgm:cxn modelId="{EDE5191C-C5E6-4C72-A4FA-4F8CD610D437}" srcId="{7F8AA444-3DC2-4091-BE70-320F0F0C7F92}" destId="{AFEE4C73-7284-4AEF-A404-6D8D6F8694B6}" srcOrd="0" destOrd="0" parTransId="{CB7930F6-BAAB-4870-9F61-B9521BBA4CD4}" sibTransId="{D6D58951-4356-430F-A880-4AA81940E73F}"/>
    <dgm:cxn modelId="{A164E75C-FCE3-4BAC-95CB-50C976BBC430}" srcId="{1FC0422A-A074-4EA9-BE99-C3A2774A91E0}" destId="{AA0FFF2D-2580-4EC4-9B6D-066D037A9A9D}" srcOrd="0" destOrd="0" parTransId="{315D7DD3-B14D-4D8E-87F9-7C393274802B}" sibTransId="{E33BAA81-9943-42D2-AECD-5FF13ABA3726}"/>
    <dgm:cxn modelId="{34B43C98-1DBC-45D2-8323-E66EB5A0F429}" srcId="{1FC0422A-A074-4EA9-BE99-C3A2774A91E0}" destId="{7F8AA444-3DC2-4091-BE70-320F0F0C7F92}" srcOrd="1" destOrd="0" parTransId="{33E39A61-9A6D-4F84-B98F-47910B98A18F}" sibTransId="{75D2C5FD-5E4C-4949-91D9-87D117DC797C}"/>
    <dgm:cxn modelId="{1EA3F64C-6940-4F57-A171-ACFA88A3007F}" srcId="{AA0FFF2D-2580-4EC4-9B6D-066D037A9A9D}" destId="{F2E88AAA-0676-4798-B9CF-F9D9F118FD98}" srcOrd="2" destOrd="0" parTransId="{93CDFC22-BBFA-4723-9E3C-54F1298F021B}" sibTransId="{A9A0D458-745E-4DFD-9E9F-440E41C2F77D}"/>
    <dgm:cxn modelId="{32E038D6-7190-4EA4-994B-62BB5D0B40D5}" type="presOf" srcId="{67922A99-8BF8-4448-9CCD-BFCD1FB8EE5E}" destId="{BCF4680D-B32A-4A30-BD19-CDAEF163A3CE}" srcOrd="0" destOrd="2" presId="urn:microsoft.com/office/officeart/2005/8/layout/vList6"/>
    <dgm:cxn modelId="{8B79F643-3BA7-4A7C-A95D-FC7E136F9ADD}" type="presParOf" srcId="{D8E12DEB-A0C5-46A7-AAB9-385811175FB7}" destId="{EE908535-CC95-4061-A9B6-1A5A2EA6E912}" srcOrd="0" destOrd="0" presId="urn:microsoft.com/office/officeart/2005/8/layout/vList6"/>
    <dgm:cxn modelId="{B766F787-2B00-40B2-B0EA-6E6741D607B9}" type="presParOf" srcId="{EE908535-CC95-4061-A9B6-1A5A2EA6E912}" destId="{E6675E55-41D0-4E3B-8670-68EE5004A91C}" srcOrd="0" destOrd="0" presId="urn:microsoft.com/office/officeart/2005/8/layout/vList6"/>
    <dgm:cxn modelId="{4DF18D7F-7287-4044-8893-146BC84E52F4}" type="presParOf" srcId="{EE908535-CC95-4061-A9B6-1A5A2EA6E912}" destId="{5A2FAA29-17DB-477A-837C-7277A78ABD65}" srcOrd="1" destOrd="0" presId="urn:microsoft.com/office/officeart/2005/8/layout/vList6"/>
    <dgm:cxn modelId="{35E282C3-4633-4922-9477-EFB56F091C53}" type="presParOf" srcId="{D8E12DEB-A0C5-46A7-AAB9-385811175FB7}" destId="{B3012058-1265-480D-B6B4-B42D034A3C0A}" srcOrd="1" destOrd="0" presId="urn:microsoft.com/office/officeart/2005/8/layout/vList6"/>
    <dgm:cxn modelId="{C88DE4F2-A3C2-4B32-8B3C-48917B627813}" type="presParOf" srcId="{D8E12DEB-A0C5-46A7-AAB9-385811175FB7}" destId="{C4470EA2-6C82-49E5-A965-585F58166753}" srcOrd="2" destOrd="0" presId="urn:microsoft.com/office/officeart/2005/8/layout/vList6"/>
    <dgm:cxn modelId="{92C1B488-402B-482C-A3D4-77558FBD0838}" type="presParOf" srcId="{C4470EA2-6C82-49E5-A965-585F58166753}" destId="{F6938E47-6D29-45CB-8439-CE716A653347}" srcOrd="0" destOrd="0" presId="urn:microsoft.com/office/officeart/2005/8/layout/vList6"/>
    <dgm:cxn modelId="{5BC5F9BA-2813-4F72-B209-633175750880}" type="presParOf" srcId="{C4470EA2-6C82-49E5-A965-585F58166753}" destId="{BCF4680D-B32A-4A30-BD19-CDAEF163A3C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FAA29-17DB-477A-837C-7277A78ABD65}">
      <dsp:nvSpPr>
        <dsp:cNvPr id="0" name=""/>
        <dsp:cNvSpPr/>
      </dsp:nvSpPr>
      <dsp:spPr>
        <a:xfrm>
          <a:off x="4293712" y="608"/>
          <a:ext cx="4126902" cy="237291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100" b="1" kern="1200" noProof="0" dirty="0" smtClean="0">
              <a:solidFill>
                <a:srgbClr val="FF0000"/>
              </a:solidFill>
            </a:rPr>
            <a:t>Peter has won one gold medal.</a:t>
          </a:r>
          <a:endParaRPr lang="en-GB" sz="2100" b="1" kern="1200" noProof="0" dirty="0">
            <a:solidFill>
              <a:srgbClr val="FF0000"/>
            </a:solidFill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100" kern="1200" noProof="0" dirty="0" smtClean="0"/>
            <a:t>Peter has one gold medal at home now. He may get another medals in the future.</a:t>
          </a:r>
          <a:endParaRPr lang="en-GB" sz="2100" kern="1200" noProof="0" dirty="0"/>
        </a:p>
      </dsp:txBody>
      <dsp:txXfrm>
        <a:off x="4293712" y="297222"/>
        <a:ext cx="3237061" cy="1779682"/>
      </dsp:txXfrm>
    </dsp:sp>
    <dsp:sp modelId="{E6675E55-41D0-4E3B-8670-68EE5004A91C}">
      <dsp:nvSpPr>
        <dsp:cNvPr id="0" name=""/>
        <dsp:cNvSpPr/>
      </dsp:nvSpPr>
      <dsp:spPr>
        <a:xfrm>
          <a:off x="4320" y="608"/>
          <a:ext cx="4289392" cy="2372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 noProof="0" dirty="0" smtClean="0">
              <a:solidFill>
                <a:srgbClr val="FFFF00"/>
              </a:solidFill>
            </a:rPr>
            <a:t>Present perfect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- Mluvíme o situaci, která začala v minulosti, trvá dosud a může pokračovat nebo se v budoucnosti měnit. </a:t>
          </a:r>
          <a:endParaRPr lang="cs-CZ" sz="2500" kern="1200" dirty="0"/>
        </a:p>
      </dsp:txBody>
      <dsp:txXfrm>
        <a:off x="120156" y="116444"/>
        <a:ext cx="4057720" cy="2141238"/>
      </dsp:txXfrm>
    </dsp:sp>
    <dsp:sp modelId="{BCF4680D-B32A-4A30-BD19-CDAEF163A3CE}">
      <dsp:nvSpPr>
        <dsp:cNvPr id="0" name=""/>
        <dsp:cNvSpPr/>
      </dsp:nvSpPr>
      <dsp:spPr>
        <a:xfrm>
          <a:off x="4323695" y="2610809"/>
          <a:ext cx="4097283" cy="237291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100" b="1" kern="1200" noProof="0" dirty="0" smtClean="0">
              <a:solidFill>
                <a:srgbClr val="FF0000"/>
              </a:solidFill>
            </a:rPr>
            <a:t>My grandpa won four gold medals.</a:t>
          </a:r>
          <a:endParaRPr lang="en-GB" sz="2100" b="1" kern="1200" noProof="0" dirty="0">
            <a:solidFill>
              <a:srgbClr val="FF0000"/>
            </a:solidFill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100" kern="1200" noProof="0" dirty="0" smtClean="0"/>
            <a:t>He was born in 1907. He died in 1999.</a:t>
          </a:r>
          <a:endParaRPr lang="en-GB" sz="2100" kern="1200" noProof="0" dirty="0"/>
        </a:p>
      </dsp:txBody>
      <dsp:txXfrm>
        <a:off x="4323695" y="2907423"/>
        <a:ext cx="3207442" cy="1779682"/>
      </dsp:txXfrm>
    </dsp:sp>
    <dsp:sp modelId="{F6938E47-6D29-45CB-8439-CE716A653347}">
      <dsp:nvSpPr>
        <dsp:cNvPr id="0" name=""/>
        <dsp:cNvSpPr/>
      </dsp:nvSpPr>
      <dsp:spPr>
        <a:xfrm>
          <a:off x="3957" y="2610809"/>
          <a:ext cx="4319738" cy="2372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 noProof="0" dirty="0" smtClean="0">
              <a:solidFill>
                <a:srgbClr val="FFFF00"/>
              </a:solidFill>
            </a:rPr>
            <a:t>Past simple 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- Mluvíme o uzavřené minulosti. Události a situace jsou definitivně ukončeny v minulosti.</a:t>
          </a:r>
          <a:endParaRPr lang="cs-CZ" sz="2500" kern="1200" dirty="0"/>
        </a:p>
      </dsp:txBody>
      <dsp:txXfrm>
        <a:off x="119793" y="2726645"/>
        <a:ext cx="4088066" cy="21412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FAA29-17DB-477A-837C-7277A78ABD65}">
      <dsp:nvSpPr>
        <dsp:cNvPr id="0" name=""/>
        <dsp:cNvSpPr/>
      </dsp:nvSpPr>
      <dsp:spPr>
        <a:xfrm>
          <a:off x="4330411" y="544"/>
          <a:ext cx="4162174" cy="212543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200" kern="1200" noProof="0" dirty="0" smtClean="0"/>
            <a:t>It’s Wednesday night.</a:t>
          </a:r>
          <a:endParaRPr lang="en-GB" sz="2200" kern="1200" noProof="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noProof="0" dirty="0" smtClean="0"/>
            <a:t>I still have two days of lesson at school.</a:t>
          </a:r>
          <a:endParaRPr lang="en-GB" sz="2200" kern="1200" noProof="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noProof="0" dirty="0" smtClean="0"/>
            <a:t>I may have another test, tomorrow or on Friday.</a:t>
          </a:r>
          <a:endParaRPr lang="en-GB" sz="2200" kern="1200" noProof="0" dirty="0"/>
        </a:p>
      </dsp:txBody>
      <dsp:txXfrm>
        <a:off x="4330411" y="266223"/>
        <a:ext cx="3365137" cy="1594073"/>
      </dsp:txXfrm>
    </dsp:sp>
    <dsp:sp modelId="{E6675E55-41D0-4E3B-8670-68EE5004A91C}">
      <dsp:nvSpPr>
        <dsp:cNvPr id="0" name=""/>
        <dsp:cNvSpPr/>
      </dsp:nvSpPr>
      <dsp:spPr>
        <a:xfrm>
          <a:off x="4357" y="544"/>
          <a:ext cx="4326053" cy="21254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noProof="0" dirty="0" smtClean="0">
              <a:solidFill>
                <a:srgbClr val="FFFF00"/>
              </a:solidFill>
            </a:rPr>
            <a:t>Present perfect</a:t>
          </a:r>
          <a:endParaRPr lang="cs-CZ" sz="2800" b="1" kern="1200" noProof="0" dirty="0" smtClean="0">
            <a:solidFill>
              <a:srgbClr val="FFFF00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noProof="0" dirty="0" smtClean="0">
              <a:solidFill>
                <a:schemeClr val="bg1"/>
              </a:solidFill>
            </a:rPr>
            <a:t>This week I have taken two tests.</a:t>
          </a:r>
        </a:p>
      </dsp:txBody>
      <dsp:txXfrm>
        <a:off x="108112" y="104299"/>
        <a:ext cx="4118543" cy="1917921"/>
      </dsp:txXfrm>
    </dsp:sp>
    <dsp:sp modelId="{BCF4680D-B32A-4A30-BD19-CDAEF163A3CE}">
      <dsp:nvSpPr>
        <dsp:cNvPr id="0" name=""/>
        <dsp:cNvSpPr/>
      </dsp:nvSpPr>
      <dsp:spPr>
        <a:xfrm>
          <a:off x="4360650" y="2338519"/>
          <a:ext cx="4132302" cy="212543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noProof="0" dirty="0" smtClean="0"/>
            <a:t>It’s Saturday morning.</a:t>
          </a:r>
          <a:endParaRPr lang="en-GB" sz="2200" kern="1200" noProof="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noProof="0" dirty="0" smtClean="0"/>
            <a:t>No more school this week.</a:t>
          </a:r>
          <a:endParaRPr lang="en-GB" sz="2200" kern="1200" noProof="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noProof="0" dirty="0" smtClean="0"/>
            <a:t>No more tests this week, either.</a:t>
          </a:r>
          <a:endParaRPr lang="en-GB" sz="2200" kern="1200" noProof="0" dirty="0"/>
        </a:p>
      </dsp:txBody>
      <dsp:txXfrm>
        <a:off x="4360650" y="2604198"/>
        <a:ext cx="3335265" cy="1594073"/>
      </dsp:txXfrm>
    </dsp:sp>
    <dsp:sp modelId="{F6938E47-6D29-45CB-8439-CE716A653347}">
      <dsp:nvSpPr>
        <dsp:cNvPr id="0" name=""/>
        <dsp:cNvSpPr/>
      </dsp:nvSpPr>
      <dsp:spPr>
        <a:xfrm>
          <a:off x="3990" y="2338519"/>
          <a:ext cx="4356659" cy="21254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noProof="0" dirty="0" smtClean="0">
              <a:solidFill>
                <a:srgbClr val="FFFF00"/>
              </a:solidFill>
            </a:rPr>
            <a:t>Past simple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noProof="0" dirty="0" smtClean="0">
              <a:solidFill>
                <a:schemeClr val="bg1"/>
              </a:solidFill>
            </a:rPr>
            <a:t>This week I took two tests.</a:t>
          </a:r>
          <a:r>
            <a:rPr lang="en-GB" sz="2800" b="1" kern="1200" noProof="0" dirty="0" smtClean="0">
              <a:solidFill>
                <a:srgbClr val="FFFF00"/>
              </a:solidFill>
            </a:rPr>
            <a:t>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800" b="1" kern="1200" noProof="0" dirty="0" smtClean="0">
            <a:solidFill>
              <a:srgbClr val="FFFF00"/>
            </a:solidFill>
          </a:endParaRPr>
        </a:p>
      </dsp:txBody>
      <dsp:txXfrm>
        <a:off x="107745" y="2442274"/>
        <a:ext cx="4149149" cy="1917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pPr algn="r" eaLnBrk="1" latinLnBrk="0" hangingPunct="1"/>
              <a:t>6/4/2013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850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smtClean="0">
                <a:solidFill>
                  <a:srgbClr val="0070C0"/>
                </a:solidFill>
              </a:rPr>
              <a:t>3C_07_</a:t>
            </a:r>
            <a:r>
              <a:rPr lang="en-GB" smtClean="0">
                <a:solidFill>
                  <a:srgbClr val="0070C0"/>
                </a:solidFill>
              </a:rPr>
              <a:t>Present </a:t>
            </a:r>
            <a:r>
              <a:rPr lang="en-GB" dirty="0" smtClean="0">
                <a:solidFill>
                  <a:srgbClr val="0070C0"/>
                </a:solidFill>
              </a:rPr>
              <a:t>perfect or Past simple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endParaRPr lang="en-GB" dirty="0" smtClean="0">
              <a:solidFill>
                <a:srgbClr val="0070C0"/>
              </a:solidFill>
            </a:endParaRP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stran učitel připomene či vysvětlí žákům na příkladech rozdíl v užití: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x Past </a:t>
            </a:r>
            <a:r>
              <a:rPr lang="en-GB" sz="2000" dirty="0" smtClean="0">
                <a:latin typeface="Bookman Old Style" pitchFamily="18" charset="0"/>
              </a:rPr>
              <a:t>simple.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- použití příslovečných určení času, struktury věty a tvarů dle tabulek.</a:t>
            </a:r>
          </a:p>
          <a:p>
            <a:r>
              <a:rPr lang="cs-CZ" sz="2000" dirty="0" smtClean="0">
                <a:latin typeface="Bookman Old Style" pitchFamily="18" charset="0"/>
              </a:rPr>
              <a:t>3) Zařazení a zapsání výrazů určení času do tabulky – kontrola po odhalení  obrázků stejných tvarů, barvy.</a:t>
            </a:r>
          </a:p>
          <a:p>
            <a:r>
              <a:rPr lang="cs-CZ" sz="2000" dirty="0" smtClean="0">
                <a:latin typeface="Bookman Old Style" pitchFamily="18" charset="0"/>
              </a:rPr>
              <a:t>4) Procvičení v konverzaci – dialogy – tvorba z nabídky slov v „bublinách“, sestavení rozhovorů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P</a:t>
            </a:r>
            <a:r>
              <a:rPr lang="en-GB" sz="2000" dirty="0" smtClean="0">
                <a:latin typeface="Bookman Old Style" pitchFamily="18" charset="0"/>
              </a:rPr>
              <a:t>resent perfect</a:t>
            </a:r>
            <a:r>
              <a:rPr lang="cs-CZ" sz="2000" dirty="0" smtClean="0">
                <a:latin typeface="Bookman Old Style" pitchFamily="18" charset="0"/>
              </a:rPr>
              <a:t> a Past </a:t>
            </a:r>
            <a:r>
              <a:rPr lang="en-GB" sz="2000" dirty="0" smtClean="0">
                <a:latin typeface="Bookman Old Style" pitchFamily="18" charset="0"/>
              </a:rPr>
              <a:t>simple</a:t>
            </a:r>
            <a:r>
              <a:rPr lang="cs-CZ" sz="2000" dirty="0" smtClean="0">
                <a:latin typeface="Bookman Old Style" pitchFamily="18" charset="0"/>
              </a:rPr>
              <a:t>. Návod pro vytváření vlastních dialogů, práce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5) Závěr – vlastní tvorba dialogů dle obr., použití příslovečných určení času – správné postavení ve větě.</a:t>
            </a:r>
          </a:p>
          <a:p>
            <a:r>
              <a:rPr lang="cs-CZ" sz="2000" dirty="0" smtClean="0">
                <a:latin typeface="Bookman Old Style" pitchFamily="18" charset="0"/>
              </a:rPr>
              <a:t>6) Zařazení materiálu – procvičení učiva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x Past </a:t>
            </a:r>
            <a:r>
              <a:rPr lang="en-GB" sz="2000" dirty="0" smtClean="0">
                <a:latin typeface="Bookman Old Style" pitchFamily="18" charset="0"/>
              </a:rPr>
              <a:t>simple.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or Past simple</a:t>
            </a:r>
            <a:endParaRPr lang="en-GB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467544" y="1397000"/>
          <a:ext cx="8424936" cy="4984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or Past simple</a:t>
            </a:r>
            <a:endParaRPr lang="en-GB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395536" y="1916832"/>
          <a:ext cx="8496944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1052736"/>
            <a:ext cx="799288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Pouze čas použitý v dané větě vyjadřuje, jestli se jedná o činnost dokončenou </a:t>
            </a:r>
            <a:r>
              <a:rPr lang="en-GB" dirty="0" smtClean="0"/>
              <a:t>– Past simple </a:t>
            </a:r>
            <a:r>
              <a:rPr lang="cs-CZ" dirty="0" smtClean="0"/>
              <a:t>nebo nedokončenou </a:t>
            </a:r>
            <a:r>
              <a:rPr lang="en-GB" dirty="0" smtClean="0"/>
              <a:t>– Present Perfect. </a:t>
            </a:r>
            <a:endParaRPr lang="en-GB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7030A0"/>
                </a:solidFill>
              </a:rPr>
              <a:t>Present perfect or Past simple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988840"/>
          <a:ext cx="8424938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6234"/>
                <a:gridCol w="2106234"/>
                <a:gridCol w="2106235"/>
                <a:gridCol w="2106235"/>
              </a:tblGrid>
              <a:tr h="4340698">
                <a:tc>
                  <a:txBody>
                    <a:bodyPr/>
                    <a:lstStyle/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today</a:t>
                      </a:r>
                    </a:p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tonight</a:t>
                      </a:r>
                    </a:p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this morning</a:t>
                      </a:r>
                    </a:p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this week</a:t>
                      </a:r>
                    </a:p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this</a:t>
                      </a:r>
                      <a:r>
                        <a:rPr lang="en-US" sz="2000" b="0" baseline="0" noProof="0" dirty="0" smtClean="0">
                          <a:solidFill>
                            <a:srgbClr val="FF0000"/>
                          </a:solidFill>
                        </a:rPr>
                        <a:t> term</a:t>
                      </a:r>
                    </a:p>
                    <a:p>
                      <a:pPr algn="ctr"/>
                      <a:r>
                        <a:rPr lang="en-US" sz="2000" b="0" baseline="0" noProof="0" dirty="0" smtClean="0">
                          <a:solidFill>
                            <a:srgbClr val="FF0000"/>
                          </a:solidFill>
                        </a:rPr>
                        <a:t>this summer</a:t>
                      </a:r>
                    </a:p>
                    <a:p>
                      <a:pPr algn="ctr"/>
                      <a:r>
                        <a:rPr lang="en-US" sz="2000" b="0" baseline="0" noProof="0" dirty="0" smtClean="0">
                          <a:solidFill>
                            <a:srgbClr val="FF0000"/>
                          </a:solidFill>
                        </a:rPr>
                        <a:t>all of his/ her life</a:t>
                      </a:r>
                    </a:p>
                    <a:p>
                      <a:pPr algn="ctr"/>
                      <a:r>
                        <a:rPr lang="en-US" sz="2000" b="0" baseline="0" noProof="0" dirty="0" smtClean="0">
                          <a:solidFill>
                            <a:srgbClr val="FF0000"/>
                          </a:solidFill>
                        </a:rPr>
                        <a:t>for a few years</a:t>
                      </a:r>
                      <a:endParaRPr lang="cs-CZ" sz="20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dnes</a:t>
                      </a: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dnes večer</a:t>
                      </a: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dnes ráno</a:t>
                      </a: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tento týden</a:t>
                      </a: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tento semestr</a:t>
                      </a: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toto léto</a:t>
                      </a:r>
                    </a:p>
                    <a:p>
                      <a:pPr algn="ctr"/>
                      <a:r>
                        <a:rPr lang="cs-CZ" sz="1800" b="0" noProof="0" dirty="0" smtClean="0">
                          <a:solidFill>
                            <a:srgbClr val="002060"/>
                          </a:solidFill>
                        </a:rPr>
                        <a:t>celý jeho/její život</a:t>
                      </a: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rgbClr val="002060"/>
                          </a:solidFill>
                        </a:rPr>
                        <a:t>několik let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noProof="0" dirty="0" smtClean="0">
                          <a:solidFill>
                            <a:srgbClr val="9D3D8F"/>
                          </a:solidFill>
                        </a:rPr>
                        <a:t>FOR… </a:t>
                      </a:r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two weeks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 month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ages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 few days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45</a:t>
                      </a:r>
                      <a:r>
                        <a:rPr lang="en-US" sz="2000" b="1" baseline="0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minutes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half an hour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several months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 while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 year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365 days</a:t>
                      </a:r>
                      <a:endParaRPr lang="cs-CZ" sz="2000" b="1" noProof="0" dirty="0" smtClean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  <a:p>
                      <a:pPr algn="l"/>
                      <a:endParaRPr lang="cs-CZ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noProof="0" dirty="0" smtClean="0">
                          <a:solidFill>
                            <a:srgbClr val="9D3D8F"/>
                          </a:solidFill>
                        </a:rPr>
                        <a:t>SINCE…</a:t>
                      </a:r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endParaRPr lang="en-US" sz="2000" b="1" noProof="0" dirty="0" smtClean="0">
                        <a:solidFill>
                          <a:srgbClr val="9D3D8F"/>
                        </a:solidFill>
                      </a:endParaRP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12 o’clock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last summer   holiday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1999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Christmas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half past six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last week</a:t>
                      </a:r>
                    </a:p>
                    <a:p>
                      <a:pPr algn="l"/>
                      <a:r>
                        <a:rPr lang="en-US" sz="2000" b="1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9</a:t>
                      </a:r>
                      <a:r>
                        <a:rPr lang="en-US" sz="2000" b="1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pm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January</a:t>
                      </a:r>
                    </a:p>
                    <a:p>
                      <a:pPr algn="l"/>
                      <a:r>
                        <a:rPr lang="en-US" sz="2000" b="1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May 1</a:t>
                      </a:r>
                      <a:r>
                        <a:rPr lang="en-US" sz="2000" b="1" baseline="3000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</a:t>
                      </a:r>
                      <a:endParaRPr lang="en-US" sz="2000" b="1" baseline="0" noProof="0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1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the 15</a:t>
                      </a:r>
                      <a:r>
                        <a:rPr lang="en-US" sz="1800" b="1" baseline="3000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th</a:t>
                      </a:r>
                      <a:r>
                        <a:rPr lang="en-US" sz="1800" b="1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century</a:t>
                      </a:r>
                      <a:endParaRPr lang="en-US" sz="1800" b="1" noProof="0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105273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      TIME ADVERBIALS  -  příslovečná určení času</a:t>
            </a:r>
            <a:r>
              <a:rPr lang="en-US" dirty="0" smtClean="0"/>
              <a:t> </a:t>
            </a:r>
            <a:r>
              <a:rPr lang="en-GB" b="1" i="1" dirty="0" smtClean="0"/>
              <a:t>                  </a:t>
            </a:r>
            <a:endParaRPr lang="en-GB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556792"/>
            <a:ext cx="4108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/>
              <a:t>Present simple and Present perfect.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8028384" y="2204864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ousměrná vodorovná šipka 6"/>
          <p:cNvSpPr/>
          <p:nvPr/>
        </p:nvSpPr>
        <p:spPr>
          <a:xfrm>
            <a:off x="5796136" y="2132856"/>
            <a:ext cx="792088" cy="43204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1556792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/>
              <a:t>only Present perfect.</a:t>
            </a:r>
            <a:endParaRPr lang="cs-CZ" dirty="0"/>
          </a:p>
        </p:txBody>
      </p:sp>
      <p:pic>
        <p:nvPicPr>
          <p:cNvPr id="5122" name="Picture 2" descr="http://www2.printshop.co.uk/SiteData/smiley_world/PrintShop/Images/XL/9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25144"/>
            <a:ext cx="1656184" cy="1656184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lunce 38"/>
          <p:cNvSpPr/>
          <p:nvPr/>
        </p:nvSpPr>
        <p:spPr>
          <a:xfrm>
            <a:off x="1763688" y="2708920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95536" y="2708920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6444208" y="2204864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3923928" y="2132856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3779912" y="1628800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395536" y="2132856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2411760" y="2708920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7668344" y="2132856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5940152" y="2564904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4572000" y="2564904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4932040" y="2060848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2339752" y="2060848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5292080" y="1556792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3851920" y="2780928"/>
            <a:ext cx="576064" cy="4320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5724128" y="2204864"/>
            <a:ext cx="576064" cy="4320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6732240" y="1700808"/>
            <a:ext cx="576064" cy="4320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1619672" y="1628800"/>
            <a:ext cx="576064" cy="4320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7030A0"/>
                </a:solidFill>
              </a:rPr>
              <a:t>Present perfect or Past simple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3453696"/>
          <a:ext cx="8568953" cy="3260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6318"/>
                <a:gridCol w="2856317"/>
                <a:gridCol w="2856318"/>
              </a:tblGrid>
              <a:tr h="509712">
                <a:tc>
                  <a:txBody>
                    <a:bodyPr/>
                    <a:lstStyle/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Present Perfect</a:t>
                      </a:r>
                      <a:endParaRPr lang="cs-CZ" sz="20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Present Perfect or Past Simple</a:t>
                      </a:r>
                      <a:endParaRPr lang="cs-CZ" sz="20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noProof="0" dirty="0" smtClean="0">
                          <a:solidFill>
                            <a:srgbClr val="FF0000"/>
                          </a:solidFill>
                        </a:rPr>
                        <a:t>Past Simple</a:t>
                      </a:r>
                      <a:endParaRPr lang="cs-CZ" sz="20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2559648"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noProof="0" dirty="0" smtClean="0">
                          <a:solidFill>
                            <a:schemeClr val="tx1"/>
                          </a:solidFill>
                        </a:rPr>
                        <a:t>last month</a:t>
                      </a:r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105273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      </a:t>
            </a:r>
            <a:r>
              <a:rPr lang="en-US" dirty="0" smtClean="0"/>
              <a:t> </a:t>
            </a:r>
            <a:r>
              <a:rPr lang="en-GB" b="1" i="1" dirty="0" smtClean="0"/>
              <a:t>                  </a:t>
            </a:r>
            <a:endParaRPr lang="en-GB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980728"/>
            <a:ext cx="4059125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Zařaď určení času do správné tabulky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700808"/>
            <a:ext cx="8443337" cy="1477328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b="1" i="1" dirty="0" smtClean="0"/>
              <a:t>last month   in the last month   a month ago   this month    since Christmas</a:t>
            </a:r>
          </a:p>
          <a:p>
            <a:endParaRPr lang="en-GB" b="1" i="1" dirty="0" smtClean="0"/>
          </a:p>
          <a:p>
            <a:r>
              <a:rPr lang="en-GB" b="1" i="1" dirty="0" smtClean="0"/>
              <a:t>last Christmas   this Christmas   in 1997    today   just   yesterday   tonight</a:t>
            </a:r>
          </a:p>
          <a:p>
            <a:endParaRPr lang="en-US" dirty="0" smtClean="0"/>
          </a:p>
          <a:p>
            <a:r>
              <a:rPr lang="en-US" b="1" i="1" dirty="0" smtClean="0"/>
              <a:t>a few weeks ago   all of his life    yet   this winter   for a few weeks</a:t>
            </a:r>
            <a:endParaRPr lang="cs-CZ" b="1" i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611560" y="1772816"/>
            <a:ext cx="792088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7cípá hvězda 15"/>
          <p:cNvSpPr/>
          <p:nvPr/>
        </p:nvSpPr>
        <p:spPr>
          <a:xfrm>
            <a:off x="323528" y="476672"/>
            <a:ext cx="576064" cy="4320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323528" y="3645024"/>
            <a:ext cx="576064" cy="4320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203848" y="3789040"/>
            <a:ext cx="576064" cy="648072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8100392" y="332656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6084168" y="3573016"/>
            <a:ext cx="504056" cy="504056"/>
          </a:xfrm>
          <a:prstGeom prst="su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 MAKE DIALOGUES 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179512" y="2996952"/>
            <a:ext cx="4320480" cy="1800200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2/  you/ ever/ be on holiday in winter?</a:t>
            </a:r>
          </a:p>
          <a:p>
            <a:pPr algn="ctr"/>
            <a:r>
              <a:rPr lang="en-GB" dirty="0" smtClean="0"/>
              <a:t>Yes</a:t>
            </a:r>
          </a:p>
          <a:p>
            <a:pPr algn="ctr"/>
            <a:r>
              <a:rPr lang="en-GB" dirty="0" smtClean="0"/>
              <a:t>Where/ you/ go ?</a:t>
            </a:r>
          </a:p>
          <a:p>
            <a:pPr algn="ctr"/>
            <a:r>
              <a:rPr lang="en-GB" dirty="0" smtClean="0"/>
              <a:t>I go to Giant Mountains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251520" y="4869160"/>
            <a:ext cx="4104456" cy="1700808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4/  you/ ever/ ride on a roller coaster?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Yes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you/ have a good time?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No/ not like it at all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4572000" y="2780928"/>
            <a:ext cx="4176464" cy="1800200"/>
          </a:xfrm>
          <a:prstGeom prst="wedgeEllipseCallout">
            <a:avLst>
              <a:gd name="adj1" fmla="val 57232"/>
              <a:gd name="adj2" fmla="val 89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3/  you/ ever/ make dinner?</a:t>
            </a:r>
          </a:p>
          <a:p>
            <a:pPr algn="ctr"/>
            <a:r>
              <a:rPr lang="en-GB" dirty="0" smtClean="0"/>
              <a:t>Yes</a:t>
            </a:r>
          </a:p>
          <a:p>
            <a:pPr algn="ctr"/>
            <a:r>
              <a:rPr lang="en-GB" dirty="0" smtClean="0"/>
              <a:t>What/ you/ make? </a:t>
            </a:r>
          </a:p>
          <a:p>
            <a:pPr algn="ctr"/>
            <a:r>
              <a:rPr lang="en-GB" dirty="0" smtClean="0"/>
              <a:t>I/ make/ spaghetti</a:t>
            </a:r>
            <a:endParaRPr lang="en-GB" dirty="0"/>
          </a:p>
        </p:txBody>
      </p:sp>
      <p:sp>
        <p:nvSpPr>
          <p:cNvPr id="7" name="Oválný popisek 6"/>
          <p:cNvSpPr/>
          <p:nvPr/>
        </p:nvSpPr>
        <p:spPr>
          <a:xfrm>
            <a:off x="4644008" y="4725144"/>
            <a:ext cx="4104456" cy="1800200"/>
          </a:xfrm>
          <a:prstGeom prst="wedgeEllipseCallout">
            <a:avLst>
              <a:gd name="adj1" fmla="val 66642"/>
              <a:gd name="adj2" fmla="val 6135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5/  yes/ ever/ write a love letter?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Yes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you/ send it</a:t>
            </a:r>
          </a:p>
          <a:p>
            <a:pPr algn="ctr"/>
            <a:r>
              <a:rPr lang="en-US" dirty="0" smtClean="0">
                <a:solidFill>
                  <a:schemeClr val="tx1"/>
                </a:solidFill>
              </a:rPr>
              <a:t>No/ not know the address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3635896" y="6137920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opisek se šipkou doprava 15"/>
          <p:cNvSpPr/>
          <p:nvPr/>
        </p:nvSpPr>
        <p:spPr>
          <a:xfrm>
            <a:off x="251520" y="1124744"/>
            <a:ext cx="4320480" cy="1728192"/>
          </a:xfrm>
          <a:prstGeom prst="rightArrowCallout">
            <a:avLst>
              <a:gd name="adj1" fmla="val 38878"/>
              <a:gd name="adj2" fmla="val 42348"/>
              <a:gd name="adj3" fmla="val 25000"/>
              <a:gd name="adj4" fmla="val 85933"/>
            </a:avLst>
          </a:prstGeom>
          <a:solidFill>
            <a:srgbClr val="06E6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accent1">
                    <a:lumMod val="75000"/>
                  </a:schemeClr>
                </a:solidFill>
              </a:rPr>
              <a:t>1/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  </a:t>
            </a:r>
            <a:r>
              <a:rPr lang="en-US" sz="2000" dirty="0" smtClean="0">
                <a:solidFill>
                  <a:srgbClr val="002060"/>
                </a:solidFill>
              </a:rPr>
              <a:t>you/ ever/ meet a film star?</a:t>
            </a:r>
          </a:p>
          <a:p>
            <a:pPr algn="ctr"/>
            <a:r>
              <a:rPr lang="en-US" sz="2000" dirty="0" smtClean="0">
                <a:solidFill>
                  <a:srgbClr val="002060"/>
                </a:solidFill>
              </a:rPr>
              <a:t>Yes</a:t>
            </a:r>
          </a:p>
          <a:p>
            <a:pPr algn="ctr"/>
            <a:r>
              <a:rPr lang="en-US" sz="2000" dirty="0" smtClean="0">
                <a:solidFill>
                  <a:srgbClr val="002060"/>
                </a:solidFill>
              </a:rPr>
              <a:t>Who/ you/ meet ?</a:t>
            </a:r>
          </a:p>
          <a:p>
            <a:pPr algn="ctr"/>
            <a:r>
              <a:rPr lang="en-US" sz="2000" dirty="0" smtClean="0">
                <a:solidFill>
                  <a:srgbClr val="002060"/>
                </a:solidFill>
              </a:rPr>
              <a:t>I / meet/  Tom Cruise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4499992" y="404664"/>
            <a:ext cx="4392488" cy="2232248"/>
          </a:xfrm>
          <a:prstGeom prst="leftArrowCallout">
            <a:avLst>
              <a:gd name="adj1" fmla="val 20836"/>
              <a:gd name="adj2" fmla="val 22918"/>
              <a:gd name="adj3" fmla="val 25000"/>
              <a:gd name="adj4" fmla="val 82972"/>
            </a:avLst>
          </a:prstGeom>
          <a:solidFill>
            <a:srgbClr val="06E66B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Have you ever met a film star?</a:t>
            </a:r>
          </a:p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Yes, I have.</a:t>
            </a:r>
          </a:p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Who did you meet?</a:t>
            </a:r>
          </a:p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I met Tom Cruise.</a:t>
            </a:r>
            <a:endParaRPr lang="cs-CZ" sz="2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179512" y="1340768"/>
            <a:ext cx="2416046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Make new dialogues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0" y="1844824"/>
            <a:ext cx="2736304" cy="720080"/>
          </a:xfrm>
          <a:prstGeom prst="cloudCallout">
            <a:avLst>
              <a:gd name="adj1" fmla="val 66034"/>
              <a:gd name="adj2" fmla="val 65945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áček 18"/>
          <p:cNvSpPr/>
          <p:nvPr/>
        </p:nvSpPr>
        <p:spPr>
          <a:xfrm>
            <a:off x="2771800" y="1124744"/>
            <a:ext cx="1368152" cy="720080"/>
          </a:xfrm>
          <a:prstGeom prst="cloudCallout">
            <a:avLst>
              <a:gd name="adj1" fmla="val -27653"/>
              <a:gd name="adj2" fmla="val 135648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539552" y="274320"/>
            <a:ext cx="8136904" cy="994440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or Past simple</a:t>
            </a:r>
            <a:endParaRPr lang="cs-CZ" dirty="0"/>
          </a:p>
        </p:txBody>
      </p:sp>
      <p:pic>
        <p:nvPicPr>
          <p:cNvPr id="3074" name="Picture 2" descr="http://2.bp.blogspot.com/-tuNBCWqfSGA/Tzqgls-ypFI/AAAAAAAAAEY/ONnVsvaRZJ0/s1600/Screen+shot+2012-02-14+at+7.04.22+P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476" y="2780928"/>
            <a:ext cx="3817083" cy="3888432"/>
          </a:xfrm>
          <a:prstGeom prst="rect">
            <a:avLst/>
          </a:prstGeom>
          <a:noFill/>
        </p:spPr>
      </p:pic>
      <p:pic>
        <p:nvPicPr>
          <p:cNvPr id="3076" name="Picture 4" descr="http://www.vanda51pro.com/wp-content/uploads/2012/07/1325186125_heath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124744"/>
            <a:ext cx="4598234" cy="554461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579294" cy="5112568"/>
          </a:xfrm>
        </p:spPr>
        <p:txBody>
          <a:bodyPr>
            <a:normAutofit lnSpcReduction="10000"/>
          </a:bodyPr>
          <a:lstStyle/>
          <a:p>
            <a:r>
              <a:rPr lang="en-GB" sz="11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smajl%C3%ADci&amp;biw=1058&amp;bih=496&amp;tbm=isch&amp;tbnid=ebIhUnkHom6CiM:&amp;imgrefurl=http://smajlinky-blog.blog.cz/0901/zamilovani-smajlici&amp;docid=JvNo1xV9ToQU3M&amp;imgurl=http://www2.printshop.co.uk/SiteData/smiley_world/PrintShop/Images/XL/911.jpg&amp;w=300&amp;h=300&amp;ei=q_aPUdewN4bDtQbC44CgDA&amp;zoom=1&amp;iact=hc&amp;vpx=786&amp;vpy=40&amp;dur=1860&amp;hovh=225&amp;hovw=225&amp;tx=146&amp;ty=150&amp;page=6&amp;tbnh=142&amp;tbnw=142&amp;start=80&amp;ndsp=19&amp;ved=1t:429,r:85,s:0,i:421</a:t>
            </a:r>
          </a:p>
          <a:p>
            <a:r>
              <a:rPr lang="en-GB" sz="11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free+time+and+hobbies&amp;biw=1058&amp;bih=496&amp;tbm=isch&amp;tbnid=j33qyLWUw4USpM:&amp;imgrefurl=http://esl-educate-school-learn.blogspot.com/2012/02/20-questions-hobbies-and-free-time.html&amp;docid=gHu3hjbndEx0VM&amp;imgurl=http://2.bp.blogspot.com/-tuNBCWqfSGA/Tzqgls-ypFI/AAAAAAAAAEY/ONnVsvaRZJ0/s1600/Screen%252Bshot%252B2012-02-14%252Bat%252B7.04.22%252BPM.png&amp;w=321&amp;h=327&amp;ei=lg6QUbDHNsfcsgbCyYGgDA&amp;zoom=1&amp;iact=rc&amp;dur=62&amp;page=1&amp;tbnh=145&amp;tbnw=148&amp;start=0&amp;ndsp=13&amp;ved=1t:429,r:2,s:0,i:87&amp;tx=86&amp;ty=58</a:t>
            </a:r>
          </a:p>
          <a:p>
            <a:r>
              <a:rPr lang="en-GB" sz="11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illnesses+vocabulary&amp;biw=1058&amp;bih=496&amp;tbm=isch&amp;tbnid=oaXS0a4LILz8wM:&amp;imgrefurl=http://www.vanda51pro.com/worksheets/health-problems/&amp;docid=ycq4YM5T83xNhM&amp;imgurl=http://www.vanda51pro.com/wp-content/uploads/2012/07/1325186125_heatht.jpg&amp;w=301&amp;h=427&amp;ei=ag-QUcqKHIbMtQbtmYGoDA&amp;zoom=1&amp;iact=hc&amp;vpx=161&amp;vpy=66&amp;dur=8438&amp;hovh=267&amp;hovw=188&amp;tx=90&amp;ty=155&amp;page=3&amp;tbnh=143&amp;tbnw=101&amp;start=39&amp;ndsp=24&amp;ved=1t:429,r:40,s:0,i:207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en-US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endParaRPr lang="en-US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6237312"/>
            <a:ext cx="20826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Po</a:t>
            </a:r>
            <a:r>
              <a:rPr lang="cs-CZ" sz="1200" dirty="0" smtClean="0"/>
              <a:t>z</a:t>
            </a:r>
            <a:r>
              <a:rPr lang="en-US" sz="1200" dirty="0" smtClean="0"/>
              <a:t>n.</a:t>
            </a:r>
            <a:r>
              <a:rPr lang="cs-CZ" sz="1200" dirty="0" smtClean="0"/>
              <a:t>:  </a:t>
            </a:r>
            <a:r>
              <a:rPr lang="en-US" sz="1200" dirty="0" smtClean="0"/>
              <a:t>nauseous</a:t>
            </a:r>
            <a:r>
              <a:rPr lang="cs-CZ" sz="1200" dirty="0" smtClean="0"/>
              <a:t> = nevolno</a:t>
            </a:r>
            <a:endParaRPr lang="cs-CZ" sz="12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Bottom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2</ChoicesCount>
  <Orientation>Right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YesNo</Type>
  <ChoicesCount>2</ChoicesCount>
  <Orientation>Left</Orientation>
</Layout>
</file>

<file path=customXml/item7.xml><?xml version="1.0" encoding="utf-8"?>
<Layout>
  <Type>MultipleChoice</Type>
  <ChoicesCount>2</ChoicesCount>
  <Orientation>TopVertical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MultipleChoice</Type>
  <ChoicesCount>2</ChoicesCount>
  <Orientation>Left</Orientation>
</Layout>
</file>

<file path=customXml/item10.xml><?xml version="1.0" encoding="utf-8"?>
<Layout>
  <Type>MultipleChoice</Type>
  <ChoicesCount>2</ChoicesCount>
  <Orientation>Bottom</Orientation>
</Layout>
</file>

<file path=customXml/item11.xml><?xml version="1.0" encoding="utf-8"?>
<Layout>
  <Type>MultipleChoice</Type>
  <ChoicesCount>2</ChoicesCount>
  <Orientation>Left</Orientation>
</Layout>
</file>

<file path=customXml/item12.xml><?xml version="1.0" encoding="utf-8"?>
<Layout>
  <Type>MultipleChoice</Type>
  <ChoicesCount>10</ChoicesCount>
  <Orientation>Left</Orientation>
</Layout>
</file>

<file path=customXml/item13.xml><?xml version="1.0" encoding="utf-8"?>
<Layout>
  <Type>YesNo</Type>
  <ChoicesCount>2</ChoicesCount>
  <Orientation>Left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5E19A780-C116-4D45-BD58-72866F66ABDB}">
  <ds:schemaRefs/>
</ds:datastoreItem>
</file>

<file path=customXml/itemProps2.xml><?xml version="1.0" encoding="utf-8"?>
<ds:datastoreItem xmlns:ds="http://schemas.openxmlformats.org/officeDocument/2006/customXml" ds:itemID="{8CAC4195-48C1-4D56-BBF0-93E58F8506CD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9320B3E2-C5D5-4532-A89F-39B6A526F935}">
  <ds:schemaRefs/>
</ds:datastoreItem>
</file>

<file path=customXml/itemProps5.xml><?xml version="1.0" encoding="utf-8"?>
<ds:datastoreItem xmlns:ds="http://schemas.openxmlformats.org/officeDocument/2006/customXml" ds:itemID="{66ADC4EA-DD9B-4785-A19A-78AAAA9B4A3C}">
  <ds:schemaRefs/>
</ds:datastoreItem>
</file>

<file path=customXml/itemProps6.xml><?xml version="1.0" encoding="utf-8"?>
<ds:datastoreItem xmlns:ds="http://schemas.openxmlformats.org/officeDocument/2006/customXml" ds:itemID="{9AFA7167-CCD6-47A7-8CDD-D4BD0408B101}">
  <ds:schemaRefs/>
</ds:datastoreItem>
</file>

<file path=customXml/itemProps7.xml><?xml version="1.0" encoding="utf-8"?>
<ds:datastoreItem xmlns:ds="http://schemas.openxmlformats.org/officeDocument/2006/customXml" ds:itemID="{4AF4DBCD-98AB-4CB1-9505-000F410C3F1E}">
  <ds:schemaRefs/>
</ds:datastoreItem>
</file>

<file path=customXml/itemProps8.xml><?xml version="1.0" encoding="utf-8"?>
<ds:datastoreItem xmlns:ds="http://schemas.openxmlformats.org/officeDocument/2006/customXml" ds:itemID="{3C7B0AE8-37F0-42AE-BA53-DCFC17F57D54}">
  <ds:schemaRefs/>
</ds:datastoreItem>
</file>

<file path=customXml/itemProps9.xml><?xml version="1.0" encoding="utf-8"?>
<ds:datastoreItem xmlns:ds="http://schemas.openxmlformats.org/officeDocument/2006/customXml" ds:itemID="{E93ED59B-F23A-4007-BB0E-2D5FC302BD91}">
  <ds:schemaRefs/>
</ds:datastoreItem>
</file>

<file path=customXml/itemProps10.xml><?xml version="1.0" encoding="utf-8"?>
<ds:datastoreItem xmlns:ds="http://schemas.openxmlformats.org/officeDocument/2006/customXml" ds:itemID="{3D809334-F258-4FC3-AB59-E9308EECAA58}">
  <ds:schemaRefs/>
</ds:datastoreItem>
</file>

<file path=customXml/itemProps11.xml><?xml version="1.0" encoding="utf-8"?>
<ds:datastoreItem xmlns:ds="http://schemas.openxmlformats.org/officeDocument/2006/customXml" ds:itemID="{7AD5CC84-15BF-44A1-8240-1413DA285906}">
  <ds:schemaRefs/>
</ds:datastoreItem>
</file>

<file path=customXml/itemProps12.xml><?xml version="1.0" encoding="utf-8"?>
<ds:datastoreItem xmlns:ds="http://schemas.openxmlformats.org/officeDocument/2006/customXml" ds:itemID="{8504C9C8-44BD-4661-A454-476C9D84CD1E}">
  <ds:schemaRefs/>
</ds:datastoreItem>
</file>

<file path=customXml/itemProps13.xml><?xml version="1.0" encoding="utf-8"?>
<ds:datastoreItem xmlns:ds="http://schemas.openxmlformats.org/officeDocument/2006/customXml" ds:itemID="{8DBAFB0E-B2F6-4DDF-B536-8A2A17D4E43A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1828</TotalTime>
  <Words>810</Words>
  <Application>Microsoft Office PowerPoint</Application>
  <PresentationFormat>Předvádění na obrazovce (4:3)</PresentationFormat>
  <Paragraphs>133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Slunovrat</vt:lpstr>
      <vt:lpstr> </vt:lpstr>
      <vt:lpstr>ANOTACE:</vt:lpstr>
      <vt:lpstr>Present perfect or Past simple</vt:lpstr>
      <vt:lpstr>Present perfect or Past simple</vt:lpstr>
      <vt:lpstr>Present perfect or Past simple</vt:lpstr>
      <vt:lpstr>Present perfect or Past simple</vt:lpstr>
      <vt:lpstr> MAKE DIALOGUES </vt:lpstr>
      <vt:lpstr>Present perfect or Past simple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404</cp:revision>
  <dcterms:created xsi:type="dcterms:W3CDTF">2011-08-31T08:42:42Z</dcterms:created>
  <dcterms:modified xsi:type="dcterms:W3CDTF">2013-06-04T07:28:24Z</dcterms:modified>
</cp:coreProperties>
</file>