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jazyk_13_Skloňování podstatných jmen ZŠ praktická, 7.r. -</a:t>
          </a:r>
          <a:r>
            <a:rPr lang="cs-CZ" sz="1600" dirty="0" smtClean="0"/>
            <a:t>TEMA: Vzory rodu středního - procvičování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4.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758E40-F4CE-4B59-A680-BBD793ED6E2F}" type="presOf" srcId="{D1B46980-6531-4606-95E6-44980827E919}" destId="{6140AFEC-043D-4C43-A2F9-D0F5331DF3A3}" srcOrd="0" destOrd="0" presId="urn:microsoft.com/office/officeart/2005/8/layout/target3"/>
    <dgm:cxn modelId="{B8FD1395-1CF6-4A44-999E-264664729E3D}" type="presOf" srcId="{4C35D32F-0EAB-4CD7-82EE-45574DC2A586}" destId="{66FE7F87-EA69-4EF8-86F8-F43548846DDB}" srcOrd="0" destOrd="0" presId="urn:microsoft.com/office/officeart/2005/8/layout/target3"/>
    <dgm:cxn modelId="{520DF548-0F69-45AB-B57C-1E9CCEC0EFF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D2DD44B-6873-4CCC-9DDA-4A5E10E61551}" type="presOf" srcId="{4C35D32F-0EAB-4CD7-82EE-45574DC2A586}" destId="{4F902384-A84A-417E-997B-6A372FB09A33}" srcOrd="1" destOrd="0" presId="urn:microsoft.com/office/officeart/2005/8/layout/target3"/>
    <dgm:cxn modelId="{170D209E-551C-4D04-BAB1-8F64E262B28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645DAA-857E-48B3-B404-C46299B37FA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B0A99CA-8632-40ED-AA2F-8A64F5E4BB10}" type="presOf" srcId="{B651F6E3-6281-48DB-9319-2AEAFDAE7572}" destId="{619D679B-A015-4ECF-8348-D1034C574F40}" srcOrd="0" destOrd="0" presId="urn:microsoft.com/office/officeart/2005/8/layout/target3"/>
    <dgm:cxn modelId="{EECDB25E-DB17-4EEE-9A15-C26EB0C7170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70E246-AE9B-489F-86B2-7A7DB6D185A8}" type="presOf" srcId="{757F3AB3-0718-4624-B441-E567A8F0AB56}" destId="{333A1088-737F-45CB-B68E-254E46348037}" srcOrd="0" destOrd="0" presId="urn:microsoft.com/office/officeart/2005/8/layout/target3"/>
    <dgm:cxn modelId="{C5553D82-1837-4461-BB82-0AF296DCE5E9}" type="presParOf" srcId="{333A1088-737F-45CB-B68E-254E46348037}" destId="{F5ABB229-8D3B-4694-996A-96F23CF14429}" srcOrd="0" destOrd="0" presId="urn:microsoft.com/office/officeart/2005/8/layout/target3"/>
    <dgm:cxn modelId="{4ECC6F78-90D0-4287-B689-9988CD5E0240}" type="presParOf" srcId="{333A1088-737F-45CB-B68E-254E46348037}" destId="{F41139FD-01EE-4571-8B17-4FB00FC51163}" srcOrd="1" destOrd="0" presId="urn:microsoft.com/office/officeart/2005/8/layout/target3"/>
    <dgm:cxn modelId="{701145FA-6084-4560-BE62-87DCFC3E2DFB}" type="presParOf" srcId="{333A1088-737F-45CB-B68E-254E46348037}" destId="{D005CE8C-CC26-4C3E-AC11-E15060ECD759}" srcOrd="2" destOrd="0" presId="urn:microsoft.com/office/officeart/2005/8/layout/target3"/>
    <dgm:cxn modelId="{B8D44D09-BE00-4A2F-A12E-8F91A294028C}" type="presParOf" srcId="{333A1088-737F-45CB-B68E-254E46348037}" destId="{2C702D82-9B77-49B7-9568-BB8EB47C3372}" srcOrd="3" destOrd="0" presId="urn:microsoft.com/office/officeart/2005/8/layout/target3"/>
    <dgm:cxn modelId="{B6DF744B-1F6E-4C36-BF95-9CA5B6BD7E34}" type="presParOf" srcId="{333A1088-737F-45CB-B68E-254E46348037}" destId="{A52A0455-90FF-4808-ABD0-F02540D31D5A}" srcOrd="4" destOrd="0" presId="urn:microsoft.com/office/officeart/2005/8/layout/target3"/>
    <dgm:cxn modelId="{8B1006DD-ED11-4D74-BC74-891DDE496996}" type="presParOf" srcId="{333A1088-737F-45CB-B68E-254E46348037}" destId="{6140AFEC-043D-4C43-A2F9-D0F5331DF3A3}" srcOrd="5" destOrd="0" presId="urn:microsoft.com/office/officeart/2005/8/layout/target3"/>
    <dgm:cxn modelId="{E5BBC1D9-69EF-4FD0-92B3-B4ED0C9BC26D}" type="presParOf" srcId="{333A1088-737F-45CB-B68E-254E46348037}" destId="{9358AC05-5D7D-4327-9F80-1AD486AEA664}" srcOrd="6" destOrd="0" presId="urn:microsoft.com/office/officeart/2005/8/layout/target3"/>
    <dgm:cxn modelId="{BEE2FD5E-B9BB-4864-944D-BD44C567475E}" type="presParOf" srcId="{333A1088-737F-45CB-B68E-254E46348037}" destId="{313FC574-E1CD-4FB4-B054-0B805CE0447D}" srcOrd="7" destOrd="0" presId="urn:microsoft.com/office/officeart/2005/8/layout/target3"/>
    <dgm:cxn modelId="{BCFF51FB-2473-48A7-A371-3976F94F6E22}" type="presParOf" srcId="{333A1088-737F-45CB-B68E-254E46348037}" destId="{619D679B-A015-4ECF-8348-D1034C574F40}" srcOrd="8" destOrd="0" presId="urn:microsoft.com/office/officeart/2005/8/layout/target3"/>
    <dgm:cxn modelId="{D011B28E-6F1F-4525-A81F-E2A2998AED0F}" type="presParOf" srcId="{333A1088-737F-45CB-B68E-254E46348037}" destId="{E7F14C03-D67D-4A82-8887-4A41904268DD}" srcOrd="9" destOrd="0" presId="urn:microsoft.com/office/officeart/2005/8/layout/target3"/>
    <dgm:cxn modelId="{4F2AA65C-3B54-4B47-954C-435924821BC8}" type="presParOf" srcId="{333A1088-737F-45CB-B68E-254E46348037}" destId="{D699FC7A-A1D1-4730-93D3-51E197A3376C}" srcOrd="10" destOrd="0" presId="urn:microsoft.com/office/officeart/2005/8/layout/target3"/>
    <dgm:cxn modelId="{5000098A-4D28-4FC3-A9FF-220A19D399E0}" type="presParOf" srcId="{333A1088-737F-45CB-B68E-254E46348037}" destId="{66FE7F87-EA69-4EF8-86F8-F43548846DDB}" srcOrd="11" destOrd="0" presId="urn:microsoft.com/office/officeart/2005/8/layout/target3"/>
    <dgm:cxn modelId="{549A859A-BD2F-4800-8DB5-E3D4BE16D47D}" type="presParOf" srcId="{333A1088-737F-45CB-B68E-254E46348037}" destId="{AED2198E-93D5-4001-81B4-73124B309672}" srcOrd="12" destOrd="0" presId="urn:microsoft.com/office/officeart/2005/8/layout/target3"/>
    <dgm:cxn modelId="{F4FC476D-5BEF-4746-AD06-13D022441412}" type="presParOf" srcId="{333A1088-737F-45CB-B68E-254E46348037}" destId="{2BE915AB-18AA-4053-B92C-3BFC9ED204BB}" srcOrd="13" destOrd="0" presId="urn:microsoft.com/office/officeart/2005/8/layout/target3"/>
    <dgm:cxn modelId="{E00817B5-3DC9-43DF-AA1E-CCE23F9F7026}" type="presParOf" srcId="{333A1088-737F-45CB-B68E-254E46348037}" destId="{6BB5E863-4638-4E1D-BFDE-399D028AC4ED}" srcOrd="14" destOrd="0" presId="urn:microsoft.com/office/officeart/2005/8/layout/target3"/>
    <dgm:cxn modelId="{201462F5-4634-4F34-A3BC-67FF03DE49D4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4. 5.2013</a:t>
          </a:r>
          <a:endParaRPr lang="cs-CZ" sz="1600" kern="1200" dirty="0"/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jazyk_13_Skloňování podstatných jmen ZŠ praktická, 7.r. -</a:t>
          </a:r>
          <a:r>
            <a:rPr lang="cs-CZ" sz="1600" kern="1200" dirty="0" smtClean="0"/>
            <a:t>TEMA: Vzory rodu středního - procvičování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7390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0903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8961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2695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7912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8699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2037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3267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3919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562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673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7100">
              <a:schemeClr val="accent2">
                <a:lumMod val="40000"/>
                <a:lumOff val="60000"/>
              </a:schemeClr>
            </a:gs>
            <a:gs pos="100000">
              <a:srgbClr val="D6ED80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2758C-F124-4278-93F3-2C62F9E6BB6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39833-2A4F-4682-A4ED-F1706279B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3021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17067180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4581128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97897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Procvičování vzorů rodu </a:t>
            </a:r>
            <a:r>
              <a:rPr lang="cs-CZ" dirty="0" smtClean="0"/>
              <a:t>středního.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Skloňování </a:t>
            </a:r>
            <a:r>
              <a:rPr lang="cs-CZ" dirty="0" smtClean="0"/>
              <a:t>podstatných </a:t>
            </a:r>
            <a:r>
              <a:rPr lang="cs-CZ" dirty="0" smtClean="0"/>
              <a:t>jmen rodu středního.</a:t>
            </a:r>
          </a:p>
          <a:p>
            <a:pPr>
              <a:buNone/>
            </a:pPr>
            <a:r>
              <a:rPr lang="cs-CZ" dirty="0" smtClean="0"/>
              <a:t>Přiřazování slov ke správným výrazům.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Práce s interaktivní tabulí.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58287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35280" cy="1143000"/>
          </a:xfrm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Skloňuj podstatné jméno v jednotném čísle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okno</a:t>
            </a:r>
            <a:r>
              <a:rPr lang="cs-CZ" dirty="0" smtClean="0"/>
              <a:t> podle vzoru město,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kotě</a:t>
            </a:r>
            <a:r>
              <a:rPr lang="cs-CZ" dirty="0" smtClean="0"/>
              <a:t> podle vzoru kuře,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slunce</a:t>
            </a:r>
            <a:r>
              <a:rPr lang="cs-CZ" dirty="0" smtClean="0"/>
              <a:t> podle vzoru moře,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rákosí</a:t>
            </a:r>
            <a:r>
              <a:rPr lang="cs-CZ" dirty="0" smtClean="0"/>
              <a:t> podle vzoru stavení,</a:t>
            </a:r>
            <a:endParaRPr lang="cs-CZ" dirty="0"/>
          </a:p>
        </p:txBody>
      </p:sp>
      <p:pic>
        <p:nvPicPr>
          <p:cNvPr id="3074" name="Picture 2" descr="C:\Users\jarolima\AppData\Local\Microsoft\Windows\Temporary Internet Files\Content.IE5\36HFUGK1\MC900098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153" y="1675181"/>
            <a:ext cx="1310529" cy="1667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rolima\AppData\Local\Microsoft\Windows\Temporary Internet Files\Content.IE5\HRUY95JB\MC9002810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962" y="2348880"/>
            <a:ext cx="1425195" cy="1753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rolima\AppData\Local\Microsoft\Windows\Temporary Internet Files\Content.IE5\TB35G38D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066" y="364502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rolima\AppData\Local\Microsoft\Windows\Temporary Internet Files\Content.IE5\PVECO3SA\MP900422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683" y="4509120"/>
            <a:ext cx="1553751" cy="15567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53576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58011955"/>
              </p:ext>
            </p:extLst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1766782"/>
                <a:gridCol w="1766782"/>
                <a:gridCol w="1766782"/>
                <a:gridCol w="1766782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okno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kotě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slunce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rákosí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okna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kotěte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oknu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kotěti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slunci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slunce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okno!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slunce!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okně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kotěti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slunci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oknem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kotětem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sluncem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rákosím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05141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Řekni podle vzorů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medvídě ve 2. p. č. j.</a:t>
            </a:r>
          </a:p>
          <a:p>
            <a:pPr marL="0" indent="0">
              <a:buNone/>
            </a:pPr>
            <a:r>
              <a:rPr lang="cs-CZ" dirty="0" smtClean="0"/>
              <a:t>kolo ve 3. p. č. j.</a:t>
            </a:r>
          </a:p>
          <a:p>
            <a:pPr marL="0" indent="0">
              <a:buNone/>
            </a:pPr>
            <a:r>
              <a:rPr lang="cs-CZ" dirty="0" smtClean="0"/>
              <a:t>nebe ve 4. p. č. j.</a:t>
            </a:r>
          </a:p>
          <a:p>
            <a:pPr marL="0" indent="0">
              <a:buNone/>
            </a:pPr>
            <a:r>
              <a:rPr lang="cs-CZ" dirty="0" smtClean="0"/>
              <a:t>bydliště v 1. p. č. mn.</a:t>
            </a:r>
          </a:p>
          <a:p>
            <a:pPr marL="0" indent="0">
              <a:buNone/>
            </a:pPr>
            <a:r>
              <a:rPr lang="cs-CZ" dirty="0" smtClean="0"/>
              <a:t>zboží v 6. p. č. mn.</a:t>
            </a:r>
          </a:p>
          <a:p>
            <a:pPr marL="0" indent="0">
              <a:buNone/>
            </a:pPr>
            <a:r>
              <a:rPr lang="cs-CZ" dirty="0" smtClean="0"/>
              <a:t>letadlo v 5. p. č. j.</a:t>
            </a:r>
          </a:p>
          <a:p>
            <a:pPr marL="0" indent="0">
              <a:buNone/>
            </a:pPr>
            <a:r>
              <a:rPr lang="cs-CZ" dirty="0" smtClean="0"/>
              <a:t>oko ve 2. p. č. j.</a:t>
            </a:r>
            <a:endParaRPr lang="cs-CZ" dirty="0"/>
          </a:p>
        </p:txBody>
      </p:sp>
      <p:pic>
        <p:nvPicPr>
          <p:cNvPr id="4099" name="Picture 3" descr="C:\Users\jarolima\AppData\Local\Microsoft\Windows\Temporary Internet Files\Content.IE5\PVECO3SA\MC9004242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56992"/>
            <a:ext cx="2028072" cy="13378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olima\AppData\Local\Microsoft\Windows\Temporary Internet Files\Content.IE5\36HFUGK1\MC900320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296" y="1628800"/>
            <a:ext cx="2092260" cy="14042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rolima\AppData\Local\Microsoft\Windows\Temporary Internet Files\Content.IE5\36HFUGK1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616" y="4869160"/>
            <a:ext cx="1856375" cy="9790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1394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Přiřaď slova ke správným vzorům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81671"/>
            <a:ext cx="1368152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město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681670"/>
            <a:ext cx="1296144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moře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1681671"/>
            <a:ext cx="1160579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kuře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1681669"/>
            <a:ext cx="1512168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stavení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3284984"/>
            <a:ext cx="108012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štěně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515816"/>
            <a:ext cx="1046719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křeslo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88324" y="5301208"/>
            <a:ext cx="864096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číslo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43708" y="5532040"/>
            <a:ext cx="90010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kůzle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653136"/>
            <a:ext cx="936104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ovoce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32037" y="2832514"/>
            <a:ext cx="90010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srdce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1084" y="4581128"/>
            <a:ext cx="853244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nebe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398774"/>
            <a:ext cx="936104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slovo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3487" y="5661248"/>
            <a:ext cx="1117036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mládě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8647" y="2708920"/>
            <a:ext cx="792088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pole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04518" y="3659492"/>
            <a:ext cx="1198072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nádraží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29778" y="3910809"/>
            <a:ext cx="864096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křoví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2603909"/>
            <a:ext cx="108012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rákosí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3888257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81671"/>
            <a:ext cx="1368152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město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1681670"/>
            <a:ext cx="1296144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moře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681671"/>
            <a:ext cx="1160579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kuře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1681669"/>
            <a:ext cx="1512168" cy="58477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stavení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28" y="2564904"/>
            <a:ext cx="11826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11826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25" y="2564904"/>
            <a:ext cx="10429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192" y="3420041"/>
            <a:ext cx="10302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133" y="3420042"/>
            <a:ext cx="100647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314" y="2564903"/>
            <a:ext cx="92710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682" y="3428206"/>
            <a:ext cx="11223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53385" y="3512263"/>
            <a:ext cx="1046719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křeslo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21241" y="4350295"/>
            <a:ext cx="853244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nebe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36873" y="4350294"/>
            <a:ext cx="1117036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mládě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21336" y="4350295"/>
            <a:ext cx="1198072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nádraží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97814" y="5229200"/>
            <a:ext cx="90010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srdce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44696" y="4350295"/>
            <a:ext cx="864096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číslo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2299877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ČMOLÍKOVÁ, Simona; REMUTOVÁ, Pavla; SLAPNIČKOVÁ, Hana. </a:t>
            </a:r>
            <a:r>
              <a:rPr lang="cs-CZ" sz="2400" b="1" i="1" dirty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Český jazyk pro 7. ročník zvláštní školy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Arial" charset="0"/>
              </a:rPr>
              <a:t>. Praha: SEPTIMA, 1996, ISBN 80-85801-64-7. 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Galerie MS Office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039888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296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Skloňuj podstatné jméno v jednotném čísle</vt:lpstr>
      <vt:lpstr>KONTROLA</vt:lpstr>
      <vt:lpstr>Řekni podle vzorů slova</vt:lpstr>
      <vt:lpstr>Přiřaď slova ke správným vzorům</vt:lpstr>
      <vt:lpstr>Kontrola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Ales Jarolim</dc:creator>
  <cp:lastModifiedBy>jarolima</cp:lastModifiedBy>
  <cp:revision>4</cp:revision>
  <dcterms:created xsi:type="dcterms:W3CDTF">2013-06-03T06:48:51Z</dcterms:created>
  <dcterms:modified xsi:type="dcterms:W3CDTF">2013-06-04T09:33:12Z</dcterms:modified>
</cp:coreProperties>
</file>