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5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65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1082778"/>
          <a:ext cx="6498543" cy="121016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16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16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VY_32_Český jazyk_15_Skladba ZŠ praktická, 7.r. -</a:t>
          </a:r>
          <a:r>
            <a:rPr lang="cs-CZ" sz="16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Shoda podmětu s přísudkem - procvičení</a:t>
          </a:r>
          <a:endParaRPr lang="cs-CZ" sz="16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16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Kopřivnice, Štramberská 189, příspěvková organizace</a:t>
          </a:r>
          <a:endParaRPr lang="cs-CZ" sz="16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24143" y="576055"/>
          <a:ext cx="6498543" cy="1878939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16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Mgr. Aleš </a:t>
          </a:r>
          <a:r>
            <a:rPr lang="cs-CZ" sz="16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Jarolím</a:t>
          </a:r>
          <a:endParaRPr lang="cs-CZ" sz="1600" dirty="0" smtClean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  <a:p>
          <a:pPr algn="l" rtl="0"/>
          <a:r>
            <a:rPr lang="cs-CZ" sz="16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VYTVOŘENO: 5. 5.2013</a:t>
          </a:r>
          <a:endParaRPr lang="cs-CZ" sz="16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24167"/>
          <a:ext cx="6498543" cy="541389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CZ. 1. 07 /1.4.00/21.1737 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 custLinFactNeighborX="-765" custLinFactNeighborY="184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4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gm:spPr>
      <dgm:t>
        <a:bodyPr/>
        <a:lstStyle/>
        <a:p>
          <a:endParaRPr lang="cs-CZ"/>
        </a:p>
      </dgm:t>
    </dgm:pt>
    <dgm:pt modelId="{66FE7F87-EA69-4EF8-86F8-F43548846DDB}" type="pres">
      <dgm:prSet presAssocID="{4C35D32F-0EAB-4CD7-82EE-45574DC2A586}" presName="rect4" presStyleLbl="alignAcc1" presStyleIdx="3" presStyleCnt="4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4E48E6-068C-4A55-897B-0E2D7EDC8759}" type="presOf" srcId="{D1B46980-6531-4606-95E6-44980827E919}" destId="{2BE915AB-18AA-4053-B92C-3BFC9ED204BB}" srcOrd="1" destOrd="0" presId="urn:microsoft.com/office/officeart/2005/8/layout/target3"/>
    <dgm:cxn modelId="{F033720D-E6A4-47C4-A8D8-8ADD1F7FE5F3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E653905-D788-462D-9FCC-4A8B492DEF76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6C07E3F-2F4C-455D-841D-CC443E06355B}" type="presOf" srcId="{D1B46980-6531-4606-95E6-44980827E919}" destId="{6140AFEC-043D-4C43-A2F9-D0F5331DF3A3}" srcOrd="0" destOrd="0" presId="urn:microsoft.com/office/officeart/2005/8/layout/target3"/>
    <dgm:cxn modelId="{F4F7D6F1-5EB0-45E9-8CD4-D2BEB0C1A720}" type="presOf" srcId="{4C35D32F-0EAB-4CD7-82EE-45574DC2A586}" destId="{4F902384-A84A-417E-997B-6A372FB09A33}" srcOrd="1" destOrd="0" presId="urn:microsoft.com/office/officeart/2005/8/layout/target3"/>
    <dgm:cxn modelId="{906D7E28-F726-4CA3-8E73-4EC70782DC73}" type="presOf" srcId="{4C35D32F-0EAB-4CD7-82EE-45574DC2A586}" destId="{66FE7F87-EA69-4EF8-86F8-F43548846DDB}" srcOrd="0" destOrd="0" presId="urn:microsoft.com/office/officeart/2005/8/layout/target3"/>
    <dgm:cxn modelId="{418FC289-2617-4A75-96E2-052E4E779394}" type="presOf" srcId="{D1D4F407-5343-4D3F-B5B9-D407B03CAEB4}" destId="{D005CE8C-CC26-4C3E-AC11-E15060ECD759}" srcOrd="0" destOrd="0" presId="urn:microsoft.com/office/officeart/2005/8/layout/target3"/>
    <dgm:cxn modelId="{F05EDF67-3240-4979-BA71-68BB2548EE21}" type="presOf" srcId="{D1D4F407-5343-4D3F-B5B9-D407B03CAEB4}" destId="{AED2198E-93D5-4001-81B4-73124B309672}" srcOrd="1" destOrd="0" presId="urn:microsoft.com/office/officeart/2005/8/layout/target3"/>
    <dgm:cxn modelId="{9B99EB9F-9A0F-4C2C-8F78-6FE777E9449E}" type="presOf" srcId="{B651F6E3-6281-48DB-9319-2AEAFDAE7572}" destId="{6BB5E863-4638-4E1D-BFDE-399D028AC4ED}" srcOrd="1" destOrd="0" presId="urn:microsoft.com/office/officeart/2005/8/layout/target3"/>
    <dgm:cxn modelId="{4AAB613D-07B0-4DF4-87B9-CA207FFFD28F}" type="presParOf" srcId="{333A1088-737F-45CB-B68E-254E46348037}" destId="{F5ABB229-8D3B-4694-996A-96F23CF14429}" srcOrd="0" destOrd="0" presId="urn:microsoft.com/office/officeart/2005/8/layout/target3"/>
    <dgm:cxn modelId="{AC091E63-4C4B-4DA8-A587-BB523B46DB77}" type="presParOf" srcId="{333A1088-737F-45CB-B68E-254E46348037}" destId="{F41139FD-01EE-4571-8B17-4FB00FC51163}" srcOrd="1" destOrd="0" presId="urn:microsoft.com/office/officeart/2005/8/layout/target3"/>
    <dgm:cxn modelId="{812BAC41-DC2C-4AD4-8F17-756B55C22933}" type="presParOf" srcId="{333A1088-737F-45CB-B68E-254E46348037}" destId="{D005CE8C-CC26-4C3E-AC11-E15060ECD759}" srcOrd="2" destOrd="0" presId="urn:microsoft.com/office/officeart/2005/8/layout/target3"/>
    <dgm:cxn modelId="{998FC80E-9F38-4699-ABF1-E7739CCFFDB5}" type="presParOf" srcId="{333A1088-737F-45CB-B68E-254E46348037}" destId="{2C702D82-9B77-49B7-9568-BB8EB47C3372}" srcOrd="3" destOrd="0" presId="urn:microsoft.com/office/officeart/2005/8/layout/target3"/>
    <dgm:cxn modelId="{D16F17D4-301F-4289-9110-9A33226B74F7}" type="presParOf" srcId="{333A1088-737F-45CB-B68E-254E46348037}" destId="{A52A0455-90FF-4808-ABD0-F02540D31D5A}" srcOrd="4" destOrd="0" presId="urn:microsoft.com/office/officeart/2005/8/layout/target3"/>
    <dgm:cxn modelId="{3E352A25-224D-4088-933D-E0152A333D32}" type="presParOf" srcId="{333A1088-737F-45CB-B68E-254E46348037}" destId="{6140AFEC-043D-4C43-A2F9-D0F5331DF3A3}" srcOrd="5" destOrd="0" presId="urn:microsoft.com/office/officeart/2005/8/layout/target3"/>
    <dgm:cxn modelId="{E48B9E78-7DBC-4A8E-A89B-5E4E5A59029C}" type="presParOf" srcId="{333A1088-737F-45CB-B68E-254E46348037}" destId="{9358AC05-5D7D-4327-9F80-1AD486AEA664}" srcOrd="6" destOrd="0" presId="urn:microsoft.com/office/officeart/2005/8/layout/target3"/>
    <dgm:cxn modelId="{F77D60CB-C6F2-49E2-AEF5-56A0F31B8438}" type="presParOf" srcId="{333A1088-737F-45CB-B68E-254E46348037}" destId="{313FC574-E1CD-4FB4-B054-0B805CE0447D}" srcOrd="7" destOrd="0" presId="urn:microsoft.com/office/officeart/2005/8/layout/target3"/>
    <dgm:cxn modelId="{F503A28F-EF83-4BC0-AC9A-50938CFFA1A3}" type="presParOf" srcId="{333A1088-737F-45CB-B68E-254E46348037}" destId="{619D679B-A015-4ECF-8348-D1034C574F40}" srcOrd="8" destOrd="0" presId="urn:microsoft.com/office/officeart/2005/8/layout/target3"/>
    <dgm:cxn modelId="{28373382-9161-4CEA-9EAE-EDBE16ECEEBE}" type="presParOf" srcId="{333A1088-737F-45CB-B68E-254E46348037}" destId="{E7F14C03-D67D-4A82-8887-4A41904268DD}" srcOrd="9" destOrd="0" presId="urn:microsoft.com/office/officeart/2005/8/layout/target3"/>
    <dgm:cxn modelId="{95F4F786-1457-4C37-8105-F8AC10C27E8C}" type="presParOf" srcId="{333A1088-737F-45CB-B68E-254E46348037}" destId="{D699FC7A-A1D1-4730-93D3-51E197A3376C}" srcOrd="10" destOrd="0" presId="urn:microsoft.com/office/officeart/2005/8/layout/target3"/>
    <dgm:cxn modelId="{6D8F9C2D-1B38-4E50-A77F-D6C28044EB14}" type="presParOf" srcId="{333A1088-737F-45CB-B68E-254E46348037}" destId="{66FE7F87-EA69-4EF8-86F8-F43548846DDB}" srcOrd="11" destOrd="0" presId="urn:microsoft.com/office/officeart/2005/8/layout/target3"/>
    <dgm:cxn modelId="{C5E5490E-3C75-4E9E-8530-51833B892BA3}" type="presParOf" srcId="{333A1088-737F-45CB-B68E-254E46348037}" destId="{AED2198E-93D5-4001-81B4-73124B309672}" srcOrd="12" destOrd="0" presId="urn:microsoft.com/office/officeart/2005/8/layout/target3"/>
    <dgm:cxn modelId="{C2E6A270-DACD-4A11-9972-F6A2F7925D9F}" type="presParOf" srcId="{333A1088-737F-45CB-B68E-254E46348037}" destId="{2BE915AB-18AA-4053-B92C-3BFC9ED204BB}" srcOrd="13" destOrd="0" presId="urn:microsoft.com/office/officeart/2005/8/layout/target3"/>
    <dgm:cxn modelId="{6D6DAE16-8919-4739-B1B3-E7FD7789E226}" type="presParOf" srcId="{333A1088-737F-45CB-B68E-254E46348037}" destId="{6BB5E863-4638-4E1D-BFDE-399D028AC4ED}" srcOrd="14" destOrd="0" presId="urn:microsoft.com/office/officeart/2005/8/layout/target3"/>
    <dgm:cxn modelId="{A17BF05E-E274-48DD-888D-F7A076E71FB8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Kopřivnice, Štramberská 189, příspěvková organizace</a:t>
          </a:r>
          <a:endParaRPr lang="cs-CZ" sz="16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576055"/>
          <a:ext cx="6498543" cy="187893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Mgr. Aleš </a:t>
          </a:r>
          <a:r>
            <a:rPr lang="cs-CZ" sz="1600" kern="1200" dirty="0" err="1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Jarolím</a:t>
          </a:r>
          <a:endParaRPr lang="cs-CZ" sz="1600" kern="1200" dirty="0" smtClean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VYTVOŘENO: 5. 5.2013</a:t>
          </a:r>
          <a:endParaRPr lang="cs-CZ" sz="16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24143" y="576055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16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VY_32_Český jazyk_15_Skladba ZŠ praktická, 7.r. -</a:t>
          </a:r>
          <a:r>
            <a:rPr lang="cs-CZ" sz="16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Shoda podmětu s přísudkem - procvičení</a:t>
          </a:r>
          <a:endParaRPr lang="cs-CZ" sz="16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082778"/>
        <a:ext cx="6498543" cy="541389"/>
      </dsp:txXfrm>
    </dsp:sp>
    <dsp:sp modelId="{D699FC7A-A1D1-4730-93D3-51E197A3376C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rgbClr val="4F81BD">
            <a:hueOff val="0"/>
            <a:satOff val="0"/>
            <a:lumOff val="0"/>
            <a:alphaOff val="0"/>
          </a:srgbClr>
        </a:solidFill>
        <a:ln w="25400" cap="flat" cmpd="sng" algn="ctr">
          <a:solidFill>
            <a:sysClr val="window" lastClr="FFFFFF">
              <a:hueOff val="0"/>
              <a:satOff val="0"/>
              <a:lumOff val="0"/>
              <a:alphaOff val="0"/>
            </a:sys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E7F87-EA69-4EF8-86F8-F43548846DDB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25400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CZ. 1. 07 /1.4.00/21.1737 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E9C85-4D9E-4297-93C4-55E0891EE0E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02320-2FF8-42CC-B5E6-529743CD8C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13749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E9C85-4D9E-4297-93C4-55E0891EE0E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02320-2FF8-42CC-B5E6-529743CD8C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44079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E9C85-4D9E-4297-93C4-55E0891EE0E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02320-2FF8-42CC-B5E6-529743CD8C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2885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E9C85-4D9E-4297-93C4-55E0891EE0E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02320-2FF8-42CC-B5E6-529743CD8C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8321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E9C85-4D9E-4297-93C4-55E0891EE0E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02320-2FF8-42CC-B5E6-529743CD8C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6513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E9C85-4D9E-4297-93C4-55E0891EE0E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02320-2FF8-42CC-B5E6-529743CD8C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3429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E9C85-4D9E-4297-93C4-55E0891EE0E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02320-2FF8-42CC-B5E6-529743CD8C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6556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E9C85-4D9E-4297-93C4-55E0891EE0E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02320-2FF8-42CC-B5E6-529743CD8C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7696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E9C85-4D9E-4297-93C4-55E0891EE0E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02320-2FF8-42CC-B5E6-529743CD8C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51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E9C85-4D9E-4297-93C4-55E0891EE0E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02320-2FF8-42CC-B5E6-529743CD8C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4953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4E9C85-4D9E-4297-93C4-55E0891EE0E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02320-2FF8-42CC-B5E6-529743CD8C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24592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4E9C85-4D9E-4297-93C4-55E0891EE0E0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E02320-2FF8-42CC-B5E6-529743CD8CE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44528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114239348"/>
              </p:ext>
            </p:extLst>
          </p:nvPr>
        </p:nvGraphicFramePr>
        <p:xfrm>
          <a:off x="827584" y="1052736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23728" y="4437112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7775440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CCFFFF"/>
          </a:solidFill>
          <a:ln>
            <a:solidFill>
              <a:schemeClr val="tx1"/>
            </a:solidFill>
          </a:ln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672335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CC00"/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cs-CZ" b="1" smtClean="0"/>
              <a:t>DOPLŇ KONCOVKU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507413" cy="4525963"/>
          </a:xfrm>
          <a:solidFill>
            <a:srgbClr val="CCFFFF"/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Lvi v klecích hlasitě řval_. Kluci šl_  na hřiště.</a:t>
            </a:r>
          </a:p>
          <a:p>
            <a:pPr eaLnBrk="1" hangingPunct="1">
              <a:buFontTx/>
              <a:buNone/>
            </a:pPr>
            <a:r>
              <a:rPr lang="cs-CZ" smtClean="0"/>
              <a:t>Malíři namaloval_  krásné obrazy. Ptáci</a:t>
            </a:r>
          </a:p>
          <a:p>
            <a:pPr eaLnBrk="1" hangingPunct="1">
              <a:buFontTx/>
              <a:buNone/>
            </a:pPr>
            <a:r>
              <a:rPr lang="cs-CZ" smtClean="0"/>
              <a:t>poletoval_  z větve na větev. Prodavači</a:t>
            </a:r>
          </a:p>
          <a:p>
            <a:pPr eaLnBrk="1" hangingPunct="1">
              <a:buFontTx/>
              <a:buNone/>
            </a:pPr>
            <a:r>
              <a:rPr lang="cs-CZ" smtClean="0"/>
              <a:t>prodával_  čerstvé ovoce. Kominíci čistil_</a:t>
            </a:r>
          </a:p>
          <a:p>
            <a:pPr eaLnBrk="1" hangingPunct="1">
              <a:buFontTx/>
              <a:buNone/>
            </a:pPr>
            <a:r>
              <a:rPr lang="cs-CZ" smtClean="0"/>
              <a:t>komíny. Žáci seděl_  v lavicích. Psi vyl_ na</a:t>
            </a:r>
          </a:p>
          <a:p>
            <a:pPr eaLnBrk="1" hangingPunct="1">
              <a:buFontTx/>
              <a:buNone/>
            </a:pPr>
            <a:r>
              <a:rPr lang="cs-CZ" smtClean="0"/>
              <a:t>měsíc. Kuchaři vařil_  oběd. Řidiči vezl_ lidi</a:t>
            </a:r>
          </a:p>
          <a:p>
            <a:pPr eaLnBrk="1" hangingPunct="1">
              <a:buFontTx/>
              <a:buNone/>
            </a:pPr>
            <a:r>
              <a:rPr lang="cs-CZ" smtClean="0"/>
              <a:t>do práce. Učitelé vítal_  děti.</a:t>
            </a:r>
          </a:p>
        </p:txBody>
      </p:sp>
    </p:spTree>
    <p:extLst>
      <p:ext uri="{BB962C8B-B14F-4D97-AF65-F5344CB8AC3E}">
        <p14:creationId xmlns:p14="http://schemas.microsoft.com/office/powerpoint/2010/main" xmlns="" val="2213444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CC00"/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cs-CZ" b="1" smtClean="0"/>
              <a:t>DOPLŇ KONCOVKU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CCFFFF"/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Automobily závodil_  na okruhu v Brně. V</a:t>
            </a:r>
          </a:p>
          <a:p>
            <a:pPr eaLnBrk="1" hangingPunct="1">
              <a:buFontTx/>
              <a:buNone/>
            </a:pPr>
            <a:r>
              <a:rPr lang="cs-CZ" smtClean="0"/>
              <a:t>lese šuměl_ stromy. Obrazy visel_ na stěně.</a:t>
            </a:r>
          </a:p>
          <a:p>
            <a:pPr eaLnBrk="1" hangingPunct="1">
              <a:buFontTx/>
              <a:buNone/>
            </a:pPr>
            <a:r>
              <a:rPr lang="cs-CZ" smtClean="0"/>
              <a:t>Stromy v lese se zelenal_. Vrtulníky letěl_</a:t>
            </a:r>
          </a:p>
          <a:p>
            <a:pPr eaLnBrk="1" hangingPunct="1">
              <a:buFontTx/>
              <a:buNone/>
            </a:pPr>
            <a:r>
              <a:rPr lang="cs-CZ" smtClean="0"/>
              <a:t>nad domy. Ručníky visel_  v koupelně. Ohně</a:t>
            </a:r>
          </a:p>
          <a:p>
            <a:pPr eaLnBrk="1" hangingPunct="1">
              <a:buFontTx/>
              <a:buNone/>
            </a:pPr>
            <a:r>
              <a:rPr lang="cs-CZ" smtClean="0"/>
              <a:t>vesele praskal_. Kosatce na louce krásně</a:t>
            </a:r>
          </a:p>
          <a:p>
            <a:pPr eaLnBrk="1" hangingPunct="1">
              <a:buFontTx/>
              <a:buNone/>
            </a:pPr>
            <a:r>
              <a:rPr lang="cs-CZ" smtClean="0"/>
              <a:t>voněl_. Všechny úkoly byl_ splněny. Okolní</a:t>
            </a:r>
          </a:p>
          <a:p>
            <a:pPr eaLnBrk="1" hangingPunct="1">
              <a:buFontTx/>
              <a:buNone/>
            </a:pPr>
            <a:r>
              <a:rPr lang="cs-CZ" smtClean="0"/>
              <a:t>kopce se tyčil_  do veliké výšky.</a:t>
            </a:r>
          </a:p>
        </p:txBody>
      </p:sp>
    </p:spTree>
    <p:extLst>
      <p:ext uri="{BB962C8B-B14F-4D97-AF65-F5344CB8AC3E}">
        <p14:creationId xmlns:p14="http://schemas.microsoft.com/office/powerpoint/2010/main" xmlns="" val="35668634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CC00"/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cs-CZ" b="1" smtClean="0"/>
              <a:t>DOPLŇ KONCOVKU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CCFFFF"/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buFontTx/>
              <a:buNone/>
            </a:pPr>
            <a:r>
              <a:rPr lang="cs-CZ" smtClean="0"/>
              <a:t>Přehrady na jaře zadržel_ mnoho vody.</a:t>
            </a:r>
          </a:p>
          <a:p>
            <a:pPr eaLnBrk="1" hangingPunct="1">
              <a:buFontTx/>
              <a:buNone/>
            </a:pPr>
            <a:r>
              <a:rPr lang="cs-CZ" smtClean="0"/>
              <a:t>Pastelky ležel_  na stole. Květiny ve váze</a:t>
            </a:r>
          </a:p>
          <a:p>
            <a:pPr eaLnBrk="1" hangingPunct="1">
              <a:buFontTx/>
              <a:buNone/>
            </a:pPr>
            <a:r>
              <a:rPr lang="cs-CZ" smtClean="0"/>
              <a:t>krásně voněl_. Střechy na domech se po</a:t>
            </a:r>
          </a:p>
          <a:p>
            <a:pPr eaLnBrk="1" hangingPunct="1">
              <a:buFontTx/>
              <a:buNone/>
            </a:pPr>
            <a:r>
              <a:rPr lang="cs-CZ" smtClean="0"/>
              <a:t>dešti leskl_. Vrány na poli hlasitě krákal_.</a:t>
            </a:r>
          </a:p>
          <a:p>
            <a:pPr eaLnBrk="1" hangingPunct="1">
              <a:buFontTx/>
              <a:buNone/>
            </a:pPr>
            <a:r>
              <a:rPr lang="cs-CZ" smtClean="0"/>
              <a:t>Včely hlasitě bzučel_. Lodě plul_  po moři.</a:t>
            </a:r>
          </a:p>
          <a:p>
            <a:pPr eaLnBrk="1" hangingPunct="1">
              <a:buFontTx/>
              <a:buNone/>
            </a:pPr>
            <a:r>
              <a:rPr lang="cs-CZ" smtClean="0"/>
              <a:t>Víly vil_ věnečky. Kočky mňoukal_  na</a:t>
            </a:r>
          </a:p>
          <a:p>
            <a:pPr eaLnBrk="1" hangingPunct="1">
              <a:buFontTx/>
              <a:buNone/>
            </a:pPr>
            <a:r>
              <a:rPr lang="cs-CZ" smtClean="0"/>
              <a:t>střeše. Babičky pletl_ dlouhé šály.</a:t>
            </a:r>
          </a:p>
        </p:txBody>
      </p:sp>
    </p:spTree>
    <p:extLst>
      <p:ext uri="{BB962C8B-B14F-4D97-AF65-F5344CB8AC3E}">
        <p14:creationId xmlns:p14="http://schemas.microsoft.com/office/powerpoint/2010/main" xmlns="" val="40619489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CC00"/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cs-CZ" b="1" smtClean="0"/>
              <a:t>DOPLŇ KONCOVKU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CCFFFF"/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/>
              <a:t>Vnoučata vele pobíhal_  okolo babičky. Kola</a:t>
            </a:r>
          </a:p>
          <a:p>
            <a:pPr eaLnBrk="1" hangingPunct="1">
              <a:buFontTx/>
              <a:buNone/>
            </a:pPr>
            <a:r>
              <a:rPr lang="cs-CZ" dirty="0" smtClean="0"/>
              <a:t>se kutálel_  z kopce dolů. Světla v oknech</a:t>
            </a:r>
          </a:p>
          <a:p>
            <a:pPr eaLnBrk="1" hangingPunct="1">
              <a:buFontTx/>
              <a:buNone/>
            </a:pPr>
            <a:r>
              <a:rPr lang="cs-CZ" dirty="0" smtClean="0"/>
              <a:t>jasně zářil_. Pole se na jaře rychle</a:t>
            </a:r>
          </a:p>
          <a:p>
            <a:pPr eaLnBrk="1" hangingPunct="1">
              <a:buFontTx/>
              <a:buNone/>
            </a:pPr>
            <a:r>
              <a:rPr lang="cs-CZ" dirty="0" smtClean="0"/>
              <a:t>zazelenal_. Žlutá kuřátka zobal_  zrní.</a:t>
            </a:r>
          </a:p>
          <a:p>
            <a:pPr eaLnBrk="1" hangingPunct="1">
              <a:buFontTx/>
              <a:buNone/>
            </a:pPr>
            <a:r>
              <a:rPr lang="cs-CZ" dirty="0" smtClean="0"/>
              <a:t>Jablka už opadal_  ze stromů. V </a:t>
            </a:r>
            <a:r>
              <a:rPr lang="cs-CZ" dirty="0" err="1" smtClean="0"/>
              <a:t>kravíně</a:t>
            </a:r>
            <a:r>
              <a:rPr lang="cs-CZ" dirty="0" smtClean="0"/>
              <a:t> se</a:t>
            </a:r>
          </a:p>
          <a:p>
            <a:pPr eaLnBrk="1" hangingPunct="1">
              <a:buFontTx/>
              <a:buNone/>
            </a:pPr>
            <a:r>
              <a:rPr lang="cs-CZ" dirty="0" smtClean="0"/>
              <a:t>narodil_  nová telátka. Miminka celou noc</a:t>
            </a:r>
          </a:p>
          <a:p>
            <a:pPr eaLnBrk="1" hangingPunct="1">
              <a:buFontTx/>
              <a:buNone/>
            </a:pPr>
            <a:r>
              <a:rPr lang="cs-CZ" dirty="0" smtClean="0"/>
              <a:t>plakal_. Okna se leskl_  čistotou. </a:t>
            </a:r>
          </a:p>
        </p:txBody>
      </p:sp>
    </p:spTree>
    <p:extLst>
      <p:ext uri="{BB962C8B-B14F-4D97-AF65-F5344CB8AC3E}">
        <p14:creationId xmlns:p14="http://schemas.microsoft.com/office/powerpoint/2010/main" xmlns="" val="4927394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CC00"/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cs-CZ" b="1" smtClean="0"/>
              <a:t>DOPLŇ KONCOVKU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CCFFFF"/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Šl_  jsme na výlet. Těšil_  jsme se na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prázdniny. Všichni odjel_  na dovolenou.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Včera jsme si ve škole četl_. Všichni dostal_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z diktátu jedničku. Okopával_  jsme naše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záhonky. Dnes jsme se všichni do školy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těšil_. Nastoupil_  jsme do autobusu, který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nás odvezl na hrad. Hrál_  jsme na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schovávanou. </a:t>
            </a:r>
          </a:p>
        </p:txBody>
      </p:sp>
    </p:spTree>
    <p:extLst>
      <p:ext uri="{BB962C8B-B14F-4D97-AF65-F5344CB8AC3E}">
        <p14:creationId xmlns:p14="http://schemas.microsoft.com/office/powerpoint/2010/main" xmlns="" val="29552514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CC00"/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cs-CZ" b="1" smtClean="0"/>
              <a:t>DOPLŇ KONCOVKU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CCFFFF"/>
          </a:solidFill>
          <a:ln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/>
              <a:t>Děti se učil_  mluvit. Děti si chystal_</a:t>
            </a:r>
          </a:p>
          <a:p>
            <a:pPr eaLnBrk="1" hangingPunct="1">
              <a:buFontTx/>
              <a:buNone/>
            </a:pPr>
            <a:r>
              <a:rPr lang="cs-CZ" dirty="0" smtClean="0"/>
              <a:t>svačinu. Děti zvědavě pokukoval_. Děti </a:t>
            </a:r>
            <a:r>
              <a:rPr lang="cs-CZ" dirty="0" err="1" smtClean="0"/>
              <a:t>šl</a:t>
            </a:r>
            <a:r>
              <a:rPr lang="cs-CZ" dirty="0" smtClean="0"/>
              <a:t>_ </a:t>
            </a:r>
          </a:p>
          <a:p>
            <a:pPr eaLnBrk="1" hangingPunct="1">
              <a:buFontTx/>
              <a:buNone/>
            </a:pPr>
            <a:r>
              <a:rPr lang="cs-CZ" dirty="0" smtClean="0"/>
              <a:t>s paní učitelkou na výlet. Děti si donesl_  do</a:t>
            </a:r>
          </a:p>
          <a:p>
            <a:pPr eaLnBrk="1" hangingPunct="1">
              <a:buFontTx/>
              <a:buNone/>
            </a:pPr>
            <a:r>
              <a:rPr lang="cs-CZ" dirty="0" smtClean="0"/>
              <a:t>školky hračky. Děti si koupil_  jahodovou</a:t>
            </a:r>
          </a:p>
          <a:p>
            <a:pPr eaLnBrk="1" hangingPunct="1">
              <a:buFontTx/>
              <a:buNone/>
            </a:pPr>
            <a:r>
              <a:rPr lang="cs-CZ" dirty="0" smtClean="0"/>
              <a:t>zmrzlinu. Děti rychle usnul_, protože celý</a:t>
            </a:r>
          </a:p>
          <a:p>
            <a:pPr eaLnBrk="1" hangingPunct="1">
              <a:buFontTx/>
              <a:buNone/>
            </a:pPr>
            <a:r>
              <a:rPr lang="cs-CZ" dirty="0" smtClean="0"/>
              <a:t>den běhal_  venku. Oběd snědl_  děti s</a:t>
            </a:r>
          </a:p>
          <a:p>
            <a:pPr eaLnBrk="1" hangingPunct="1">
              <a:buFontTx/>
              <a:buNone/>
            </a:pPr>
            <a:r>
              <a:rPr lang="cs-CZ" dirty="0" smtClean="0"/>
              <a:t>chutí. Děti uklidil_  hračky do krabice.</a:t>
            </a:r>
          </a:p>
          <a:p>
            <a:pPr eaLnBrk="1" hangingPunct="1">
              <a:buFontTx/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9709225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C0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CCFFFF"/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400" dirty="0">
                <a:solidFill>
                  <a:prstClr val="black"/>
                </a:solidFill>
                <a:latin typeface="Arial"/>
                <a:cs typeface="Arial" charset="0"/>
              </a:rPr>
              <a:t>ČMOLÍKOVÁ, Simona; REMUTOVÁ, Pavla; SLAPNIČKOVÁ, Hana. </a:t>
            </a:r>
            <a:r>
              <a:rPr lang="cs-CZ" sz="2400" i="1" dirty="0">
                <a:solidFill>
                  <a:prstClr val="black"/>
                </a:solidFill>
                <a:latin typeface="Arial"/>
                <a:cs typeface="Arial" charset="0"/>
              </a:rPr>
              <a:t>Český jazyk pro 7. ročník zvláštní školy</a:t>
            </a:r>
            <a:r>
              <a:rPr lang="cs-CZ" sz="2400" dirty="0">
                <a:solidFill>
                  <a:prstClr val="black"/>
                </a:solidFill>
                <a:latin typeface="Arial"/>
                <a:cs typeface="Arial" charset="0"/>
              </a:rPr>
              <a:t>. Praha: SEPTIMA, 1996, ISBN 80-85801-64-7.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270006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474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DOPLŇ KONCOVKU</vt:lpstr>
      <vt:lpstr>DOPLŇ KONCOVKU</vt:lpstr>
      <vt:lpstr>DOPLŇ KONCOVKU</vt:lpstr>
      <vt:lpstr>DOPLŇ KONCOVKU</vt:lpstr>
      <vt:lpstr>DOPLŇ KONCOVKU</vt:lpstr>
      <vt:lpstr>DOPLŇ KONCOVKU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Ales Jarolim</dc:creator>
  <cp:lastModifiedBy>jarolima</cp:lastModifiedBy>
  <cp:revision>3</cp:revision>
  <dcterms:created xsi:type="dcterms:W3CDTF">2013-06-03T09:24:46Z</dcterms:created>
  <dcterms:modified xsi:type="dcterms:W3CDTF">2013-06-04T09:21:53Z</dcterms:modified>
</cp:coreProperties>
</file>