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9" r:id="rId9"/>
    <p:sldId id="271" r:id="rId10"/>
    <p:sldId id="27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-65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C9523B-4B67-4000-AC90-E85FD49E3B6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39B7BF-21AC-45BC-9C44-3E3DC1E98C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8451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C9523B-4B67-4000-AC90-E85FD49E3B6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39B7BF-21AC-45BC-9C44-3E3DC1E98C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396842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C9523B-4B67-4000-AC90-E85FD49E3B6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39B7BF-21AC-45BC-9C44-3E3DC1E98C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08637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C9523B-4B67-4000-AC90-E85FD49E3B6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39B7BF-21AC-45BC-9C44-3E3DC1E98C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78755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C9523B-4B67-4000-AC90-E85FD49E3B6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39B7BF-21AC-45BC-9C44-3E3DC1E98C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609500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C9523B-4B67-4000-AC90-E85FD49E3B6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39B7BF-21AC-45BC-9C44-3E3DC1E98C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16433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C9523B-4B67-4000-AC90-E85FD49E3B6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39B7BF-21AC-45BC-9C44-3E3DC1E98C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54857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C9523B-4B67-4000-AC90-E85FD49E3B6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39B7BF-21AC-45BC-9C44-3E3DC1E98C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5211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C9523B-4B67-4000-AC90-E85FD49E3B6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39B7BF-21AC-45BC-9C44-3E3DC1E98C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34556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C9523B-4B67-4000-AC90-E85FD49E3B6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39B7BF-21AC-45BC-9C44-3E3DC1E98C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32092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C9523B-4B67-4000-AC90-E85FD49E3B6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39B7BF-21AC-45BC-9C44-3E3DC1E98C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06549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C9523B-4B67-4000-AC90-E85FD49E3B6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39B7BF-21AC-45BC-9C44-3E3DC1E98C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76365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4221088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15331293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66"/>
          </a:solidFill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/>
              <a:t>Skloňování podstatných jmen rodu středního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  <a:solidFill>
            <a:schemeClr val="bg2"/>
          </a:solidFill>
          <a:ln>
            <a:solidFill>
              <a:schemeClr val="tx1"/>
            </a:solidFill>
          </a:ln>
        </p:spPr>
        <p:txBody>
          <a:bodyPr/>
          <a:lstStyle/>
          <a:p>
            <a:pPr marL="0" indent="0" algn="just">
              <a:buNone/>
            </a:pPr>
            <a:r>
              <a:rPr lang="cs-CZ" dirty="0" smtClean="0"/>
              <a:t>Skupiny podstatných jmen se stejným zakončením mají vždy </a:t>
            </a:r>
            <a:r>
              <a:rPr lang="cs-CZ" b="1" dirty="0" smtClean="0"/>
              <a:t>stejné skloňování</a:t>
            </a:r>
            <a:r>
              <a:rPr lang="cs-CZ" dirty="0" smtClean="0"/>
              <a:t>. Z každé takové skupiny jmen bylo jedno vybráno jako </a:t>
            </a:r>
            <a:r>
              <a:rPr lang="cs-CZ" b="1" dirty="0" smtClean="0"/>
              <a:t>vzor.</a:t>
            </a:r>
            <a:r>
              <a:rPr lang="cs-CZ" dirty="0" smtClean="0"/>
              <a:t> Ostatní podstatná jména téhož rodu se podle tohoto vzoru skloňují.</a:t>
            </a:r>
            <a:endParaRPr lang="cs-CZ" dirty="0"/>
          </a:p>
        </p:txBody>
      </p:sp>
      <p:pic>
        <p:nvPicPr>
          <p:cNvPr id="1026" name="Picture 2" descr="C:\Users\jarolima\AppData\Local\Microsoft\Windows\Temporary Internet Files\Content.IE5\2DRDPV8K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861048"/>
            <a:ext cx="1656184" cy="2320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659059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66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Vzory rodu středního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600200"/>
            <a:ext cx="8928992" cy="4525963"/>
          </a:xfrm>
          <a:solidFill>
            <a:schemeClr val="bg2"/>
          </a:solidFill>
          <a:ln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Podstatná jména rodu středního se skloňují podle vzorů: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město </a:t>
            </a:r>
            <a:r>
              <a:rPr lang="cs-CZ" dirty="0" smtClean="0"/>
              <a:t>- zakončená na </a:t>
            </a:r>
            <a:r>
              <a:rPr lang="cs-CZ" b="1" dirty="0" smtClean="0"/>
              <a:t>-o</a:t>
            </a:r>
            <a:r>
              <a:rPr lang="cs-CZ" dirty="0" smtClean="0"/>
              <a:t> (letadlo, auto)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moře</a:t>
            </a:r>
            <a:r>
              <a:rPr lang="cs-CZ" dirty="0" smtClean="0"/>
              <a:t> - zakončená na </a:t>
            </a:r>
            <a:r>
              <a:rPr lang="cs-CZ" b="1" dirty="0" smtClean="0"/>
              <a:t>-e,-ě, 2.p.-e,-ě </a:t>
            </a:r>
            <a:r>
              <a:rPr lang="cs-CZ" dirty="0" smtClean="0"/>
              <a:t>(hřiště, ohniště)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kuře</a:t>
            </a:r>
            <a:r>
              <a:rPr lang="cs-CZ" dirty="0" smtClean="0"/>
              <a:t> - zakončená na </a:t>
            </a:r>
            <a:r>
              <a:rPr lang="cs-CZ" b="1" dirty="0" smtClean="0"/>
              <a:t>-e,-ě, 2.p.-ete,-ěte </a:t>
            </a:r>
            <a:r>
              <a:rPr lang="cs-CZ" dirty="0" smtClean="0"/>
              <a:t>(sele, kotě)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stavení</a:t>
            </a:r>
            <a:r>
              <a:rPr lang="cs-CZ" dirty="0" smtClean="0"/>
              <a:t> – zakončena na </a:t>
            </a:r>
            <a:r>
              <a:rPr lang="cs-CZ" b="1" dirty="0" smtClean="0"/>
              <a:t>-í </a:t>
            </a:r>
            <a:r>
              <a:rPr lang="cs-CZ" dirty="0" smtClean="0"/>
              <a:t>(nářadí, zábradlí)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20535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66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Vzor město</a:t>
            </a:r>
            <a:endParaRPr lang="cs-CZ" b="1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255692569"/>
              </p:ext>
            </p:extLst>
          </p:nvPr>
        </p:nvGraphicFramePr>
        <p:xfrm>
          <a:off x="457200" y="1600200"/>
          <a:ext cx="8229600" cy="4389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62472"/>
                <a:gridCol w="3533564"/>
                <a:gridCol w="3533564"/>
              </a:tblGrid>
              <a:tr h="548640">
                <a:tc>
                  <a:txBody>
                    <a:bodyPr/>
                    <a:lstStyle/>
                    <a:p>
                      <a:pPr algn="ctr"/>
                      <a:r>
                        <a:rPr lang="cs-CZ" sz="3000" baseline="0" dirty="0" smtClean="0"/>
                        <a:t>Pád</a:t>
                      </a:r>
                      <a:endParaRPr lang="cs-CZ" sz="3000" baseline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000" baseline="0" dirty="0" smtClean="0"/>
                        <a:t>Číslo jednotné</a:t>
                      </a:r>
                      <a:endParaRPr lang="cs-CZ" sz="3000" baseline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000" baseline="0" dirty="0" smtClean="0"/>
                        <a:t>Číslo množné</a:t>
                      </a:r>
                      <a:endParaRPr lang="cs-CZ" sz="3000" baseline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86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1.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měst</a:t>
                      </a:r>
                      <a:r>
                        <a:rPr lang="cs-CZ" sz="2400" b="1" dirty="0" smtClean="0"/>
                        <a:t>o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měst</a:t>
                      </a:r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5486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2.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měst</a:t>
                      </a:r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měst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5486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3.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měst</a:t>
                      </a:r>
                      <a:r>
                        <a:rPr lang="cs-CZ" sz="2400" b="1" dirty="0" smtClean="0"/>
                        <a:t>u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měst</a:t>
                      </a:r>
                      <a:r>
                        <a:rPr lang="cs-CZ" sz="2400" b="1" dirty="0" smtClean="0"/>
                        <a:t>ům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5486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4.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měst</a:t>
                      </a:r>
                      <a:r>
                        <a:rPr lang="cs-CZ" sz="2400" b="1" dirty="0" smtClean="0"/>
                        <a:t>o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měst</a:t>
                      </a:r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5486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5.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měst</a:t>
                      </a:r>
                      <a:r>
                        <a:rPr lang="cs-CZ" sz="2400" b="1" dirty="0" smtClean="0"/>
                        <a:t>o</a:t>
                      </a:r>
                      <a:r>
                        <a:rPr lang="cs-CZ" sz="2400" dirty="0" smtClean="0"/>
                        <a:t>!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měst</a:t>
                      </a:r>
                      <a:r>
                        <a:rPr lang="cs-CZ" sz="2400" b="1" dirty="0" smtClean="0"/>
                        <a:t>a</a:t>
                      </a:r>
                      <a:r>
                        <a:rPr lang="cs-CZ" sz="2400" dirty="0" smtClean="0"/>
                        <a:t>!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5486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6.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(o) měst</a:t>
                      </a:r>
                      <a:r>
                        <a:rPr lang="cs-CZ" sz="2400" b="1" dirty="0" smtClean="0"/>
                        <a:t>ě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(o) měst</a:t>
                      </a:r>
                      <a:r>
                        <a:rPr lang="cs-CZ" sz="2400" b="1" dirty="0" smtClean="0"/>
                        <a:t>ech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5486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7.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(s)</a:t>
                      </a:r>
                      <a:r>
                        <a:rPr lang="cs-CZ" sz="2400" baseline="0" dirty="0" smtClean="0"/>
                        <a:t> měst</a:t>
                      </a:r>
                      <a:r>
                        <a:rPr lang="cs-CZ" sz="2400" b="1" baseline="0" dirty="0" smtClean="0"/>
                        <a:t>em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(s) měst</a:t>
                      </a:r>
                      <a:r>
                        <a:rPr lang="cs-CZ" sz="2400" b="1" dirty="0" smtClean="0"/>
                        <a:t>y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3546762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66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Vzor moře</a:t>
            </a:r>
            <a:endParaRPr lang="cs-CZ" b="1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200410102"/>
              </p:ext>
            </p:extLst>
          </p:nvPr>
        </p:nvGraphicFramePr>
        <p:xfrm>
          <a:off x="467544" y="1628800"/>
          <a:ext cx="8239732" cy="43884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62800"/>
                <a:gridCol w="3538466"/>
                <a:gridCol w="3538466"/>
              </a:tblGrid>
              <a:tr h="548550"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/>
                        <a:t>Pád</a:t>
                      </a:r>
                      <a:endParaRPr lang="cs-CZ" sz="30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/>
                        <a:t>Číslo jednotné</a:t>
                      </a:r>
                      <a:endParaRPr lang="cs-CZ" sz="30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/>
                        <a:t>Číslo množné</a:t>
                      </a:r>
                      <a:endParaRPr lang="cs-CZ" sz="30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85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1.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moř</a:t>
                      </a:r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moř</a:t>
                      </a:r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5485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2.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moř</a:t>
                      </a:r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moř</a:t>
                      </a:r>
                      <a:r>
                        <a:rPr lang="cs-CZ" sz="2400" b="1" dirty="0" smtClean="0"/>
                        <a:t>í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5485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3.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moř</a:t>
                      </a:r>
                      <a:r>
                        <a:rPr lang="cs-CZ" sz="2400" b="1" dirty="0" smtClean="0"/>
                        <a:t>i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moř</a:t>
                      </a:r>
                      <a:r>
                        <a:rPr lang="cs-CZ" sz="2400" b="1" dirty="0" smtClean="0"/>
                        <a:t>ím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5485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4.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moř</a:t>
                      </a:r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moř</a:t>
                      </a:r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5485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5.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moř</a:t>
                      </a:r>
                      <a:r>
                        <a:rPr lang="cs-CZ" sz="2400" b="1" dirty="0" smtClean="0"/>
                        <a:t>e</a:t>
                      </a:r>
                      <a:r>
                        <a:rPr lang="cs-CZ" sz="2400" dirty="0" smtClean="0"/>
                        <a:t>!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moř</a:t>
                      </a:r>
                      <a:r>
                        <a:rPr lang="cs-CZ" sz="2400" b="1" dirty="0" smtClean="0"/>
                        <a:t>e</a:t>
                      </a:r>
                      <a:r>
                        <a:rPr lang="cs-CZ" sz="2400" dirty="0" smtClean="0"/>
                        <a:t>!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5485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6.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(o) moř</a:t>
                      </a:r>
                      <a:r>
                        <a:rPr lang="cs-CZ" sz="2400" b="1" dirty="0" smtClean="0"/>
                        <a:t>i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(o) moř</a:t>
                      </a:r>
                      <a:r>
                        <a:rPr lang="cs-CZ" sz="2400" b="1" dirty="0" smtClean="0"/>
                        <a:t>ích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5485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7.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(s) moř</a:t>
                      </a:r>
                      <a:r>
                        <a:rPr lang="cs-CZ" sz="2400" b="1" dirty="0" smtClean="0"/>
                        <a:t>em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(s) moř</a:t>
                      </a:r>
                      <a:r>
                        <a:rPr lang="cs-CZ" sz="2400" b="1" dirty="0" smtClean="0"/>
                        <a:t>i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6391146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66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Vzor kuře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4241475339"/>
              </p:ext>
            </p:extLst>
          </p:nvPr>
        </p:nvGraphicFramePr>
        <p:xfrm>
          <a:off x="457200" y="1600200"/>
          <a:ext cx="8229600" cy="43884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62472"/>
                <a:gridCol w="3533564"/>
                <a:gridCol w="3533564"/>
              </a:tblGrid>
              <a:tr h="548550"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/>
                        <a:t>Pád</a:t>
                      </a:r>
                      <a:endParaRPr lang="cs-CZ" sz="30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/>
                        <a:t>Číslo</a:t>
                      </a:r>
                      <a:r>
                        <a:rPr lang="cs-CZ" sz="3000" baseline="0" dirty="0" smtClean="0"/>
                        <a:t> jednotné</a:t>
                      </a:r>
                      <a:endParaRPr lang="cs-CZ" sz="30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/>
                        <a:t>Číslo množné</a:t>
                      </a:r>
                      <a:endParaRPr lang="cs-CZ" sz="30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85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1.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kuř</a:t>
                      </a:r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kuř</a:t>
                      </a:r>
                      <a:r>
                        <a:rPr lang="cs-CZ" sz="2400" b="1" dirty="0" smtClean="0"/>
                        <a:t>ata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5485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2.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kuř</a:t>
                      </a:r>
                      <a:r>
                        <a:rPr lang="cs-CZ" sz="2400" b="1" dirty="0" smtClean="0"/>
                        <a:t>ete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kuř</a:t>
                      </a:r>
                      <a:r>
                        <a:rPr lang="cs-CZ" sz="2400" b="1" dirty="0" smtClean="0"/>
                        <a:t>at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5485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3.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kuřet</a:t>
                      </a:r>
                      <a:r>
                        <a:rPr lang="cs-CZ" sz="2400" b="1" dirty="0" smtClean="0"/>
                        <a:t>i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kuř</a:t>
                      </a:r>
                      <a:r>
                        <a:rPr lang="cs-CZ" sz="2400" b="1" dirty="0" smtClean="0"/>
                        <a:t>atům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5485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4.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kuř</a:t>
                      </a:r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kuř</a:t>
                      </a:r>
                      <a:r>
                        <a:rPr lang="cs-CZ" sz="2400" b="1" dirty="0" smtClean="0"/>
                        <a:t>ata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5485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5.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kuř</a:t>
                      </a:r>
                      <a:r>
                        <a:rPr lang="cs-CZ" sz="2400" b="1" dirty="0" smtClean="0"/>
                        <a:t>e</a:t>
                      </a:r>
                      <a:r>
                        <a:rPr lang="cs-CZ" sz="2400" dirty="0" smtClean="0"/>
                        <a:t>!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kuř</a:t>
                      </a:r>
                      <a:r>
                        <a:rPr lang="cs-CZ" sz="2400" b="1" dirty="0" smtClean="0"/>
                        <a:t>ata</a:t>
                      </a:r>
                      <a:r>
                        <a:rPr lang="cs-CZ" sz="2400" dirty="0" smtClean="0"/>
                        <a:t>!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5485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6.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(o) kuř</a:t>
                      </a:r>
                      <a:r>
                        <a:rPr lang="cs-CZ" sz="2400" b="1" dirty="0" smtClean="0"/>
                        <a:t>eti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(o) kuř</a:t>
                      </a:r>
                      <a:r>
                        <a:rPr lang="cs-CZ" sz="2400" b="1" dirty="0" smtClean="0"/>
                        <a:t>atech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5485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7.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(s) kuř</a:t>
                      </a:r>
                      <a:r>
                        <a:rPr lang="cs-CZ" sz="2400" b="1" dirty="0" smtClean="0"/>
                        <a:t>etem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(s)</a:t>
                      </a:r>
                      <a:r>
                        <a:rPr lang="cs-CZ" sz="2400" baseline="0" dirty="0" smtClean="0"/>
                        <a:t> kuř</a:t>
                      </a:r>
                      <a:r>
                        <a:rPr lang="cs-CZ" sz="2400" b="1" baseline="0" dirty="0" smtClean="0"/>
                        <a:t>aty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3442898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66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Vzor stavení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428579190"/>
              </p:ext>
            </p:extLst>
          </p:nvPr>
        </p:nvGraphicFramePr>
        <p:xfrm>
          <a:off x="457200" y="1600200"/>
          <a:ext cx="8229600" cy="43884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62472"/>
                <a:gridCol w="3533564"/>
                <a:gridCol w="3533564"/>
              </a:tblGrid>
              <a:tr h="548550"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/>
                        <a:t>Pád</a:t>
                      </a:r>
                      <a:endParaRPr lang="cs-CZ" sz="30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/>
                        <a:t>Číslo jednotné</a:t>
                      </a:r>
                      <a:endParaRPr lang="cs-CZ" sz="30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/>
                        <a:t>Číslo množné</a:t>
                      </a:r>
                      <a:endParaRPr lang="cs-CZ" sz="30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85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1.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staven</a:t>
                      </a:r>
                      <a:r>
                        <a:rPr lang="cs-CZ" sz="2400" b="1" dirty="0" smtClean="0"/>
                        <a:t>í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staven</a:t>
                      </a:r>
                      <a:r>
                        <a:rPr lang="cs-CZ" sz="2400" b="1" dirty="0" smtClean="0"/>
                        <a:t>í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5485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2.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staven</a:t>
                      </a:r>
                      <a:r>
                        <a:rPr lang="cs-CZ" sz="2400" b="1" dirty="0" smtClean="0"/>
                        <a:t>í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staven</a:t>
                      </a:r>
                      <a:r>
                        <a:rPr lang="cs-CZ" sz="2400" b="1" dirty="0" smtClean="0"/>
                        <a:t>í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5485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3.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staven</a:t>
                      </a:r>
                      <a:r>
                        <a:rPr lang="cs-CZ" sz="2400" b="1" dirty="0" smtClean="0"/>
                        <a:t>í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staven</a:t>
                      </a:r>
                      <a:r>
                        <a:rPr lang="cs-CZ" sz="2400" b="1" dirty="0" smtClean="0"/>
                        <a:t>ím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5485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4.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staven</a:t>
                      </a:r>
                      <a:r>
                        <a:rPr lang="cs-CZ" sz="2400" b="1" dirty="0" smtClean="0"/>
                        <a:t>í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staven</a:t>
                      </a:r>
                      <a:r>
                        <a:rPr lang="cs-CZ" sz="2400" b="1" dirty="0" smtClean="0"/>
                        <a:t>í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5485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5.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staven</a:t>
                      </a:r>
                      <a:r>
                        <a:rPr lang="cs-CZ" sz="2400" b="1" dirty="0" smtClean="0"/>
                        <a:t>í</a:t>
                      </a:r>
                      <a:r>
                        <a:rPr lang="cs-CZ" sz="2400" dirty="0" smtClean="0"/>
                        <a:t>!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staven</a:t>
                      </a:r>
                      <a:r>
                        <a:rPr lang="cs-CZ" sz="2400" b="1" dirty="0" smtClean="0"/>
                        <a:t>í</a:t>
                      </a:r>
                      <a:r>
                        <a:rPr lang="cs-CZ" sz="2400" dirty="0" smtClean="0"/>
                        <a:t>!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5485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6.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(o) staven</a:t>
                      </a:r>
                      <a:r>
                        <a:rPr lang="cs-CZ" sz="2400" b="1" dirty="0" smtClean="0"/>
                        <a:t>í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(o) staven</a:t>
                      </a:r>
                      <a:r>
                        <a:rPr lang="cs-CZ" sz="2400" b="1" dirty="0" smtClean="0"/>
                        <a:t>ích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5485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7.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staven</a:t>
                      </a:r>
                      <a:r>
                        <a:rPr lang="cs-CZ" sz="2400" b="1" dirty="0" smtClean="0"/>
                        <a:t>ím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staven</a:t>
                      </a:r>
                      <a:r>
                        <a:rPr lang="cs-CZ" sz="2400" b="1" dirty="0" smtClean="0"/>
                        <a:t>ími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2732274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r>
              <a:rPr lang="cs-CZ" sz="4000" b="1" smtClean="0">
                <a:solidFill>
                  <a:schemeClr val="tx1"/>
                </a:solidFill>
              </a:rPr>
              <a:t>Procvičování vzorů rodu</a:t>
            </a:r>
            <a:r>
              <a:rPr lang="cs-CZ" sz="4000" b="1" smtClean="0">
                <a:solidFill>
                  <a:schemeClr val="bg1"/>
                </a:solidFill>
              </a:rPr>
              <a:t> </a:t>
            </a:r>
            <a:r>
              <a:rPr lang="cs-CZ" sz="4000" b="1" smtClean="0">
                <a:solidFill>
                  <a:schemeClr val="tx1"/>
                </a:solidFill>
              </a:rPr>
              <a:t>středního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1600200"/>
            <a:ext cx="8569325" cy="4525963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>
              <a:buFontTx/>
              <a:buNone/>
            </a:pPr>
            <a:r>
              <a:rPr lang="cs-CZ" b="1" u="sng" smtClean="0">
                <a:solidFill>
                  <a:srgbClr val="003399"/>
                </a:solidFill>
              </a:rPr>
              <a:t>Doplň koncovky podstatných jmen.</a:t>
            </a:r>
          </a:p>
          <a:p>
            <a:pPr eaLnBrk="1" hangingPunct="1">
              <a:buFontTx/>
              <a:buNone/>
            </a:pPr>
            <a:r>
              <a:rPr lang="cs-CZ" sz="2400" smtClean="0"/>
              <a:t>Řiďte se pravopisnými pravidl_ . Cesta vedla mezi </a:t>
            </a:r>
          </a:p>
          <a:p>
            <a:pPr eaLnBrk="1" hangingPunct="1">
              <a:buFontTx/>
              <a:buNone/>
            </a:pPr>
            <a:r>
              <a:rPr lang="cs-CZ" sz="2400" smtClean="0"/>
              <a:t>pol_ . Musím jít do sklenářstv_ . Mám špatné svědom_ .</a:t>
            </a:r>
          </a:p>
          <a:p>
            <a:pPr eaLnBrk="1" hangingPunct="1">
              <a:buFontTx/>
              <a:buNone/>
            </a:pPr>
            <a:r>
              <a:rPr lang="cs-CZ" sz="2400" smtClean="0"/>
              <a:t>Opište správně všechna čísl_ . Bílé obláčky pluly po modrém</a:t>
            </a:r>
          </a:p>
          <a:p>
            <a:pPr eaLnBrk="1" hangingPunct="1">
              <a:buFontTx/>
              <a:buNone/>
            </a:pPr>
            <a:r>
              <a:rPr lang="cs-CZ" sz="2400" smtClean="0"/>
              <a:t>neb_ . Maminka šla s dvěmi děvčat_ na nákup. Lodě se řídí </a:t>
            </a:r>
          </a:p>
          <a:p>
            <a:pPr eaLnBrk="1" hangingPunct="1">
              <a:buFontTx/>
              <a:buNone/>
            </a:pPr>
            <a:r>
              <a:rPr lang="cs-CZ" sz="2400" smtClean="0"/>
              <a:t>kormidl_ . Míč se zakutálel do křov_ . Na louce se pásla</a:t>
            </a:r>
          </a:p>
          <a:p>
            <a:pPr eaLnBrk="1" hangingPunct="1">
              <a:buFontTx/>
              <a:buNone/>
            </a:pPr>
            <a:r>
              <a:rPr lang="cs-CZ" sz="2400" smtClean="0"/>
              <a:t> koza se  svými kůzlat_ . Šli jsme se projít k Lab_ . Musel</a:t>
            </a:r>
          </a:p>
          <a:p>
            <a:pPr eaLnBrk="1" hangingPunct="1">
              <a:buFontTx/>
              <a:buNone/>
            </a:pPr>
            <a:r>
              <a:rPr lang="cs-CZ" sz="2400" smtClean="0"/>
              <a:t> jsem umýt po obědě nádob_ . Až budu velký chtěl bych</a:t>
            </a:r>
          </a:p>
          <a:p>
            <a:pPr eaLnBrk="1" hangingPunct="1">
              <a:buFontTx/>
              <a:buNone/>
            </a:pPr>
            <a:r>
              <a:rPr lang="cs-CZ" sz="2400" smtClean="0"/>
              <a:t> pracovat v zahradnictv_ . Opřeli jsme si kola o zábradl_ . </a:t>
            </a:r>
          </a:p>
        </p:txBody>
      </p:sp>
    </p:spTree>
    <p:extLst>
      <p:ext uri="{BB962C8B-B14F-4D97-AF65-F5344CB8AC3E}">
        <p14:creationId xmlns:p14="http://schemas.microsoft.com/office/powerpoint/2010/main" xmlns="" val="14914709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r>
              <a:rPr lang="cs-CZ" b="1" smtClean="0"/>
              <a:t>KONTROLA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507413" cy="4525963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400" smtClean="0"/>
              <a:t>Řiďte se pravopisnými pravidl</a:t>
            </a:r>
            <a:r>
              <a:rPr lang="cs-CZ" sz="2400" b="1" smtClean="0">
                <a:solidFill>
                  <a:srgbClr val="FF0000"/>
                </a:solidFill>
              </a:rPr>
              <a:t>y</a:t>
            </a:r>
            <a:r>
              <a:rPr lang="cs-CZ" sz="2400" smtClean="0"/>
              <a:t>. Cesta vedla mezi </a:t>
            </a:r>
          </a:p>
          <a:p>
            <a:pPr eaLnBrk="1" hangingPunct="1">
              <a:buFontTx/>
              <a:buNone/>
            </a:pPr>
            <a:r>
              <a:rPr lang="cs-CZ" sz="2400" smtClean="0"/>
              <a:t>pol</a:t>
            </a:r>
            <a:r>
              <a:rPr lang="cs-CZ" sz="2400" b="1" smtClean="0">
                <a:solidFill>
                  <a:srgbClr val="FF0000"/>
                </a:solidFill>
              </a:rPr>
              <a:t>i</a:t>
            </a:r>
            <a:r>
              <a:rPr lang="cs-CZ" sz="2400" smtClean="0"/>
              <a:t>. Musím jít do sklenářstv</a:t>
            </a:r>
            <a:r>
              <a:rPr lang="cs-CZ" sz="2400" b="1" smtClean="0">
                <a:solidFill>
                  <a:srgbClr val="FF0000"/>
                </a:solidFill>
              </a:rPr>
              <a:t>í</a:t>
            </a:r>
            <a:r>
              <a:rPr lang="cs-CZ" sz="2400" smtClean="0"/>
              <a:t>. Mám špatné svědom</a:t>
            </a:r>
            <a:r>
              <a:rPr lang="cs-CZ" sz="2400" b="1" smtClean="0">
                <a:solidFill>
                  <a:srgbClr val="FF0000"/>
                </a:solidFill>
              </a:rPr>
              <a:t>í</a:t>
            </a:r>
            <a:r>
              <a:rPr lang="cs-CZ" sz="2400" smtClean="0"/>
              <a:t>.</a:t>
            </a:r>
          </a:p>
          <a:p>
            <a:pPr eaLnBrk="1" hangingPunct="1">
              <a:buFontTx/>
              <a:buNone/>
            </a:pPr>
            <a:r>
              <a:rPr lang="cs-CZ" sz="2400" smtClean="0"/>
              <a:t>Opište správně všechna čísl</a:t>
            </a:r>
            <a:r>
              <a:rPr lang="cs-CZ" sz="2400" b="1" smtClean="0">
                <a:solidFill>
                  <a:srgbClr val="FF0000"/>
                </a:solidFill>
              </a:rPr>
              <a:t>a</a:t>
            </a:r>
            <a:r>
              <a:rPr lang="cs-CZ" sz="2400" smtClean="0"/>
              <a:t>. Bílé obláčky pluly po modrém</a:t>
            </a:r>
          </a:p>
          <a:p>
            <a:pPr eaLnBrk="1" hangingPunct="1">
              <a:buFontTx/>
              <a:buNone/>
            </a:pPr>
            <a:r>
              <a:rPr lang="cs-CZ" sz="2400" smtClean="0"/>
              <a:t>neb</a:t>
            </a:r>
            <a:r>
              <a:rPr lang="cs-CZ" sz="2400" b="1" smtClean="0">
                <a:solidFill>
                  <a:srgbClr val="FF0000"/>
                </a:solidFill>
              </a:rPr>
              <a:t>i</a:t>
            </a:r>
            <a:r>
              <a:rPr lang="cs-CZ" sz="2400" smtClean="0"/>
              <a:t>. Maminka šla s dvěmi děvčat</a:t>
            </a:r>
            <a:r>
              <a:rPr lang="cs-CZ" sz="2400" b="1" smtClean="0">
                <a:solidFill>
                  <a:srgbClr val="FF0000"/>
                </a:solidFill>
              </a:rPr>
              <a:t>y </a:t>
            </a:r>
            <a:r>
              <a:rPr lang="cs-CZ" sz="2400" smtClean="0"/>
              <a:t>na nákup. Lodě se řídí </a:t>
            </a:r>
          </a:p>
          <a:p>
            <a:pPr eaLnBrk="1" hangingPunct="1">
              <a:buFontTx/>
              <a:buNone/>
            </a:pPr>
            <a:r>
              <a:rPr lang="cs-CZ" sz="2400" smtClean="0"/>
              <a:t>kormidl</a:t>
            </a:r>
            <a:r>
              <a:rPr lang="cs-CZ" sz="2400" b="1" smtClean="0">
                <a:solidFill>
                  <a:srgbClr val="FF0000"/>
                </a:solidFill>
              </a:rPr>
              <a:t>y</a:t>
            </a:r>
            <a:r>
              <a:rPr lang="cs-CZ" sz="2400" smtClean="0"/>
              <a:t>. Míč se zakutálel do křov</a:t>
            </a:r>
            <a:r>
              <a:rPr lang="cs-CZ" sz="2400" b="1" smtClean="0">
                <a:solidFill>
                  <a:srgbClr val="FF0000"/>
                </a:solidFill>
              </a:rPr>
              <a:t>í</a:t>
            </a:r>
            <a:r>
              <a:rPr lang="cs-CZ" sz="2400" smtClean="0"/>
              <a:t>. Na louce se pásla</a:t>
            </a:r>
          </a:p>
          <a:p>
            <a:pPr eaLnBrk="1" hangingPunct="1">
              <a:buFontTx/>
              <a:buNone/>
            </a:pPr>
            <a:r>
              <a:rPr lang="cs-CZ" sz="2400" smtClean="0"/>
              <a:t> koza se  svými kůzlat</a:t>
            </a:r>
            <a:r>
              <a:rPr lang="cs-CZ" sz="2400" b="1" smtClean="0">
                <a:solidFill>
                  <a:srgbClr val="FF0000"/>
                </a:solidFill>
              </a:rPr>
              <a:t>y</a:t>
            </a:r>
            <a:r>
              <a:rPr lang="cs-CZ" sz="2400" smtClean="0"/>
              <a:t>. Šli jsme se projít k Lab</a:t>
            </a:r>
            <a:r>
              <a:rPr lang="cs-CZ" sz="2400" b="1" smtClean="0">
                <a:solidFill>
                  <a:srgbClr val="FF0000"/>
                </a:solidFill>
              </a:rPr>
              <a:t>i</a:t>
            </a:r>
            <a:r>
              <a:rPr lang="cs-CZ" sz="2400" smtClean="0"/>
              <a:t>. Musel</a:t>
            </a:r>
          </a:p>
          <a:p>
            <a:pPr eaLnBrk="1" hangingPunct="1">
              <a:buFontTx/>
              <a:buNone/>
            </a:pPr>
            <a:r>
              <a:rPr lang="cs-CZ" sz="2400" smtClean="0"/>
              <a:t> jsem umýt po obědě nádob</a:t>
            </a:r>
            <a:r>
              <a:rPr lang="cs-CZ" sz="2400" b="1" smtClean="0">
                <a:solidFill>
                  <a:srgbClr val="FF0000"/>
                </a:solidFill>
              </a:rPr>
              <a:t>í</a:t>
            </a:r>
            <a:r>
              <a:rPr lang="cs-CZ" sz="2400" smtClean="0"/>
              <a:t>. Až budu velký chtěl bych</a:t>
            </a:r>
          </a:p>
          <a:p>
            <a:pPr eaLnBrk="1" hangingPunct="1">
              <a:buFontTx/>
              <a:buNone/>
            </a:pPr>
            <a:r>
              <a:rPr lang="cs-CZ" sz="2400" smtClean="0"/>
              <a:t> pracovat v zahradnictv</a:t>
            </a:r>
            <a:r>
              <a:rPr lang="cs-CZ" sz="2400" b="1" smtClean="0">
                <a:solidFill>
                  <a:srgbClr val="FF0000"/>
                </a:solidFill>
              </a:rPr>
              <a:t>í</a:t>
            </a:r>
            <a:r>
              <a:rPr lang="cs-CZ" sz="2400" smtClean="0"/>
              <a:t>. Opřeli jsme si kola o zábradl</a:t>
            </a:r>
            <a:r>
              <a:rPr lang="cs-CZ" sz="2400" b="1" smtClean="0">
                <a:solidFill>
                  <a:srgbClr val="FF0000"/>
                </a:solidFill>
              </a:rPr>
              <a:t>í</a:t>
            </a:r>
            <a:r>
              <a:rPr lang="cs-CZ" sz="2400" smtClean="0"/>
              <a:t>. </a:t>
            </a:r>
          </a:p>
          <a:p>
            <a:pPr eaLnBrk="1" hangingPunct="1">
              <a:buFontTx/>
              <a:buNone/>
            </a:pPr>
            <a:endParaRPr lang="cs-CZ" sz="4000" smtClean="0"/>
          </a:p>
        </p:txBody>
      </p:sp>
    </p:spTree>
    <p:extLst>
      <p:ext uri="{BB962C8B-B14F-4D97-AF65-F5344CB8AC3E}">
        <p14:creationId xmlns:p14="http://schemas.microsoft.com/office/powerpoint/2010/main" xmlns="" val="21024970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4475613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</TotalTime>
  <Words>509</Words>
  <Application>Microsoft Office PowerPoint</Application>
  <PresentationFormat>Předvádění na obrazovce (4:3)</PresentationFormat>
  <Paragraphs>128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Skloňování podstatných jmen rodu středního</vt:lpstr>
      <vt:lpstr>Vzory rodu středního</vt:lpstr>
      <vt:lpstr>Vzor město</vt:lpstr>
      <vt:lpstr>Vzor moře</vt:lpstr>
      <vt:lpstr>Vzor kuře</vt:lpstr>
      <vt:lpstr>Vzor stavení</vt:lpstr>
      <vt:lpstr>Procvičování vzorů rodu středního</vt:lpstr>
      <vt:lpstr>KONTROLA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Ales Jarolim</dc:creator>
  <cp:lastModifiedBy>jarolima</cp:lastModifiedBy>
  <cp:revision>18</cp:revision>
  <dcterms:created xsi:type="dcterms:W3CDTF">2013-05-21T06:26:19Z</dcterms:created>
  <dcterms:modified xsi:type="dcterms:W3CDTF">2013-06-04T09:23:36Z</dcterms:modified>
</cp:coreProperties>
</file>