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65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4E8EF-B46C-4DFB-BA57-466E6A530CF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642B3-7FD7-45F4-99B2-2A7613E160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84371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4E8EF-B46C-4DFB-BA57-466E6A530CF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642B3-7FD7-45F4-99B2-2A7613E160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61310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4E8EF-B46C-4DFB-BA57-466E6A530CF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642B3-7FD7-45F4-99B2-2A7613E160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76129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4E8EF-B46C-4DFB-BA57-466E6A530CF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642B3-7FD7-45F4-99B2-2A7613E160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893269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4E8EF-B46C-4DFB-BA57-466E6A530CF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642B3-7FD7-45F4-99B2-2A7613E160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2564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4E8EF-B46C-4DFB-BA57-466E6A530CF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642B3-7FD7-45F4-99B2-2A7613E160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34677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4E8EF-B46C-4DFB-BA57-466E6A530CF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642B3-7FD7-45F4-99B2-2A7613E160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4856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4E8EF-B46C-4DFB-BA57-466E6A530CF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642B3-7FD7-45F4-99B2-2A7613E160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479507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4E8EF-B46C-4DFB-BA57-466E6A530CF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642B3-7FD7-45F4-99B2-2A7613E160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42899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4E8EF-B46C-4DFB-BA57-466E6A530CF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642B3-7FD7-45F4-99B2-2A7613E160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7902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4E8EF-B46C-4DFB-BA57-466E6A530CF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642B3-7FD7-45F4-99B2-2A7613E160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79465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64E8EF-B46C-4DFB-BA57-466E6A530CF3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4642B3-7FD7-45F4-99B2-2A7613E160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071953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4077072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15713093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Skloňování podstatných jmen rodu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b="1" dirty="0" smtClean="0">
                <a:solidFill>
                  <a:schemeClr val="bg1"/>
                </a:solidFill>
              </a:rPr>
              <a:t>ženského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CFF"/>
          </a:solidFill>
        </p:spPr>
        <p:txBody>
          <a:bodyPr/>
          <a:lstStyle/>
          <a:p>
            <a:pPr marL="0" indent="0" algn="just">
              <a:buNone/>
            </a:pPr>
            <a:r>
              <a:rPr lang="cs-CZ" dirty="0" smtClean="0"/>
              <a:t>Skupiny podstatných jmen se stejným zakončením mají vždy </a:t>
            </a:r>
            <a:r>
              <a:rPr lang="cs-CZ" b="1" dirty="0" smtClean="0"/>
              <a:t>stejné skloňování</a:t>
            </a:r>
            <a:r>
              <a:rPr lang="cs-CZ" dirty="0" smtClean="0"/>
              <a:t>. Z každé takové skupiny jmen bylo jedno vybráno jako </a:t>
            </a:r>
            <a:r>
              <a:rPr lang="cs-CZ" b="1" dirty="0" smtClean="0"/>
              <a:t>vzor.</a:t>
            </a:r>
            <a:r>
              <a:rPr lang="cs-CZ" dirty="0" smtClean="0"/>
              <a:t> Ostatní podstatná jména téhož rodu se podle tohoto vzoru skloňují.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 descr="C:\Users\jarolima\AppData\Local\Microsoft\Windows\Temporary Internet Files\Content.IE5\2DRDPV8K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645024"/>
            <a:ext cx="1656184" cy="2320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462885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Vzory rodu ženského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CFF"/>
          </a:solidFill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Podstatná jména rodu ženského se skloňují podle vzorů: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žena</a:t>
            </a:r>
            <a:r>
              <a:rPr lang="cs-CZ" dirty="0" smtClean="0"/>
              <a:t> 	– zakončená na –a (dívka, kniha)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růže</a:t>
            </a:r>
            <a:r>
              <a:rPr lang="cs-CZ" dirty="0" smtClean="0"/>
              <a:t> 	– zakončená na –e, (ě) (košile, cibule)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píseň</a:t>
            </a:r>
            <a:r>
              <a:rPr lang="cs-CZ" dirty="0" smtClean="0"/>
              <a:t> – zakončená na souhlásku, 2. p. –e,-ě </a:t>
            </a:r>
          </a:p>
          <a:p>
            <a:pPr marL="0" indent="0">
              <a:buNone/>
            </a:pPr>
            <a:r>
              <a:rPr lang="cs-CZ" dirty="0" smtClean="0"/>
              <a:t>	    ( větev, mrkev)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2"/>
                </a:solidFill>
              </a:rPr>
              <a:t>kost</a:t>
            </a:r>
            <a:r>
              <a:rPr lang="cs-CZ" dirty="0" smtClean="0"/>
              <a:t> 	– zakončená na souhlásku, 2. p. –i </a:t>
            </a:r>
          </a:p>
          <a:p>
            <a:pPr marL="0" indent="0">
              <a:buNone/>
            </a:pPr>
            <a:r>
              <a:rPr lang="cs-CZ" dirty="0" smtClean="0"/>
              <a:t>	    (radost, past)</a:t>
            </a:r>
          </a:p>
        </p:txBody>
      </p:sp>
    </p:spTree>
    <p:extLst>
      <p:ext uri="{BB962C8B-B14F-4D97-AF65-F5344CB8AC3E}">
        <p14:creationId xmlns:p14="http://schemas.microsoft.com/office/powerpoint/2010/main" xmlns="" val="35621958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Vzor žena</a:t>
            </a:r>
            <a:endParaRPr lang="cs-CZ" b="1" dirty="0">
              <a:solidFill>
                <a:schemeClr val="bg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3884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2668"/>
                <a:gridCol w="3538466"/>
                <a:gridCol w="3538466"/>
              </a:tblGrid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Pád</a:t>
                      </a:r>
                      <a:endParaRPr lang="cs-CZ" sz="3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Číslo jednotné</a:t>
                      </a:r>
                      <a:endParaRPr lang="cs-CZ" sz="3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Číslo množné</a:t>
                      </a:r>
                      <a:endParaRPr lang="cs-CZ" sz="3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žen</a:t>
                      </a:r>
                      <a:r>
                        <a:rPr lang="cs-CZ" sz="2400" b="1" dirty="0" smtClean="0"/>
                        <a:t>a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žen</a:t>
                      </a:r>
                      <a:r>
                        <a:rPr lang="cs-CZ" sz="2400" b="1" dirty="0" smtClean="0"/>
                        <a:t>y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žen</a:t>
                      </a:r>
                      <a:r>
                        <a:rPr lang="cs-CZ" sz="2400" b="1" dirty="0" smtClean="0"/>
                        <a:t>y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žen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žen</a:t>
                      </a:r>
                      <a:r>
                        <a:rPr lang="cs-CZ" sz="2400" b="1" dirty="0" smtClean="0"/>
                        <a:t>ě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žen</a:t>
                      </a:r>
                      <a:r>
                        <a:rPr lang="cs-CZ" sz="2400" b="1" dirty="0" smtClean="0"/>
                        <a:t>ám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žen</a:t>
                      </a:r>
                      <a:r>
                        <a:rPr lang="cs-CZ" sz="2400" b="1" dirty="0" smtClean="0"/>
                        <a:t>u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žen</a:t>
                      </a:r>
                      <a:r>
                        <a:rPr lang="cs-CZ" sz="2400" b="1" dirty="0" smtClean="0"/>
                        <a:t>y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žen</a:t>
                      </a:r>
                      <a:r>
                        <a:rPr lang="cs-CZ" sz="2400" b="1" dirty="0" smtClean="0"/>
                        <a:t>o</a:t>
                      </a:r>
                      <a:r>
                        <a:rPr lang="cs-CZ" sz="2400" dirty="0" smtClean="0"/>
                        <a:t>!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žen</a:t>
                      </a:r>
                      <a:r>
                        <a:rPr lang="cs-CZ" sz="2400" b="1" dirty="0" smtClean="0"/>
                        <a:t>y</a:t>
                      </a:r>
                      <a:r>
                        <a:rPr lang="cs-CZ" sz="2400" dirty="0" smtClean="0"/>
                        <a:t>!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(o) žen</a:t>
                      </a:r>
                      <a:r>
                        <a:rPr lang="cs-CZ" sz="2400" b="1" dirty="0" smtClean="0"/>
                        <a:t>ě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(o) žen</a:t>
                      </a:r>
                      <a:r>
                        <a:rPr lang="cs-CZ" sz="2400" b="1" dirty="0" smtClean="0"/>
                        <a:t>ách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ženo</a:t>
                      </a:r>
                      <a:r>
                        <a:rPr lang="cs-CZ" sz="2400" b="1" dirty="0" smtClean="0"/>
                        <a:t>u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žen</a:t>
                      </a:r>
                      <a:r>
                        <a:rPr lang="cs-CZ" sz="2400" b="1" dirty="0" smtClean="0"/>
                        <a:t>ami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Vzor růže</a:t>
            </a:r>
            <a:endParaRPr lang="cs-CZ" b="1" dirty="0">
              <a:solidFill>
                <a:schemeClr val="bg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3884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2472"/>
                <a:gridCol w="3533564"/>
                <a:gridCol w="3533564"/>
              </a:tblGrid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Pád</a:t>
                      </a:r>
                      <a:endParaRPr lang="cs-CZ" sz="3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Číslo jednotné</a:t>
                      </a:r>
                      <a:endParaRPr lang="cs-CZ" sz="3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Číslo množné</a:t>
                      </a:r>
                      <a:endParaRPr lang="cs-CZ" sz="3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růž</a:t>
                      </a:r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růž</a:t>
                      </a:r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růž</a:t>
                      </a:r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růž</a:t>
                      </a:r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růž</a:t>
                      </a:r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růž</a:t>
                      </a:r>
                      <a:r>
                        <a:rPr lang="cs-CZ" sz="2400" b="1" dirty="0" smtClean="0"/>
                        <a:t>ím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růž</a:t>
                      </a:r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růž</a:t>
                      </a:r>
                      <a:r>
                        <a:rPr lang="cs-CZ" sz="2400" b="1" dirty="0" smtClean="0"/>
                        <a:t>e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růž</a:t>
                      </a:r>
                      <a:r>
                        <a:rPr lang="cs-CZ" sz="2400" b="1" dirty="0" smtClean="0"/>
                        <a:t>e</a:t>
                      </a:r>
                      <a:r>
                        <a:rPr lang="cs-CZ" sz="2400" dirty="0" smtClean="0"/>
                        <a:t>!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růž</a:t>
                      </a:r>
                      <a:r>
                        <a:rPr lang="cs-CZ" sz="2400" b="1" dirty="0" smtClean="0"/>
                        <a:t>e</a:t>
                      </a:r>
                      <a:r>
                        <a:rPr lang="cs-CZ" sz="2400" dirty="0" smtClean="0"/>
                        <a:t>!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(o)</a:t>
                      </a:r>
                      <a:r>
                        <a:rPr lang="cs-CZ" sz="2400" baseline="0" dirty="0" smtClean="0"/>
                        <a:t> růž</a:t>
                      </a:r>
                      <a:r>
                        <a:rPr lang="cs-CZ" sz="2400" b="1" baseline="0" dirty="0" smtClean="0"/>
                        <a:t>i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(o) růž</a:t>
                      </a:r>
                      <a:r>
                        <a:rPr lang="cs-CZ" sz="2400" b="1" dirty="0" smtClean="0"/>
                        <a:t>ích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růž</a:t>
                      </a:r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růž</a:t>
                      </a:r>
                      <a:r>
                        <a:rPr lang="cs-CZ" sz="2400" b="1" dirty="0" smtClean="0"/>
                        <a:t>emi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Vzor píseň</a:t>
            </a:r>
            <a:endParaRPr lang="cs-CZ" b="1" dirty="0">
              <a:solidFill>
                <a:schemeClr val="bg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3884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2472"/>
                <a:gridCol w="3533564"/>
                <a:gridCol w="3533564"/>
              </a:tblGrid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Pád</a:t>
                      </a:r>
                      <a:endParaRPr lang="cs-CZ" sz="3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Číslo jednotné</a:t>
                      </a:r>
                      <a:endParaRPr lang="cs-CZ" sz="3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/>
                        <a:t>Číslo množné</a:t>
                      </a:r>
                      <a:endParaRPr lang="cs-CZ" sz="30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píseň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písn</a:t>
                      </a:r>
                      <a:r>
                        <a:rPr lang="cs-CZ" sz="2400" b="1" dirty="0" smtClean="0"/>
                        <a:t>ě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písn</a:t>
                      </a:r>
                      <a:r>
                        <a:rPr lang="cs-CZ" sz="2400" b="1" dirty="0" smtClean="0"/>
                        <a:t>ě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písn</a:t>
                      </a:r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písn</a:t>
                      </a:r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písn</a:t>
                      </a:r>
                      <a:r>
                        <a:rPr lang="cs-CZ" sz="2400" b="1" dirty="0" smtClean="0"/>
                        <a:t>ím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píseň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písn</a:t>
                      </a:r>
                      <a:r>
                        <a:rPr lang="cs-CZ" sz="2400" b="1" dirty="0" smtClean="0"/>
                        <a:t>ě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písn</a:t>
                      </a:r>
                      <a:r>
                        <a:rPr lang="cs-CZ" sz="2400" b="1" dirty="0" smtClean="0"/>
                        <a:t>i</a:t>
                      </a:r>
                      <a:r>
                        <a:rPr lang="cs-CZ" sz="2400" dirty="0" smtClean="0"/>
                        <a:t>!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písn</a:t>
                      </a:r>
                      <a:r>
                        <a:rPr lang="cs-CZ" sz="2400" b="1" dirty="0" smtClean="0"/>
                        <a:t>ě</a:t>
                      </a:r>
                      <a:r>
                        <a:rPr lang="cs-CZ" sz="2400" dirty="0" smtClean="0"/>
                        <a:t>!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(o) písn</a:t>
                      </a:r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(o) písn</a:t>
                      </a:r>
                      <a:r>
                        <a:rPr lang="cs-CZ" sz="2400" b="1" dirty="0" smtClean="0"/>
                        <a:t>ích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písn</a:t>
                      </a:r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písn</a:t>
                      </a:r>
                      <a:r>
                        <a:rPr lang="cs-CZ" sz="2400" b="1" dirty="0" smtClean="0"/>
                        <a:t>ěmi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Vzor kost</a:t>
            </a:r>
            <a:endParaRPr lang="cs-CZ" b="1" dirty="0">
              <a:solidFill>
                <a:schemeClr val="bg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3884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2472"/>
                <a:gridCol w="3533564"/>
                <a:gridCol w="3533564"/>
              </a:tblGrid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>
                          <a:solidFill>
                            <a:schemeClr val="bg1"/>
                          </a:solidFill>
                        </a:rPr>
                        <a:t>Pád</a:t>
                      </a:r>
                      <a:endParaRPr lang="cs-CZ" sz="30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>
                          <a:solidFill>
                            <a:schemeClr val="bg1"/>
                          </a:solidFill>
                        </a:rPr>
                        <a:t>Číslo jednotné</a:t>
                      </a:r>
                      <a:endParaRPr lang="cs-CZ" sz="30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000" dirty="0" smtClean="0">
                          <a:solidFill>
                            <a:schemeClr val="bg1"/>
                          </a:solidFill>
                        </a:rPr>
                        <a:t>Číslo množné</a:t>
                      </a:r>
                      <a:endParaRPr lang="cs-CZ" sz="3000" dirty="0">
                        <a:solidFill>
                          <a:schemeClr val="bg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1.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kost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kost</a:t>
                      </a:r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kost</a:t>
                      </a:r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kost</a:t>
                      </a:r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kost</a:t>
                      </a:r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kost</a:t>
                      </a:r>
                      <a:r>
                        <a:rPr lang="cs-CZ" sz="2400" b="1" dirty="0" smtClean="0"/>
                        <a:t>em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4.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kost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kost</a:t>
                      </a:r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5.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kost</a:t>
                      </a:r>
                      <a:r>
                        <a:rPr lang="cs-CZ" sz="2400" b="1" dirty="0" smtClean="0"/>
                        <a:t>i</a:t>
                      </a:r>
                      <a:r>
                        <a:rPr lang="cs-CZ" sz="2400" dirty="0" smtClean="0"/>
                        <a:t>!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kost</a:t>
                      </a:r>
                      <a:r>
                        <a:rPr lang="cs-CZ" sz="2400" b="1" dirty="0" smtClean="0"/>
                        <a:t>i</a:t>
                      </a:r>
                      <a:r>
                        <a:rPr lang="cs-CZ" sz="2400" b="0" dirty="0" smtClean="0"/>
                        <a:t>!</a:t>
                      </a:r>
                      <a:endParaRPr lang="cs-CZ" sz="2400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6.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(o) kost</a:t>
                      </a:r>
                      <a:r>
                        <a:rPr lang="cs-CZ" sz="2400" b="1" dirty="0" smtClean="0"/>
                        <a:t>i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(o) kost</a:t>
                      </a:r>
                      <a:r>
                        <a:rPr lang="cs-CZ" sz="2400" b="1" dirty="0" smtClean="0"/>
                        <a:t>ech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  <a:tr h="54855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7.</a:t>
                      </a:r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kost</a:t>
                      </a:r>
                      <a:r>
                        <a:rPr lang="cs-CZ" sz="2400" b="1" dirty="0" smtClean="0"/>
                        <a:t>í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kost</a:t>
                      </a:r>
                      <a:r>
                        <a:rPr lang="cs-CZ" sz="2400" b="1" dirty="0" smtClean="0"/>
                        <a:t>mi</a:t>
                      </a:r>
                      <a:endParaRPr lang="cs-CZ" sz="2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>
                <a:solidFill>
                  <a:schemeClr val="bg1"/>
                </a:solidFill>
              </a:rPr>
              <a:t>Řekni podle vzorů slova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CCFF"/>
          </a:solidFill>
          <a:ln>
            <a:solidFill>
              <a:schemeClr val="tx1"/>
            </a:solidFill>
          </a:ln>
        </p:spPr>
        <p:txBody>
          <a:bodyPr/>
          <a:lstStyle/>
          <a:p>
            <a:pPr>
              <a:buNone/>
            </a:pPr>
            <a:r>
              <a:rPr lang="cs-CZ" dirty="0" smtClean="0"/>
              <a:t>květina ve 3. p. č. </a:t>
            </a:r>
            <a:r>
              <a:rPr lang="cs-CZ" dirty="0" err="1" smtClean="0"/>
              <a:t>j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krabice v 6. p. č. mn.</a:t>
            </a:r>
          </a:p>
          <a:p>
            <a:pPr>
              <a:buNone/>
            </a:pPr>
            <a:r>
              <a:rPr lang="cs-CZ" dirty="0" smtClean="0"/>
              <a:t>skříň ve 2. p. č. </a:t>
            </a:r>
            <a:r>
              <a:rPr lang="cs-CZ" dirty="0" err="1" smtClean="0"/>
              <a:t>j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radost ve 4. p. č. mn.</a:t>
            </a:r>
          </a:p>
          <a:p>
            <a:pPr>
              <a:buNone/>
            </a:pPr>
            <a:r>
              <a:rPr lang="cs-CZ" dirty="0" smtClean="0"/>
              <a:t>postel v 1. p. č. </a:t>
            </a:r>
            <a:r>
              <a:rPr lang="cs-CZ" dirty="0" err="1" smtClean="0"/>
              <a:t>j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slepice v 7. p. č. mn.</a:t>
            </a:r>
          </a:p>
          <a:p>
            <a:pPr>
              <a:buNone/>
            </a:pPr>
            <a:r>
              <a:rPr lang="cs-CZ" dirty="0" smtClean="0"/>
              <a:t>babička v 5. p. č. </a:t>
            </a:r>
            <a:r>
              <a:rPr lang="cs-CZ" dirty="0" err="1" smtClean="0"/>
              <a:t>j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C:\Documents and Settings\jarolima\Local Settings\Temporary Internet Files\Content.IE5\BB9LNQTT\MC90044179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1556792"/>
            <a:ext cx="1800200" cy="1800200"/>
          </a:xfrm>
          <a:prstGeom prst="rect">
            <a:avLst/>
          </a:prstGeom>
          <a:noFill/>
        </p:spPr>
      </p:pic>
      <p:pic>
        <p:nvPicPr>
          <p:cNvPr id="1027" name="Picture 3" descr="C:\Documents and Settings\jarolima\Local Settings\Temporary Internet Files\Content.IE5\O65JXPWG\MC90033160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2780928"/>
            <a:ext cx="1630830" cy="1461375"/>
          </a:xfrm>
          <a:prstGeom prst="rect">
            <a:avLst/>
          </a:prstGeom>
          <a:noFill/>
        </p:spPr>
      </p:pic>
      <p:pic>
        <p:nvPicPr>
          <p:cNvPr id="1028" name="Picture 4" descr="C:\Documents and Settings\jarolima\Local Settings\Temporary Internet Files\Content.IE5\79S1Y0UY\MC90035237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4581128"/>
            <a:ext cx="1728192" cy="140625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297</Words>
  <Application>Microsoft Office PowerPoint</Application>
  <PresentationFormat>Předvádění na obrazovce (4:3)</PresentationFormat>
  <Paragraphs>118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Skloňování podstatných jmen rodu ženského</vt:lpstr>
      <vt:lpstr>Vzory rodu ženského</vt:lpstr>
      <vt:lpstr>Vzor žena</vt:lpstr>
      <vt:lpstr>Vzor růže</vt:lpstr>
      <vt:lpstr>Vzor píseň</vt:lpstr>
      <vt:lpstr>Vzor kost</vt:lpstr>
      <vt:lpstr>Řekni podle vzorů slova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Ales Jarolim</dc:creator>
  <cp:lastModifiedBy>jarolima</cp:lastModifiedBy>
  <cp:revision>23</cp:revision>
  <dcterms:created xsi:type="dcterms:W3CDTF">2013-05-21T08:52:23Z</dcterms:created>
  <dcterms:modified xsi:type="dcterms:W3CDTF">2013-06-04T09:23:49Z</dcterms:modified>
</cp:coreProperties>
</file>