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56" r:id="rId2"/>
    <p:sldId id="257" r:id="rId3"/>
    <p:sldId id="258" r:id="rId4"/>
    <p:sldId id="275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7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FFCC00"/>
    <a:srgbClr val="B2BAB7"/>
    <a:srgbClr val="DDE6EF"/>
    <a:srgbClr val="FFFFCC"/>
    <a:srgbClr val="FF0000"/>
    <a:srgbClr val="CC3300"/>
    <a:srgbClr val="0099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94619" autoAdjust="0"/>
  </p:normalViewPr>
  <p:slideViewPr>
    <p:cSldViewPr>
      <p:cViewPr varScale="1">
        <p:scale>
          <a:sx n="64" d="100"/>
          <a:sy n="64" d="100"/>
        </p:scale>
        <p:origin x="-62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</a:t>
          </a:r>
          <a:r>
            <a:rPr lang="cs-CZ" sz="1600" baseline="0" dirty="0" smtClean="0"/>
            <a:t> VY_32_Český </a:t>
          </a:r>
          <a:r>
            <a:rPr lang="cs-CZ" sz="1600" baseline="0" dirty="0" smtClean="0"/>
            <a:t>jazyk_5 Vyjmenovaná </a:t>
          </a:r>
          <a:r>
            <a:rPr lang="cs-CZ" sz="1600" baseline="0" dirty="0" smtClean="0"/>
            <a:t>slova ZŠ praktická, 6.r. -</a:t>
          </a:r>
          <a:r>
            <a:rPr lang="cs-CZ" sz="1600" dirty="0" smtClean="0"/>
            <a:t>TEMA: Vyjmenovaná slova po v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ZŠ Kopřivnice, Štramberská 189, příspěvková organizace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Aleš </a:t>
          </a:r>
          <a:r>
            <a:rPr lang="cs-CZ" sz="1600" dirty="0" err="1" smtClean="0"/>
            <a:t>Jarolím</a:t>
          </a:r>
          <a:endParaRPr lang="cs-CZ" sz="1600" dirty="0" smtClean="0"/>
        </a:p>
        <a:p>
          <a:pPr algn="l" rtl="0"/>
          <a:r>
            <a:rPr lang="cs-CZ" sz="1600" dirty="0" smtClean="0"/>
            <a:t>VYTVOŘENO: 22. 4.2013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 1. 07 /1.4.00/21.1737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E7F14C03-D67D-4A82-8887-4A41904268DD}" type="pres">
      <dgm:prSet presAssocID="{4C35D32F-0EAB-4CD7-82EE-45574DC2A586}" presName="vertSpace4" presStyleLbl="node1" presStyleIdx="2" presStyleCnt="4"/>
      <dgm:spPr/>
    </dgm:pt>
    <dgm:pt modelId="{D699FC7A-A1D1-4730-93D3-51E197A3376C}" type="pres">
      <dgm:prSet presAssocID="{4C35D32F-0EAB-4CD7-82EE-45574DC2A586}" presName="circle4" presStyleLbl="node1" presStyleIdx="3" presStyleCnt="4"/>
      <dgm:spPr/>
    </dgm:pt>
    <dgm:pt modelId="{66FE7F87-EA69-4EF8-86F8-F43548846DDB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902384-A84A-417E-997B-6A372FB09A33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A9975A-41A9-4812-8545-AE90B6938658}" type="presOf" srcId="{4C35D32F-0EAB-4CD7-82EE-45574DC2A586}" destId="{4F902384-A84A-417E-997B-6A372FB09A33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87BA1788-2983-4061-B64B-B74ECBB9F346}" type="presOf" srcId="{D1D4F407-5343-4D3F-B5B9-D407B03CAEB4}" destId="{D005CE8C-CC26-4C3E-AC11-E15060ECD759}" srcOrd="0" destOrd="0" presId="urn:microsoft.com/office/officeart/2005/8/layout/target3"/>
    <dgm:cxn modelId="{4FCB465E-828F-4392-AD72-F59CC5B48A9B}" type="presOf" srcId="{4C35D32F-0EAB-4CD7-82EE-45574DC2A586}" destId="{66FE7F87-EA69-4EF8-86F8-F43548846DDB}" srcOrd="0" destOrd="0" presId="urn:microsoft.com/office/officeart/2005/8/layout/target3"/>
    <dgm:cxn modelId="{062498FF-21C4-45FD-B596-AA315B3EC1AD}" type="presOf" srcId="{D1D4F407-5343-4D3F-B5B9-D407B03CAEB4}" destId="{AED2198E-93D5-4001-81B4-73124B309672}" srcOrd="1" destOrd="0" presId="urn:microsoft.com/office/officeart/2005/8/layout/target3"/>
    <dgm:cxn modelId="{C66BC439-C793-49B2-BB60-D9DABD8D7B0B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91A200D-18AF-45D6-9A70-39C873C4ADFD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18F0B6C-344A-454A-BB47-1A730DC6ECFA}" type="presOf" srcId="{D1B46980-6531-4606-95E6-44980827E919}" destId="{2BE915AB-18AA-4053-B92C-3BFC9ED204BB}" srcOrd="1" destOrd="0" presId="urn:microsoft.com/office/officeart/2005/8/layout/target3"/>
    <dgm:cxn modelId="{9F5DCC0A-31F5-4BA4-8290-2B334706EB3B}" type="presOf" srcId="{B651F6E3-6281-48DB-9319-2AEAFDAE7572}" destId="{6BB5E863-4638-4E1D-BFDE-399D028AC4ED}" srcOrd="1" destOrd="0" presId="urn:microsoft.com/office/officeart/2005/8/layout/target3"/>
    <dgm:cxn modelId="{BB61FB30-DED8-4775-9087-578E96BD2ABD}" type="presOf" srcId="{B651F6E3-6281-48DB-9319-2AEAFDAE7572}" destId="{619D679B-A015-4ECF-8348-D1034C574F40}" srcOrd="0" destOrd="0" presId="urn:microsoft.com/office/officeart/2005/8/layout/target3"/>
    <dgm:cxn modelId="{87E47B0A-7615-4814-AB49-01C6AF357D06}" type="presParOf" srcId="{333A1088-737F-45CB-B68E-254E46348037}" destId="{F5ABB229-8D3B-4694-996A-96F23CF14429}" srcOrd="0" destOrd="0" presId="urn:microsoft.com/office/officeart/2005/8/layout/target3"/>
    <dgm:cxn modelId="{D4511311-104B-4419-A073-3FC87EE1A018}" type="presParOf" srcId="{333A1088-737F-45CB-B68E-254E46348037}" destId="{F41139FD-01EE-4571-8B17-4FB00FC51163}" srcOrd="1" destOrd="0" presId="urn:microsoft.com/office/officeart/2005/8/layout/target3"/>
    <dgm:cxn modelId="{8E5DCFA4-CBB6-4025-B7DD-D662C89CC548}" type="presParOf" srcId="{333A1088-737F-45CB-B68E-254E46348037}" destId="{D005CE8C-CC26-4C3E-AC11-E15060ECD759}" srcOrd="2" destOrd="0" presId="urn:microsoft.com/office/officeart/2005/8/layout/target3"/>
    <dgm:cxn modelId="{C04BB164-C0D9-440C-8FB6-2566615AE23E}" type="presParOf" srcId="{333A1088-737F-45CB-B68E-254E46348037}" destId="{2C702D82-9B77-49B7-9568-BB8EB47C3372}" srcOrd="3" destOrd="0" presId="urn:microsoft.com/office/officeart/2005/8/layout/target3"/>
    <dgm:cxn modelId="{72E1B889-D25C-4708-84FE-351B32D04F05}" type="presParOf" srcId="{333A1088-737F-45CB-B68E-254E46348037}" destId="{A52A0455-90FF-4808-ABD0-F02540D31D5A}" srcOrd="4" destOrd="0" presId="urn:microsoft.com/office/officeart/2005/8/layout/target3"/>
    <dgm:cxn modelId="{6A669576-D8D2-450A-BDA3-34F86CB73871}" type="presParOf" srcId="{333A1088-737F-45CB-B68E-254E46348037}" destId="{6140AFEC-043D-4C43-A2F9-D0F5331DF3A3}" srcOrd="5" destOrd="0" presId="urn:microsoft.com/office/officeart/2005/8/layout/target3"/>
    <dgm:cxn modelId="{48F10D1C-A275-4017-BB7A-60D8C845240B}" type="presParOf" srcId="{333A1088-737F-45CB-B68E-254E46348037}" destId="{9358AC05-5D7D-4327-9F80-1AD486AEA664}" srcOrd="6" destOrd="0" presId="urn:microsoft.com/office/officeart/2005/8/layout/target3"/>
    <dgm:cxn modelId="{A5A8CD9F-2DE9-4893-BDD6-DAADD6F7BFEC}" type="presParOf" srcId="{333A1088-737F-45CB-B68E-254E46348037}" destId="{313FC574-E1CD-4FB4-B054-0B805CE0447D}" srcOrd="7" destOrd="0" presId="urn:microsoft.com/office/officeart/2005/8/layout/target3"/>
    <dgm:cxn modelId="{7EE8D6E5-AB95-4E17-BF66-ACC4ED80B0A1}" type="presParOf" srcId="{333A1088-737F-45CB-B68E-254E46348037}" destId="{619D679B-A015-4ECF-8348-D1034C574F40}" srcOrd="8" destOrd="0" presId="urn:microsoft.com/office/officeart/2005/8/layout/target3"/>
    <dgm:cxn modelId="{F3199433-3591-4558-86AF-DF99465F4782}" type="presParOf" srcId="{333A1088-737F-45CB-B68E-254E46348037}" destId="{E7F14C03-D67D-4A82-8887-4A41904268DD}" srcOrd="9" destOrd="0" presId="urn:microsoft.com/office/officeart/2005/8/layout/target3"/>
    <dgm:cxn modelId="{4F6B771D-55A0-4709-B4BA-85C3B89AED61}" type="presParOf" srcId="{333A1088-737F-45CB-B68E-254E46348037}" destId="{D699FC7A-A1D1-4730-93D3-51E197A3376C}" srcOrd="10" destOrd="0" presId="urn:microsoft.com/office/officeart/2005/8/layout/target3"/>
    <dgm:cxn modelId="{35F75F6E-B1F8-47A7-9D43-2EC8AA21581F}" type="presParOf" srcId="{333A1088-737F-45CB-B68E-254E46348037}" destId="{66FE7F87-EA69-4EF8-86F8-F43548846DDB}" srcOrd="11" destOrd="0" presId="urn:microsoft.com/office/officeart/2005/8/layout/target3"/>
    <dgm:cxn modelId="{86176E20-073C-46B9-B787-7ACF36DB551C}" type="presParOf" srcId="{333A1088-737F-45CB-B68E-254E46348037}" destId="{AED2198E-93D5-4001-81B4-73124B309672}" srcOrd="12" destOrd="0" presId="urn:microsoft.com/office/officeart/2005/8/layout/target3"/>
    <dgm:cxn modelId="{69FBD68E-D74E-41F2-99B0-38202544D162}" type="presParOf" srcId="{333A1088-737F-45CB-B68E-254E46348037}" destId="{2BE915AB-18AA-4053-B92C-3BFC9ED204BB}" srcOrd="13" destOrd="0" presId="urn:microsoft.com/office/officeart/2005/8/layout/target3"/>
    <dgm:cxn modelId="{74065A5F-B468-4325-9322-4B21CB4BE27B}" type="presParOf" srcId="{333A1088-737F-45CB-B68E-254E46348037}" destId="{6BB5E863-4638-4E1D-BFDE-399D028AC4ED}" srcOrd="14" destOrd="0" presId="urn:microsoft.com/office/officeart/2005/8/layout/target3"/>
    <dgm:cxn modelId="{465A7ADB-2FA3-42DE-A8EE-1FA732120022}" type="presParOf" srcId="{333A1088-737F-45CB-B68E-254E46348037}" destId="{4F902384-A84A-417E-997B-6A372FB09A3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ZŠ Kopřivnice, Štramberská 189, příspěvková organizace</a:t>
          </a:r>
          <a:endParaRPr lang="cs-CZ" sz="16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Aleš </a:t>
          </a:r>
          <a:r>
            <a:rPr lang="cs-CZ" sz="1600" kern="1200" dirty="0" err="1" smtClean="0"/>
            <a:t>Jarolím</a:t>
          </a:r>
          <a:endParaRPr lang="cs-CZ" sz="1600" kern="1200" dirty="0" smtClean="0"/>
        </a:p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VYTVOŘENO: 22. 4.2013</a:t>
          </a:r>
          <a:endParaRPr lang="cs-CZ" sz="16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</a:t>
          </a:r>
          <a:r>
            <a:rPr lang="cs-CZ" sz="1600" kern="1200" baseline="0" dirty="0" smtClean="0"/>
            <a:t> VY_32_Český </a:t>
          </a:r>
          <a:r>
            <a:rPr lang="cs-CZ" sz="1600" kern="1200" baseline="0" dirty="0" smtClean="0"/>
            <a:t>jazyk_5 Vyjmenovaná </a:t>
          </a:r>
          <a:r>
            <a:rPr lang="cs-CZ" sz="1600" kern="1200" baseline="0" dirty="0" smtClean="0"/>
            <a:t>slova ZŠ praktická, 6.r. -</a:t>
          </a:r>
          <a:r>
            <a:rPr lang="cs-CZ" sz="1600" kern="1200" dirty="0" smtClean="0"/>
            <a:t>TEMA: Vyjmenovaná slova po v</a:t>
          </a:r>
          <a:endParaRPr lang="cs-CZ" sz="1600" kern="1200" dirty="0"/>
        </a:p>
      </dsp:txBody>
      <dsp:txXfrm>
        <a:off x="1273857" y="1082778"/>
        <a:ext cx="6498543" cy="541389"/>
      </dsp:txXfrm>
    </dsp:sp>
    <dsp:sp modelId="{D699FC7A-A1D1-4730-93D3-51E197A3376C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E7F87-EA69-4EF8-86F8-F43548846DDB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 1. 07 /1.4.00/21.1737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3A422E-275F-44F5-9325-1A17737BE1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FE0960-B402-455E-AF06-F3D4C432C9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0A2EF17-0503-43C6-89EC-F8C55634C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6BCC09-5D7C-41EB-B2E5-118CA21C9F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3EB5E1-4F6D-4DB2-A76C-DE9A8E37D6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F35C66-B54F-40AB-9738-4993D3BA08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D22800-2F3E-4790-B31E-263EA2B2C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C5AC35-C125-46C2-97C8-A5530E0FD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0C4E5E-FBDC-4CD7-BD98-3E3274F8D8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7B8C2C-65B4-4E6A-9D23-967AB51C15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FBCB92-BCF7-4A4A-BE57-1DADACCE16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49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49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49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2C1288CD-75C7-4085-B42A-DA8C581D5A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18" r:id="rId3"/>
    <p:sldLayoutId id="2147483717" r:id="rId4"/>
    <p:sldLayoutId id="2147483716" r:id="rId5"/>
    <p:sldLayoutId id="2147483715" r:id="rId6"/>
    <p:sldLayoutId id="2147483714" r:id="rId7"/>
    <p:sldLayoutId id="2147483713" r:id="rId8"/>
    <p:sldLayoutId id="2147483712" r:id="rId9"/>
    <p:sldLayoutId id="2147483711" r:id="rId10"/>
    <p:sldLayoutId id="214748371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12" Type="http://schemas.openxmlformats.org/officeDocument/2006/relationships/image" Target="../media/image12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/>
        </p:nvGraphicFramePr>
        <p:xfrm>
          <a:off x="683568" y="62068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95736" y="450912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1547813" y="620713"/>
            <a:ext cx="5618162" cy="647700"/>
          </a:xfrm>
        </p:spPr>
        <p:txBody>
          <a:bodyPr/>
          <a:lstStyle/>
          <a:p>
            <a:pPr eaLnBrk="1" hangingPunct="1"/>
            <a:r>
              <a:rPr lang="cs-CZ" sz="4800" b="1" u="sng" smtClean="0">
                <a:solidFill>
                  <a:srgbClr val="000066"/>
                </a:solidFill>
                <a:latin typeface="Times New Roman" pitchFamily="18" charset="0"/>
              </a:rPr>
              <a:t>Anotace</a:t>
            </a:r>
          </a:p>
        </p:txBody>
      </p:sp>
      <p:sp>
        <p:nvSpPr>
          <p:cNvPr id="205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755650" y="1989138"/>
            <a:ext cx="7848600" cy="3960142"/>
          </a:xfrm>
          <a:solidFill>
            <a:schemeClr val="accent1"/>
          </a:solidFill>
        </p:spPr>
        <p:txBody>
          <a:bodyPr/>
          <a:lstStyle/>
          <a:p>
            <a:pPr algn="just" eaLnBrk="1" hangingPunct="1">
              <a:lnSpc>
                <a:spcPct val="90000"/>
              </a:lnSpc>
            </a:pPr>
            <a:r>
              <a:rPr lang="cs-CZ" i="1" dirty="0" smtClean="0">
                <a:solidFill>
                  <a:srgbClr val="000066"/>
                </a:solidFill>
                <a:latin typeface="Times New Roman" pitchFamily="18" charset="0"/>
              </a:rPr>
              <a:t>Seznámení s vyjmenovanými slovy po </a:t>
            </a:r>
            <a:r>
              <a:rPr lang="cs-CZ" i="1" dirty="0" smtClean="0">
                <a:solidFill>
                  <a:srgbClr val="000066"/>
                </a:solidFill>
              </a:rPr>
              <a:t>v</a:t>
            </a:r>
            <a:r>
              <a:rPr lang="cs-CZ" i="1" dirty="0" smtClean="0">
                <a:solidFill>
                  <a:srgbClr val="000066"/>
                </a:solidFill>
                <a:latin typeface="Times New Roman" pitchFamily="18" charset="0"/>
              </a:rPr>
              <a:t>.                    Se slovy jim příbuznými. Uvědomění si, že část slova je v příbuzných slovech stejná a všechna příbuzná slova mají podobný význam. Upozornění na slova, která podobně znějí, ale význam mají jiný. </a:t>
            </a:r>
          </a:p>
          <a:p>
            <a:pPr algn="just" eaLnBrk="1" hangingPunct="1">
              <a:lnSpc>
                <a:spcPct val="90000"/>
              </a:lnSpc>
            </a:pPr>
            <a:endParaRPr lang="cs-CZ" b="1" i="1" dirty="0" smtClean="0">
              <a:solidFill>
                <a:srgbClr val="000066"/>
              </a:solidFill>
              <a:latin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55576" y="4725144"/>
            <a:ext cx="7776864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eaLnBrk="1" hangingPunct="1"/>
            <a:r>
              <a:rPr lang="cs-CZ" sz="3200" i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Pilotáží bylo ověřeno, že tato aktivita žáky zaujala. Žáci si učivo lépe pamatují.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404813"/>
            <a:ext cx="7772400" cy="1008062"/>
          </a:xfrm>
        </p:spPr>
        <p:txBody>
          <a:bodyPr/>
          <a:lstStyle/>
          <a:p>
            <a:pPr eaLnBrk="1" hangingPunct="1"/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/>
            </a:r>
            <a:b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</a:br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>Vyjmenovaná slova po </a:t>
            </a:r>
            <a:r>
              <a:rPr lang="cs-CZ" sz="4800" b="1" smtClean="0">
                <a:solidFill>
                  <a:srgbClr val="000066"/>
                </a:solidFill>
              </a:rPr>
              <a:t>v</a:t>
            </a:r>
            <a: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  <a:t/>
            </a:r>
            <a:br>
              <a:rPr lang="cs-CZ" sz="4800" b="1" smtClean="0">
                <a:solidFill>
                  <a:srgbClr val="000066"/>
                </a:solidFill>
                <a:latin typeface="Times New Roman" pitchFamily="18" charset="0"/>
              </a:rPr>
            </a:br>
            <a:endParaRPr lang="cs-CZ" sz="4800" b="1" smtClean="0">
              <a:solidFill>
                <a:srgbClr val="000066"/>
              </a:solidFill>
              <a:latin typeface="Times New Roman" pitchFamily="18" charset="0"/>
            </a:endParaRPr>
          </a:p>
        </p:txBody>
      </p:sp>
      <p:pic>
        <p:nvPicPr>
          <p:cNvPr id="3096" name="Picture 24" descr="MC90007870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4075" y="1484313"/>
            <a:ext cx="644525" cy="1252537"/>
          </a:xfrm>
          <a:prstGeom prst="rect">
            <a:avLst/>
          </a:prstGeom>
          <a:noFill/>
        </p:spPr>
      </p:pic>
      <p:pic>
        <p:nvPicPr>
          <p:cNvPr id="3097" name="Picture 25" descr="MP90043876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1412875"/>
            <a:ext cx="1306513" cy="1225550"/>
          </a:xfrm>
          <a:prstGeom prst="rect">
            <a:avLst/>
          </a:prstGeom>
          <a:noFill/>
        </p:spPr>
      </p:pic>
      <p:pic>
        <p:nvPicPr>
          <p:cNvPr id="3098" name="Picture 26" descr="MC90039100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1557338"/>
            <a:ext cx="812800" cy="1230312"/>
          </a:xfrm>
          <a:prstGeom prst="rect">
            <a:avLst/>
          </a:prstGeom>
          <a:noFill/>
        </p:spPr>
      </p:pic>
      <p:pic>
        <p:nvPicPr>
          <p:cNvPr id="3099" name="Picture 27" descr="MC90039651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688" y="1484313"/>
            <a:ext cx="715962" cy="1244600"/>
          </a:xfrm>
          <a:prstGeom prst="rect">
            <a:avLst/>
          </a:prstGeom>
          <a:noFill/>
        </p:spPr>
      </p:pic>
      <p:pic>
        <p:nvPicPr>
          <p:cNvPr id="3100" name="Picture 28" descr="MC900232113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740650" y="1484313"/>
            <a:ext cx="974725" cy="1235075"/>
          </a:xfrm>
          <a:prstGeom prst="rect">
            <a:avLst/>
          </a:prstGeom>
          <a:noFill/>
        </p:spPr>
      </p:pic>
      <p:pic>
        <p:nvPicPr>
          <p:cNvPr id="3101" name="Picture 29" descr="MC90032953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850" y="3933825"/>
            <a:ext cx="1295400" cy="1249363"/>
          </a:xfrm>
          <a:prstGeom prst="rect">
            <a:avLst/>
          </a:prstGeom>
          <a:noFill/>
        </p:spPr>
      </p:pic>
      <p:pic>
        <p:nvPicPr>
          <p:cNvPr id="3102" name="Picture 30" descr="MP900448377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3713" y="3860800"/>
            <a:ext cx="1290637" cy="1368425"/>
          </a:xfrm>
          <a:prstGeom prst="rect">
            <a:avLst/>
          </a:prstGeom>
          <a:noFill/>
        </p:spPr>
      </p:pic>
      <p:pic>
        <p:nvPicPr>
          <p:cNvPr id="3103" name="Picture 31" descr="MC900078766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76600" y="3860800"/>
            <a:ext cx="1263650" cy="1241425"/>
          </a:xfrm>
          <a:prstGeom prst="rect">
            <a:avLst/>
          </a:prstGeom>
          <a:noFill/>
        </p:spPr>
      </p:pic>
      <p:pic>
        <p:nvPicPr>
          <p:cNvPr id="3104" name="Picture 32" descr="MC900441469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850" y="1412875"/>
            <a:ext cx="1249363" cy="1249363"/>
          </a:xfrm>
          <a:prstGeom prst="rect">
            <a:avLst/>
          </a:prstGeom>
          <a:noFill/>
        </p:spPr>
      </p:pic>
      <p:pic>
        <p:nvPicPr>
          <p:cNvPr id="3106" name="Picture 34" descr="MC900251066[1]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-1963195">
            <a:off x="468313" y="2420938"/>
            <a:ext cx="576262" cy="227012"/>
          </a:xfrm>
          <a:prstGeom prst="rect">
            <a:avLst/>
          </a:prstGeom>
          <a:noFill/>
        </p:spPr>
      </p:pic>
      <p:pic>
        <p:nvPicPr>
          <p:cNvPr id="3107" name="Picture 35" descr="MC900352394[1]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932363" y="3933825"/>
            <a:ext cx="889000" cy="1219200"/>
          </a:xfrm>
          <a:prstGeom prst="rect">
            <a:avLst/>
          </a:prstGeom>
          <a:noFill/>
        </p:spPr>
      </p:pic>
      <p:sp>
        <p:nvSpPr>
          <p:cNvPr id="3109" name="Rectangle 37"/>
          <p:cNvSpPr>
            <a:spLocks noChangeArrowheads="1"/>
          </p:cNvSpPr>
          <p:nvPr/>
        </p:nvSpPr>
        <p:spPr bwMode="auto">
          <a:xfrm>
            <a:off x="323850" y="1412875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0" name="Rectangle 38"/>
          <p:cNvSpPr>
            <a:spLocks noChangeArrowheads="1"/>
          </p:cNvSpPr>
          <p:nvPr/>
        </p:nvSpPr>
        <p:spPr bwMode="auto">
          <a:xfrm>
            <a:off x="3276600" y="3860800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1" name="Rectangle 39"/>
          <p:cNvSpPr>
            <a:spLocks noChangeArrowheads="1"/>
          </p:cNvSpPr>
          <p:nvPr/>
        </p:nvSpPr>
        <p:spPr bwMode="auto">
          <a:xfrm>
            <a:off x="1763713" y="3860800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2" name="Rectangle 40"/>
          <p:cNvSpPr>
            <a:spLocks noChangeArrowheads="1"/>
          </p:cNvSpPr>
          <p:nvPr/>
        </p:nvSpPr>
        <p:spPr bwMode="auto">
          <a:xfrm>
            <a:off x="323850" y="3860800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3" name="Rectangle 41"/>
          <p:cNvSpPr>
            <a:spLocks noChangeArrowheads="1"/>
          </p:cNvSpPr>
          <p:nvPr/>
        </p:nvSpPr>
        <p:spPr bwMode="auto">
          <a:xfrm>
            <a:off x="4716463" y="3860800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4" name="Rectangle 42"/>
          <p:cNvSpPr>
            <a:spLocks noChangeArrowheads="1"/>
          </p:cNvSpPr>
          <p:nvPr/>
        </p:nvSpPr>
        <p:spPr bwMode="auto">
          <a:xfrm>
            <a:off x="1763713" y="1412875"/>
            <a:ext cx="1368425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5" name="Rectangle 43"/>
          <p:cNvSpPr>
            <a:spLocks noChangeArrowheads="1"/>
          </p:cNvSpPr>
          <p:nvPr/>
        </p:nvSpPr>
        <p:spPr bwMode="auto">
          <a:xfrm>
            <a:off x="3276600" y="1412875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6" name="Rectangle 44"/>
          <p:cNvSpPr>
            <a:spLocks noChangeArrowheads="1"/>
          </p:cNvSpPr>
          <p:nvPr/>
        </p:nvSpPr>
        <p:spPr bwMode="auto">
          <a:xfrm>
            <a:off x="4716463" y="1412875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7" name="Rectangle 45"/>
          <p:cNvSpPr>
            <a:spLocks noChangeArrowheads="1"/>
          </p:cNvSpPr>
          <p:nvPr/>
        </p:nvSpPr>
        <p:spPr bwMode="auto">
          <a:xfrm>
            <a:off x="7596188" y="1412875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8" name="Rectangle 46"/>
          <p:cNvSpPr>
            <a:spLocks noChangeArrowheads="1"/>
          </p:cNvSpPr>
          <p:nvPr/>
        </p:nvSpPr>
        <p:spPr bwMode="auto">
          <a:xfrm>
            <a:off x="6156325" y="3860800"/>
            <a:ext cx="2087563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19" name="Rectangle 47"/>
          <p:cNvSpPr>
            <a:spLocks noChangeArrowheads="1"/>
          </p:cNvSpPr>
          <p:nvPr/>
        </p:nvSpPr>
        <p:spPr bwMode="auto">
          <a:xfrm>
            <a:off x="6156325" y="1412875"/>
            <a:ext cx="1295400" cy="20161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3120" name="Text Box 48"/>
          <p:cNvSpPr txBox="1">
            <a:spLocks noChangeArrowheads="1"/>
          </p:cNvSpPr>
          <p:nvPr/>
        </p:nvSpPr>
        <p:spPr bwMode="auto">
          <a:xfrm>
            <a:off x="755650" y="2997200"/>
            <a:ext cx="6477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VY</a:t>
            </a:r>
          </a:p>
        </p:txBody>
      </p:sp>
      <p:sp>
        <p:nvSpPr>
          <p:cNvPr id="3121" name="Text Box 49"/>
          <p:cNvSpPr txBox="1">
            <a:spLocks noChangeArrowheads="1"/>
          </p:cNvSpPr>
          <p:nvPr/>
        </p:nvSpPr>
        <p:spPr bwMode="auto">
          <a:xfrm>
            <a:off x="1692275" y="2997200"/>
            <a:ext cx="16557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VYSOKÝ</a:t>
            </a:r>
          </a:p>
        </p:txBody>
      </p:sp>
      <p:sp>
        <p:nvSpPr>
          <p:cNvPr id="3122" name="Text Box 50"/>
          <p:cNvSpPr txBox="1">
            <a:spLocks noChangeArrowheads="1"/>
          </p:cNvSpPr>
          <p:nvPr/>
        </p:nvSpPr>
        <p:spPr bwMode="auto">
          <a:xfrm>
            <a:off x="3563938" y="2997200"/>
            <a:ext cx="10795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VÝT</a:t>
            </a:r>
          </a:p>
        </p:txBody>
      </p:sp>
      <p:sp>
        <p:nvSpPr>
          <p:cNvPr id="3123" name="Text Box 51"/>
          <p:cNvSpPr txBox="1">
            <a:spLocks noChangeArrowheads="1"/>
          </p:cNvSpPr>
          <p:nvPr/>
        </p:nvSpPr>
        <p:spPr bwMode="auto">
          <a:xfrm>
            <a:off x="4643438" y="2997200"/>
            <a:ext cx="15843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VÝSKAT</a:t>
            </a:r>
          </a:p>
        </p:txBody>
      </p:sp>
      <p:sp>
        <p:nvSpPr>
          <p:cNvPr id="3124" name="Text Box 52"/>
          <p:cNvSpPr txBox="1">
            <a:spLocks noChangeArrowheads="1"/>
          </p:cNvSpPr>
          <p:nvPr/>
        </p:nvSpPr>
        <p:spPr bwMode="auto">
          <a:xfrm>
            <a:off x="6084888" y="2997200"/>
            <a:ext cx="1511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ZVYKAT</a:t>
            </a:r>
          </a:p>
        </p:txBody>
      </p:sp>
      <p:sp>
        <p:nvSpPr>
          <p:cNvPr id="3125" name="Text Box 53"/>
          <p:cNvSpPr txBox="1">
            <a:spLocks noChangeArrowheads="1"/>
          </p:cNvSpPr>
          <p:nvPr/>
        </p:nvSpPr>
        <p:spPr bwMode="auto">
          <a:xfrm>
            <a:off x="7524750" y="2997200"/>
            <a:ext cx="17637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ŽVÝKAT</a:t>
            </a:r>
          </a:p>
        </p:txBody>
      </p:sp>
      <p:sp>
        <p:nvSpPr>
          <p:cNvPr id="3126" name="Text Box 54"/>
          <p:cNvSpPr txBox="1">
            <a:spLocks noChangeArrowheads="1"/>
          </p:cNvSpPr>
          <p:nvPr/>
        </p:nvSpPr>
        <p:spPr bwMode="auto">
          <a:xfrm>
            <a:off x="323850" y="5445125"/>
            <a:ext cx="15113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VYDRA</a:t>
            </a:r>
          </a:p>
        </p:txBody>
      </p:sp>
      <p:sp>
        <p:nvSpPr>
          <p:cNvPr id="3127" name="Text Box 55"/>
          <p:cNvSpPr txBox="1">
            <a:spLocks noChangeArrowheads="1"/>
          </p:cNvSpPr>
          <p:nvPr/>
        </p:nvSpPr>
        <p:spPr bwMode="auto">
          <a:xfrm>
            <a:off x="1979613" y="5445125"/>
            <a:ext cx="1152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VÝR</a:t>
            </a:r>
          </a:p>
        </p:txBody>
      </p:sp>
      <p:sp>
        <p:nvSpPr>
          <p:cNvPr id="3128" name="Text Box 56"/>
          <p:cNvSpPr txBox="1">
            <a:spLocks noChangeArrowheads="1"/>
          </p:cNvSpPr>
          <p:nvPr/>
        </p:nvSpPr>
        <p:spPr bwMode="auto">
          <a:xfrm>
            <a:off x="3275856" y="5445224"/>
            <a:ext cx="13668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 dirty="0"/>
              <a:t>POVYK</a:t>
            </a:r>
          </a:p>
        </p:txBody>
      </p:sp>
      <p:sp>
        <p:nvSpPr>
          <p:cNvPr id="3129" name="Text Box 57"/>
          <p:cNvSpPr txBox="1">
            <a:spLocks noChangeArrowheads="1"/>
          </p:cNvSpPr>
          <p:nvPr/>
        </p:nvSpPr>
        <p:spPr bwMode="auto">
          <a:xfrm>
            <a:off x="4716463" y="5445125"/>
            <a:ext cx="1439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VÝHEŇ</a:t>
            </a:r>
          </a:p>
        </p:txBody>
      </p:sp>
      <p:sp>
        <p:nvSpPr>
          <p:cNvPr id="3130" name="Text Box 58"/>
          <p:cNvSpPr txBox="1">
            <a:spLocks noChangeArrowheads="1"/>
          </p:cNvSpPr>
          <p:nvPr/>
        </p:nvSpPr>
        <p:spPr bwMode="auto">
          <a:xfrm>
            <a:off x="6084888" y="4724400"/>
            <a:ext cx="22320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u="sng"/>
              <a:t>A SLOVA S PŘEDPONOU VY, 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7" name="Rectangle 7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46086" name="Rectangle 6"/>
          <p:cNvSpPr>
            <a:spLocks noChangeArrowheads="1"/>
          </p:cNvSpPr>
          <p:nvPr/>
        </p:nvSpPr>
        <p:spPr bwMode="auto">
          <a:xfrm>
            <a:off x="1619250" y="3068638"/>
            <a:ext cx="10795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vy</a:t>
            </a:r>
          </a:p>
        </p:txBody>
      </p:sp>
      <p:sp>
        <p:nvSpPr>
          <p:cNvPr id="46091" name="Text Box 11"/>
          <p:cNvSpPr txBox="1">
            <a:spLocks noChangeArrowheads="1"/>
          </p:cNvSpPr>
          <p:nvPr/>
        </p:nvSpPr>
        <p:spPr bwMode="auto">
          <a:xfrm>
            <a:off x="827088" y="4149725"/>
            <a:ext cx="4537075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2400" b="1" i="1">
                <a:latin typeface="Times New Roman" pitchFamily="18" charset="0"/>
              </a:rPr>
              <a:t>Vy – více osob.</a:t>
            </a:r>
          </a:p>
          <a:p>
            <a:r>
              <a:rPr lang="cs-CZ" sz="2400" b="1" i="1">
                <a:latin typeface="Times New Roman" pitchFamily="18" charset="0"/>
              </a:rPr>
              <a:t>Vy všichni půjdete domů.</a:t>
            </a:r>
          </a:p>
        </p:txBody>
      </p:sp>
      <p:sp>
        <p:nvSpPr>
          <p:cNvPr id="46094" name="Text Box 14"/>
          <p:cNvSpPr txBox="1">
            <a:spLocks noChangeArrowheads="1"/>
          </p:cNvSpPr>
          <p:nvPr/>
        </p:nvSpPr>
        <p:spPr bwMode="auto">
          <a:xfrm>
            <a:off x="4318000" y="765175"/>
            <a:ext cx="3960813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vykat</a:t>
            </a:r>
          </a:p>
          <a:p>
            <a:r>
              <a:rPr lang="cs-CZ" sz="2400" b="1">
                <a:latin typeface="Times New Roman" pitchFamily="18" charset="0"/>
              </a:rPr>
              <a:t>vykání</a:t>
            </a:r>
          </a:p>
        </p:txBody>
      </p:sp>
      <p:pic>
        <p:nvPicPr>
          <p:cNvPr id="46096" name="Picture 16" descr="MC90044146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836613"/>
            <a:ext cx="2447925" cy="2447925"/>
          </a:xfrm>
          <a:prstGeom prst="rect">
            <a:avLst/>
          </a:prstGeom>
          <a:noFill/>
        </p:spPr>
      </p:pic>
      <p:pic>
        <p:nvPicPr>
          <p:cNvPr id="46097" name="Picture 17" descr="MC90025106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963195">
            <a:off x="971550" y="2492375"/>
            <a:ext cx="1079500" cy="425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2" name="Rectangle 6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0183" name="Picture 7" descr="MC90007870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908050"/>
            <a:ext cx="1074738" cy="2087563"/>
          </a:xfrm>
          <a:prstGeom prst="rect">
            <a:avLst/>
          </a:prstGeom>
          <a:noFill/>
        </p:spPr>
      </p:pic>
      <p:sp>
        <p:nvSpPr>
          <p:cNvPr id="50184" name="Rectangle 8"/>
          <p:cNvSpPr>
            <a:spLocks noChangeArrowheads="1"/>
          </p:cNvSpPr>
          <p:nvPr/>
        </p:nvSpPr>
        <p:spPr bwMode="auto">
          <a:xfrm>
            <a:off x="1187450" y="3068638"/>
            <a:ext cx="13811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vysoký</a:t>
            </a:r>
          </a:p>
        </p:txBody>
      </p:sp>
      <p:sp>
        <p:nvSpPr>
          <p:cNvPr id="50185" name="Text Box 9"/>
          <p:cNvSpPr txBox="1">
            <a:spLocks noChangeArrowheads="1"/>
          </p:cNvSpPr>
          <p:nvPr/>
        </p:nvSpPr>
        <p:spPr bwMode="auto">
          <a:xfrm>
            <a:off x="611188" y="4005263"/>
            <a:ext cx="2447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Veliký na výšku.</a:t>
            </a:r>
          </a:p>
        </p:txBody>
      </p:sp>
      <p:sp>
        <p:nvSpPr>
          <p:cNvPr id="50186" name="Rectangle 10"/>
          <p:cNvSpPr>
            <a:spLocks noChangeArrowheads="1"/>
          </p:cNvSpPr>
          <p:nvPr/>
        </p:nvSpPr>
        <p:spPr bwMode="auto">
          <a:xfrm>
            <a:off x="4321175" y="773113"/>
            <a:ext cx="2903538" cy="2770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výška</a:t>
            </a:r>
          </a:p>
          <a:p>
            <a:r>
              <a:rPr lang="cs-CZ" sz="2400" b="1">
                <a:latin typeface="Times New Roman" pitchFamily="18" charset="0"/>
              </a:rPr>
              <a:t>vysočina</a:t>
            </a:r>
          </a:p>
          <a:p>
            <a:r>
              <a:rPr lang="cs-CZ" sz="2400" b="1">
                <a:latin typeface="Times New Roman" pitchFamily="18" charset="0"/>
              </a:rPr>
              <a:t>zvýšit</a:t>
            </a:r>
          </a:p>
          <a:p>
            <a:r>
              <a:rPr lang="cs-CZ" sz="2400" b="1">
                <a:latin typeface="Times New Roman" pitchFamily="18" charset="0"/>
              </a:rPr>
              <a:t>výšina</a:t>
            </a:r>
          </a:p>
          <a:p>
            <a:r>
              <a:rPr lang="cs-CZ" sz="2400" b="1">
                <a:latin typeface="Times New Roman" pitchFamily="18" charset="0"/>
              </a:rPr>
              <a:t>nejvyšší</a:t>
            </a:r>
          </a:p>
          <a:p>
            <a:endParaRPr lang="cs-CZ" sz="2400" b="1">
              <a:latin typeface="Times New Roman" pitchFamily="18" charset="0"/>
            </a:endParaRPr>
          </a:p>
        </p:txBody>
      </p:sp>
      <p:sp>
        <p:nvSpPr>
          <p:cNvPr id="50187" name="Rectangle 11"/>
          <p:cNvSpPr>
            <a:spLocks noChangeArrowheads="1"/>
          </p:cNvSpPr>
          <p:nvPr/>
        </p:nvSpPr>
        <p:spPr bwMode="auto">
          <a:xfrm>
            <a:off x="4318000" y="3968750"/>
            <a:ext cx="2833688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</a:rPr>
              <a:t>POZOR:</a:t>
            </a:r>
          </a:p>
          <a:p>
            <a:r>
              <a:rPr lang="cs-CZ" sz="2400" b="1">
                <a:latin typeface="Times New Roman" pitchFamily="18" charset="0"/>
              </a:rPr>
              <a:t>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ska - malá vesnice</a:t>
            </a:r>
          </a:p>
          <a:p>
            <a:r>
              <a:rPr lang="cs-CZ" sz="2400" b="1">
                <a:latin typeface="Times New Roman" pitchFamily="18" charset="0"/>
              </a:rPr>
              <a:t>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žka - věžička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1205" name="Picture 5" descr="MP90043876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8" y="725488"/>
            <a:ext cx="2374900" cy="2227262"/>
          </a:xfrm>
          <a:prstGeom prst="rect">
            <a:avLst/>
          </a:prstGeom>
          <a:noFill/>
        </p:spPr>
      </p:pic>
      <p:sp>
        <p:nvSpPr>
          <p:cNvPr id="51206" name="Rectangle 6"/>
          <p:cNvSpPr>
            <a:spLocks noChangeArrowheads="1"/>
          </p:cNvSpPr>
          <p:nvPr/>
        </p:nvSpPr>
        <p:spPr bwMode="auto">
          <a:xfrm>
            <a:off x="1547813" y="3068638"/>
            <a:ext cx="7254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výt</a:t>
            </a:r>
          </a:p>
        </p:txBody>
      </p:sp>
      <p:sp>
        <p:nvSpPr>
          <p:cNvPr id="51207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2808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Vydávat táhlý hlas.</a:t>
            </a:r>
          </a:p>
        </p:txBody>
      </p:sp>
      <p:sp>
        <p:nvSpPr>
          <p:cNvPr id="51208" name="Rectangle 8"/>
          <p:cNvSpPr>
            <a:spLocks noChangeArrowheads="1"/>
          </p:cNvSpPr>
          <p:nvPr/>
        </p:nvSpPr>
        <p:spPr bwMode="auto">
          <a:xfrm>
            <a:off x="4318000" y="733425"/>
            <a:ext cx="2903538" cy="94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zavýt</a:t>
            </a:r>
          </a:p>
        </p:txBody>
      </p:sp>
      <p:sp>
        <p:nvSpPr>
          <p:cNvPr id="51209" name="Rectangle 9"/>
          <p:cNvSpPr>
            <a:spLocks noChangeArrowheads="1"/>
          </p:cNvSpPr>
          <p:nvPr/>
        </p:nvSpPr>
        <p:spPr bwMode="auto">
          <a:xfrm>
            <a:off x="4321175" y="3968750"/>
            <a:ext cx="3959225" cy="94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</a:rPr>
              <a:t>POZOR:</a:t>
            </a:r>
          </a:p>
          <a:p>
            <a:r>
              <a:rPr lang="cs-CZ" sz="2400" b="1">
                <a:latin typeface="Times New Roman" pitchFamily="18" charset="0"/>
              </a:rPr>
              <a:t>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t – plést květinový věneček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8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2229" name="Picture 5" descr="MC90039100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692150"/>
            <a:ext cx="1570037" cy="2376488"/>
          </a:xfrm>
          <a:prstGeom prst="rect">
            <a:avLst/>
          </a:prstGeom>
          <a:noFill/>
        </p:spPr>
      </p:pic>
      <p:sp>
        <p:nvSpPr>
          <p:cNvPr id="52230" name="Rectangle 6"/>
          <p:cNvSpPr>
            <a:spLocks noChangeArrowheads="1"/>
          </p:cNvSpPr>
          <p:nvPr/>
        </p:nvSpPr>
        <p:spPr bwMode="auto">
          <a:xfrm>
            <a:off x="1258888" y="3068638"/>
            <a:ext cx="1312862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výskat</a:t>
            </a:r>
          </a:p>
        </p:txBody>
      </p:sp>
      <p:sp>
        <p:nvSpPr>
          <p:cNvPr id="52231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2808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Jásat radostí.</a:t>
            </a:r>
          </a:p>
        </p:txBody>
      </p:sp>
      <p:sp>
        <p:nvSpPr>
          <p:cNvPr id="52232" name="Rectangle 8"/>
          <p:cNvSpPr>
            <a:spLocks noChangeArrowheads="1"/>
          </p:cNvSpPr>
          <p:nvPr/>
        </p:nvSpPr>
        <p:spPr bwMode="auto">
          <a:xfrm>
            <a:off x="4318000" y="733425"/>
            <a:ext cx="2903538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zavýsknutí</a:t>
            </a:r>
          </a:p>
          <a:p>
            <a:r>
              <a:rPr lang="cs-CZ" sz="2400" b="1">
                <a:latin typeface="Times New Roman" pitchFamily="18" charset="0"/>
              </a:rPr>
              <a:t>výskání</a:t>
            </a:r>
          </a:p>
        </p:txBody>
      </p:sp>
      <p:sp>
        <p:nvSpPr>
          <p:cNvPr id="52233" name="Rectangle 9"/>
          <p:cNvSpPr>
            <a:spLocks noChangeArrowheads="1"/>
          </p:cNvSpPr>
          <p:nvPr/>
        </p:nvSpPr>
        <p:spPr bwMode="auto">
          <a:xfrm>
            <a:off x="4321175" y="3968750"/>
            <a:ext cx="4154488" cy="94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</a:rPr>
              <a:t>POZOR:</a:t>
            </a:r>
          </a:p>
          <a:p>
            <a:r>
              <a:rPr lang="cs-CZ" sz="2400" b="1">
                <a:latin typeface="Times New Roman" pitchFamily="18" charset="0"/>
              </a:rPr>
              <a:t>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skat – probírat se ve vlasech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2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3253" name="Picture 5" descr="MC900396518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836613"/>
            <a:ext cx="1117600" cy="1943100"/>
          </a:xfrm>
          <a:prstGeom prst="rect">
            <a:avLst/>
          </a:prstGeom>
          <a:noFill/>
        </p:spPr>
      </p:pic>
      <p:sp>
        <p:nvSpPr>
          <p:cNvPr id="53254" name="Rectangle 6"/>
          <p:cNvSpPr>
            <a:spLocks noChangeArrowheads="1"/>
          </p:cNvSpPr>
          <p:nvPr/>
        </p:nvSpPr>
        <p:spPr bwMode="auto">
          <a:xfrm>
            <a:off x="1258888" y="3068638"/>
            <a:ext cx="1335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zvykat</a:t>
            </a:r>
          </a:p>
        </p:txBody>
      </p:sp>
      <p:sp>
        <p:nvSpPr>
          <p:cNvPr id="53255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2808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Smiřovat se s něčím.</a:t>
            </a:r>
          </a:p>
        </p:txBody>
      </p:sp>
      <p:sp>
        <p:nvSpPr>
          <p:cNvPr id="53256" name="Rectangle 8"/>
          <p:cNvSpPr>
            <a:spLocks noChangeArrowheads="1"/>
          </p:cNvSpPr>
          <p:nvPr/>
        </p:nvSpPr>
        <p:spPr bwMode="auto">
          <a:xfrm>
            <a:off x="4318000" y="733425"/>
            <a:ext cx="2903538" cy="313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zvyk</a:t>
            </a:r>
          </a:p>
          <a:p>
            <a:r>
              <a:rPr lang="cs-CZ" sz="2400" b="1">
                <a:latin typeface="Times New Roman" pitchFamily="18" charset="0"/>
              </a:rPr>
              <a:t>nezvyk</a:t>
            </a:r>
          </a:p>
          <a:p>
            <a:r>
              <a:rPr lang="cs-CZ" sz="2400" b="1">
                <a:latin typeface="Times New Roman" pitchFamily="18" charset="0"/>
              </a:rPr>
              <a:t>zlozvyk</a:t>
            </a:r>
          </a:p>
          <a:p>
            <a:r>
              <a:rPr lang="cs-CZ" sz="2400" b="1">
                <a:latin typeface="Times New Roman" pitchFamily="18" charset="0"/>
              </a:rPr>
              <a:t>návyk</a:t>
            </a:r>
          </a:p>
          <a:p>
            <a:r>
              <a:rPr lang="cs-CZ" sz="2400" b="1">
                <a:latin typeface="Times New Roman" pitchFamily="18" charset="0"/>
              </a:rPr>
              <a:t>obvykle</a:t>
            </a:r>
          </a:p>
          <a:p>
            <a:r>
              <a:rPr lang="cs-CZ" sz="2400" b="1">
                <a:latin typeface="Times New Roman" pitchFamily="18" charset="0"/>
              </a:rPr>
              <a:t>odvyknout</a:t>
            </a:r>
          </a:p>
          <a:p>
            <a:endParaRPr lang="cs-CZ" sz="2400" b="1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6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4278" name="Picture 6" descr="MC900232113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765175"/>
            <a:ext cx="1655762" cy="2098675"/>
          </a:xfrm>
          <a:prstGeom prst="rect">
            <a:avLst/>
          </a:prstGeom>
          <a:noFill/>
        </p:spPr>
      </p:pic>
      <p:sp>
        <p:nvSpPr>
          <p:cNvPr id="54279" name="Rectangle 7"/>
          <p:cNvSpPr>
            <a:spLocks noChangeArrowheads="1"/>
          </p:cNvSpPr>
          <p:nvPr/>
        </p:nvSpPr>
        <p:spPr bwMode="auto">
          <a:xfrm>
            <a:off x="1258888" y="3068638"/>
            <a:ext cx="1335087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žvýkat</a:t>
            </a:r>
          </a:p>
        </p:txBody>
      </p:sp>
      <p:sp>
        <p:nvSpPr>
          <p:cNvPr id="54280" name="Text Box 8"/>
          <p:cNvSpPr txBox="1">
            <a:spLocks noChangeArrowheads="1"/>
          </p:cNvSpPr>
          <p:nvPr/>
        </p:nvSpPr>
        <p:spPr bwMode="auto">
          <a:xfrm>
            <a:off x="611188" y="4005263"/>
            <a:ext cx="280828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Kousat a převalovat potravu v ústech.</a:t>
            </a:r>
          </a:p>
        </p:txBody>
      </p:sp>
      <p:sp>
        <p:nvSpPr>
          <p:cNvPr id="54281" name="Rectangle 9"/>
          <p:cNvSpPr>
            <a:spLocks noChangeArrowheads="1"/>
          </p:cNvSpPr>
          <p:nvPr/>
        </p:nvSpPr>
        <p:spPr bwMode="auto">
          <a:xfrm>
            <a:off x="4318000" y="733425"/>
            <a:ext cx="2903538" cy="203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žvýkačka</a:t>
            </a:r>
          </a:p>
          <a:p>
            <a:r>
              <a:rPr lang="cs-CZ" sz="2400" b="1">
                <a:latin typeface="Times New Roman" pitchFamily="18" charset="0"/>
              </a:rPr>
              <a:t>přežvykovat</a:t>
            </a:r>
          </a:p>
          <a:p>
            <a:r>
              <a:rPr lang="cs-CZ" sz="2400" b="1">
                <a:latin typeface="Times New Roman" pitchFamily="18" charset="0"/>
              </a:rPr>
              <a:t>přežvýkavec</a:t>
            </a:r>
          </a:p>
          <a:p>
            <a:endParaRPr lang="cs-CZ" sz="2400" b="1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0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5301" name="Picture 5" descr="MC90032953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836613"/>
            <a:ext cx="1800225" cy="1736725"/>
          </a:xfrm>
          <a:prstGeom prst="rect">
            <a:avLst/>
          </a:prstGeom>
          <a:noFill/>
        </p:spPr>
      </p:pic>
      <p:sp>
        <p:nvSpPr>
          <p:cNvPr id="55302" name="Rectangle 6"/>
          <p:cNvSpPr>
            <a:spLocks noChangeArrowheads="1"/>
          </p:cNvSpPr>
          <p:nvPr/>
        </p:nvSpPr>
        <p:spPr bwMode="auto">
          <a:xfrm>
            <a:off x="1258888" y="3068638"/>
            <a:ext cx="12001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vydra</a:t>
            </a:r>
          </a:p>
        </p:txBody>
      </p:sp>
      <p:sp>
        <p:nvSpPr>
          <p:cNvPr id="55303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2808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Vodní šelma. </a:t>
            </a:r>
          </a:p>
        </p:txBody>
      </p:sp>
      <p:sp>
        <p:nvSpPr>
          <p:cNvPr id="55304" name="Rectangle 8"/>
          <p:cNvSpPr>
            <a:spLocks noChangeArrowheads="1"/>
          </p:cNvSpPr>
          <p:nvPr/>
        </p:nvSpPr>
        <p:spPr bwMode="auto">
          <a:xfrm>
            <a:off x="4318000" y="733425"/>
            <a:ext cx="2903538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vydří</a:t>
            </a:r>
          </a:p>
          <a:p>
            <a:endParaRPr lang="cs-CZ" sz="2400" b="1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4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6325" name="Picture 5" descr="MP900448377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9138" y="725488"/>
            <a:ext cx="2374900" cy="2235200"/>
          </a:xfrm>
          <a:prstGeom prst="rect">
            <a:avLst/>
          </a:prstGeom>
          <a:noFill/>
        </p:spPr>
      </p:pic>
      <p:sp>
        <p:nvSpPr>
          <p:cNvPr id="56326" name="Rectangle 6"/>
          <p:cNvSpPr>
            <a:spLocks noChangeArrowheads="1"/>
          </p:cNvSpPr>
          <p:nvPr/>
        </p:nvSpPr>
        <p:spPr bwMode="auto">
          <a:xfrm>
            <a:off x="1476375" y="3068638"/>
            <a:ext cx="7715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výr</a:t>
            </a:r>
          </a:p>
        </p:txBody>
      </p:sp>
      <p:sp>
        <p:nvSpPr>
          <p:cNvPr id="56327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2808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Velká sova. </a:t>
            </a:r>
          </a:p>
        </p:txBody>
      </p:sp>
      <p:sp>
        <p:nvSpPr>
          <p:cNvPr id="56328" name="Rectangle 8"/>
          <p:cNvSpPr>
            <a:spLocks noChangeArrowheads="1"/>
          </p:cNvSpPr>
          <p:nvPr/>
        </p:nvSpPr>
        <p:spPr bwMode="auto">
          <a:xfrm>
            <a:off x="4318000" y="733425"/>
            <a:ext cx="2903538" cy="167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výři</a:t>
            </a:r>
          </a:p>
          <a:p>
            <a:r>
              <a:rPr lang="cs-CZ" sz="2400" b="1">
                <a:latin typeface="Times New Roman" pitchFamily="18" charset="0"/>
              </a:rPr>
              <a:t>výrům</a:t>
            </a:r>
          </a:p>
          <a:p>
            <a:endParaRPr lang="cs-CZ" sz="2400" b="1">
              <a:latin typeface="Times New Roman" pitchFamily="18" charset="0"/>
            </a:endParaRPr>
          </a:p>
        </p:txBody>
      </p:sp>
      <p:sp>
        <p:nvSpPr>
          <p:cNvPr id="56329" name="Rectangle 9"/>
          <p:cNvSpPr>
            <a:spLocks noChangeArrowheads="1"/>
          </p:cNvSpPr>
          <p:nvPr/>
        </p:nvSpPr>
        <p:spPr bwMode="auto">
          <a:xfrm>
            <a:off x="4321175" y="3968750"/>
            <a:ext cx="3749675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solidFill>
                  <a:srgbClr val="FF0000"/>
                </a:solidFill>
                <a:latin typeface="Times New Roman" pitchFamily="18" charset="0"/>
              </a:rPr>
              <a:t>POZOR:</a:t>
            </a:r>
          </a:p>
          <a:p>
            <a:r>
              <a:rPr lang="cs-CZ" sz="2400" b="1">
                <a:latin typeface="Times New Roman" pitchFamily="18" charset="0"/>
              </a:rPr>
              <a:t>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r – krouživý pohyb vody </a:t>
            </a:r>
          </a:p>
          <a:p>
            <a:r>
              <a:rPr lang="cs-CZ" sz="2400" b="1">
                <a:latin typeface="Times New Roman" pitchFamily="18" charset="0"/>
              </a:rPr>
              <a:t>          nebo vzduchu.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8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7349" name="Picture 5" descr="MC90007876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836613"/>
            <a:ext cx="1944688" cy="1911350"/>
          </a:xfrm>
          <a:prstGeom prst="rect">
            <a:avLst/>
          </a:prstGeom>
          <a:noFill/>
        </p:spPr>
      </p:pic>
      <p:sp>
        <p:nvSpPr>
          <p:cNvPr id="57350" name="Rectangle 6"/>
          <p:cNvSpPr>
            <a:spLocks noChangeArrowheads="1"/>
          </p:cNvSpPr>
          <p:nvPr/>
        </p:nvSpPr>
        <p:spPr bwMode="auto">
          <a:xfrm>
            <a:off x="1331913" y="3068638"/>
            <a:ext cx="124460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povyk</a:t>
            </a:r>
          </a:p>
        </p:txBody>
      </p:sp>
      <p:sp>
        <p:nvSpPr>
          <p:cNvPr id="57351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28082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Křik, hluk, rámus. </a:t>
            </a:r>
          </a:p>
        </p:txBody>
      </p:sp>
      <p:sp>
        <p:nvSpPr>
          <p:cNvPr id="57352" name="Rectangle 8"/>
          <p:cNvSpPr>
            <a:spLocks noChangeArrowheads="1"/>
          </p:cNvSpPr>
          <p:nvPr/>
        </p:nvSpPr>
        <p:spPr bwMode="auto">
          <a:xfrm>
            <a:off x="4318000" y="733425"/>
            <a:ext cx="2903538" cy="130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>
                <a:latin typeface="Times New Roman" pitchFamily="18" charset="0"/>
              </a:rPr>
              <a:t>Příbuzná slova:</a:t>
            </a:r>
          </a:p>
          <a:p>
            <a:r>
              <a:rPr lang="cs-CZ" sz="2400" b="1">
                <a:latin typeface="Times New Roman" pitchFamily="18" charset="0"/>
              </a:rPr>
              <a:t>povykovat</a:t>
            </a:r>
          </a:p>
          <a:p>
            <a:endParaRPr lang="cs-CZ" sz="2400" b="1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2" name="Rectangle 4"/>
          <p:cNvSpPr>
            <a:spLocks noChangeArrowheads="1"/>
          </p:cNvSpPr>
          <p:nvPr/>
        </p:nvSpPr>
        <p:spPr bwMode="auto">
          <a:xfrm>
            <a:off x="719138" y="725488"/>
            <a:ext cx="2374900" cy="302577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b="1" u="sng"/>
          </a:p>
          <a:p>
            <a:pPr algn="ctr"/>
            <a:endParaRPr lang="cs-CZ"/>
          </a:p>
        </p:txBody>
      </p:sp>
      <p:pic>
        <p:nvPicPr>
          <p:cNvPr id="58373" name="Picture 5" descr="MC900352394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765175"/>
            <a:ext cx="1574800" cy="2159000"/>
          </a:xfrm>
          <a:prstGeom prst="rect">
            <a:avLst/>
          </a:prstGeom>
          <a:noFill/>
        </p:spPr>
      </p:pic>
      <p:sp>
        <p:nvSpPr>
          <p:cNvPr id="58374" name="Rectangle 6"/>
          <p:cNvSpPr>
            <a:spLocks noChangeArrowheads="1"/>
          </p:cNvSpPr>
          <p:nvPr/>
        </p:nvSpPr>
        <p:spPr bwMode="auto">
          <a:xfrm>
            <a:off x="1331913" y="3068638"/>
            <a:ext cx="12223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z="3200" b="1" u="sng">
                <a:latin typeface="Times New Roman" pitchFamily="18" charset="0"/>
              </a:rPr>
              <a:t>výheň</a:t>
            </a:r>
          </a:p>
        </p:txBody>
      </p:sp>
      <p:sp>
        <p:nvSpPr>
          <p:cNvPr id="58375" name="Text Box 7"/>
          <p:cNvSpPr txBox="1">
            <a:spLocks noChangeArrowheads="1"/>
          </p:cNvSpPr>
          <p:nvPr/>
        </p:nvSpPr>
        <p:spPr bwMode="auto">
          <a:xfrm>
            <a:off x="611188" y="4005263"/>
            <a:ext cx="2808287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i="1">
                <a:latin typeface="Times New Roman" pitchFamily="18" charset="0"/>
              </a:rPr>
              <a:t>Kovářská pec.   Velké vedro.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6" name="Rectangle 4"/>
          <p:cNvSpPr>
            <a:spLocks noChangeArrowheads="1"/>
          </p:cNvSpPr>
          <p:nvPr/>
        </p:nvSpPr>
        <p:spPr bwMode="auto">
          <a:xfrm>
            <a:off x="468313" y="692150"/>
            <a:ext cx="8280400" cy="678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3200" b="1" u="sng">
                <a:latin typeface="Times New Roman" pitchFamily="18" charset="0"/>
              </a:rPr>
              <a:t>SLOVA S PŘEDPONOU VY, VÝ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Po odtržení předpony dává zbytek slova smysl.</a:t>
            </a:r>
          </a:p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vy</a:t>
            </a:r>
            <a:r>
              <a:rPr lang="cs-CZ" sz="2400" b="1">
                <a:latin typeface="Times New Roman" pitchFamily="18" charset="0"/>
              </a:rPr>
              <a:t>letět – letět,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vy</a:t>
            </a:r>
            <a:r>
              <a:rPr lang="cs-CZ" sz="2400" b="1">
                <a:latin typeface="Times New Roman" pitchFamily="18" charset="0"/>
              </a:rPr>
              <a:t>hodit – hodit,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vy</a:t>
            </a:r>
            <a:r>
              <a:rPr lang="cs-CZ" sz="2400" b="1">
                <a:latin typeface="Times New Roman" pitchFamily="18" charset="0"/>
              </a:rPr>
              <a:t>skočit – skočit</a:t>
            </a:r>
          </a:p>
          <a:p>
            <a:pPr>
              <a:spcBef>
                <a:spcPct val="50000"/>
              </a:spcBef>
            </a:pPr>
            <a:endParaRPr lang="cs-CZ" sz="2400" b="1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Předponu vy, vý lze také nahradit jinou předponou.</a:t>
            </a:r>
          </a:p>
          <a:p>
            <a:pPr>
              <a:spcBef>
                <a:spcPct val="50000"/>
              </a:spcBef>
            </a:pP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vy</a:t>
            </a:r>
            <a:r>
              <a:rPr lang="cs-CZ" sz="2400" b="1">
                <a:latin typeface="Times New Roman" pitchFamily="18" charset="0"/>
              </a:rPr>
              <a:t>letět –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pro</a:t>
            </a:r>
            <a:r>
              <a:rPr lang="cs-CZ" sz="2400" b="1">
                <a:latin typeface="Times New Roman" pitchFamily="18" charset="0"/>
              </a:rPr>
              <a:t>letět,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vy</a:t>
            </a:r>
            <a:r>
              <a:rPr lang="cs-CZ" sz="2400" b="1">
                <a:latin typeface="Times New Roman" pitchFamily="18" charset="0"/>
              </a:rPr>
              <a:t>nést –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do</a:t>
            </a:r>
            <a:r>
              <a:rPr lang="cs-CZ" sz="2400" b="1">
                <a:latin typeface="Times New Roman" pitchFamily="18" charset="0"/>
              </a:rPr>
              <a:t>nést,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vy</a:t>
            </a:r>
            <a:r>
              <a:rPr lang="cs-CZ" sz="2400" b="1">
                <a:latin typeface="Times New Roman" pitchFamily="18" charset="0"/>
              </a:rPr>
              <a:t>trhat – 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na</a:t>
            </a:r>
            <a:r>
              <a:rPr lang="cs-CZ" sz="2400" b="1">
                <a:latin typeface="Times New Roman" pitchFamily="18" charset="0"/>
              </a:rPr>
              <a:t>trhat</a:t>
            </a:r>
          </a:p>
          <a:p>
            <a:pPr>
              <a:spcBef>
                <a:spcPct val="50000"/>
              </a:spcBef>
            </a:pPr>
            <a:r>
              <a:rPr lang="cs-CZ" sz="3200" b="1">
                <a:solidFill>
                  <a:srgbClr val="FF0000"/>
                </a:solidFill>
                <a:latin typeface="Times New Roman" pitchFamily="18" charset="0"/>
              </a:rPr>
              <a:t>POZOR: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Slova, ve kterých píšeme vi, ví:</a:t>
            </a:r>
          </a:p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těz,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z="2400" b="1">
                <a:latin typeface="Times New Roman" pitchFamily="18" charset="0"/>
              </a:rPr>
              <a:t>dlička,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z="2400" b="1">
                <a:latin typeface="Times New Roman" pitchFamily="18" charset="0"/>
              </a:rPr>
              <a:t>dle,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kend,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tat,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z="2400" b="1">
                <a:latin typeface="Times New Roman" pitchFamily="18" charset="0"/>
              </a:rPr>
              <a:t>chřice,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z="2400" b="1">
                <a:latin typeface="Times New Roman" pitchFamily="18" charset="0"/>
              </a:rPr>
              <a:t>dět,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í</a:t>
            </a:r>
            <a:r>
              <a:rPr lang="cs-CZ" sz="2400" b="1">
                <a:latin typeface="Times New Roman" pitchFamily="18" charset="0"/>
              </a:rPr>
              <a:t>čko,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z="2400" b="1">
                <a:latin typeface="Times New Roman" pitchFamily="18" charset="0"/>
              </a:rPr>
              <a:t>nice, v</a:t>
            </a:r>
            <a:r>
              <a:rPr lang="cs-CZ" sz="2400" b="1">
                <a:solidFill>
                  <a:srgbClr val="FF0000"/>
                </a:solidFill>
                <a:latin typeface="Times New Roman" pitchFamily="18" charset="0"/>
              </a:rPr>
              <a:t>i</a:t>
            </a:r>
            <a:r>
              <a:rPr lang="cs-CZ" sz="2400" b="1">
                <a:latin typeface="Times New Roman" pitchFamily="18" charset="0"/>
              </a:rPr>
              <a:t>nohrad</a:t>
            </a:r>
          </a:p>
          <a:p>
            <a:pPr>
              <a:spcBef>
                <a:spcPct val="50000"/>
              </a:spcBef>
            </a:pPr>
            <a:endParaRPr lang="cs-CZ" sz="2400" b="1">
              <a:latin typeface="Times New Roman" pitchFamily="18" charset="0"/>
            </a:endParaRPr>
          </a:p>
          <a:p>
            <a:pPr>
              <a:spcBef>
                <a:spcPct val="50000"/>
              </a:spcBef>
            </a:pPr>
            <a:endParaRPr lang="cs-CZ" sz="3200" b="1" u="sng">
              <a:latin typeface="Times New Roman" pitchFamily="18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>
                <a:solidFill>
                  <a:srgbClr val="000066"/>
                </a:solidFill>
                <a:latin typeface="Times New Roman" pitchFamily="18" charset="0"/>
              </a:rPr>
              <a:t>CITACE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600200"/>
            <a:ext cx="8640960" cy="4525963"/>
          </a:xfrm>
        </p:spPr>
        <p:txBody>
          <a:bodyPr/>
          <a:lstStyle/>
          <a:p>
            <a:pPr>
              <a:buFontTx/>
              <a:buNone/>
            </a:pPr>
            <a:r>
              <a:rPr lang="cs-CZ" sz="2800" b="1" dirty="0" smtClean="0"/>
              <a:t>ROZMARYNOVÁ, Marta; </a:t>
            </a:r>
            <a:r>
              <a:rPr lang="cs-CZ" sz="2800" b="1" dirty="0" smtClean="0"/>
              <a:t>ŠNEIDEROVÁ,</a:t>
            </a:r>
          </a:p>
          <a:p>
            <a:pPr>
              <a:buFontTx/>
              <a:buNone/>
            </a:pPr>
            <a:r>
              <a:rPr lang="cs-CZ" sz="2800" b="1" dirty="0" smtClean="0"/>
              <a:t>Stanislava</a:t>
            </a:r>
            <a:r>
              <a:rPr lang="cs-CZ" sz="2800" b="1" dirty="0" smtClean="0"/>
              <a:t>. </a:t>
            </a:r>
            <a:r>
              <a:rPr lang="cs-CZ" sz="2800" b="1" i="1" dirty="0" smtClean="0"/>
              <a:t>Český jazyk 6</a:t>
            </a:r>
            <a:r>
              <a:rPr lang="cs-CZ" sz="2800" b="1" dirty="0" smtClean="0"/>
              <a:t>. Praha: </a:t>
            </a:r>
            <a:r>
              <a:rPr lang="cs-CZ" sz="2800" b="1" dirty="0" smtClean="0"/>
              <a:t>Septima, 2004,</a:t>
            </a:r>
          </a:p>
          <a:p>
            <a:pPr>
              <a:buFontTx/>
              <a:buNone/>
            </a:pPr>
            <a:r>
              <a:rPr lang="cs-CZ" sz="2800" b="1" dirty="0" smtClean="0"/>
              <a:t>ISBN </a:t>
            </a:r>
            <a:r>
              <a:rPr lang="cs-CZ" sz="2800" b="1" dirty="0" smtClean="0"/>
              <a:t>80-7216-198-9</a:t>
            </a:r>
            <a:r>
              <a:rPr lang="cs-CZ" sz="2800" b="1" dirty="0" smtClean="0"/>
              <a:t>.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Zdroj obrázků: 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prstClr val="black"/>
                </a:solidFill>
              </a:rPr>
              <a:t>Galerie MS Office </a:t>
            </a:r>
          </a:p>
          <a:p>
            <a:pPr>
              <a:buFontTx/>
              <a:buNone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Balloons</Template>
  <TotalTime>936</TotalTime>
  <Words>359</Words>
  <Application>Microsoft Office PowerPoint</Application>
  <PresentationFormat>Předvádění na obrazovce (4:3)</PresentationFormat>
  <Paragraphs>98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Výchozí návrh</vt:lpstr>
      <vt:lpstr>Snímek 1</vt:lpstr>
      <vt:lpstr>Anotace</vt:lpstr>
      <vt:lpstr> Vyjmenovaná slova po v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Romana HAVRLANTOVÁ</dc:creator>
  <cp:lastModifiedBy>jarolima</cp:lastModifiedBy>
  <cp:revision>24</cp:revision>
  <dcterms:created xsi:type="dcterms:W3CDTF">2013-03-17T15:29:45Z</dcterms:created>
  <dcterms:modified xsi:type="dcterms:W3CDTF">2013-06-04T11:24:59Z</dcterms:modified>
</cp:coreProperties>
</file>