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56" r:id="rId2"/>
    <p:sldId id="257" r:id="rId3"/>
    <p:sldId id="258" r:id="rId4"/>
    <p:sldId id="259" r:id="rId5"/>
    <p:sldId id="261" r:id="rId6"/>
    <p:sldId id="263" r:id="rId7"/>
    <p:sldId id="264" r:id="rId8"/>
    <p:sldId id="266" r:id="rId9"/>
    <p:sldId id="267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99"/>
    <a:srgbClr val="FFCC00"/>
    <a:srgbClr val="B2BAB7"/>
    <a:srgbClr val="DDE6EF"/>
    <a:srgbClr val="FFFFCC"/>
    <a:srgbClr val="800080"/>
    <a:srgbClr val="003300"/>
    <a:srgbClr val="E20C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VY_32_Český jazyk_2_Vyjmenovaná slova ZŠ praktická, 6.r. -</a:t>
          </a:r>
          <a:r>
            <a:rPr lang="cs-CZ" sz="1600" dirty="0" smtClean="0"/>
            <a:t>TEMA: Vyjmenovaná slova po s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Aleš </a:t>
          </a:r>
          <a:r>
            <a:rPr lang="cs-CZ" sz="1600" dirty="0" err="1" smtClean="0"/>
            <a:t>Jarolím</a:t>
          </a:r>
          <a:endParaRPr lang="cs-CZ" sz="1600" dirty="0" smtClean="0"/>
        </a:p>
        <a:p>
          <a:pPr algn="l" rtl="0"/>
          <a:r>
            <a:rPr lang="cs-CZ" sz="1600" dirty="0" smtClean="0"/>
            <a:t>VYTVOŘENO: 24. 3.2013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636F2EA1-9F98-42AC-868D-2726D593E8D9}" type="presOf" srcId="{D1B46980-6531-4606-95E6-44980827E919}" destId="{6140AFEC-043D-4C43-A2F9-D0F5331DF3A3}" srcOrd="0" destOrd="0" presId="urn:microsoft.com/office/officeart/2005/8/layout/target3"/>
    <dgm:cxn modelId="{BAD21167-985B-4C44-9D32-9D1D0C305875}" type="presOf" srcId="{B651F6E3-6281-48DB-9319-2AEAFDAE7572}" destId="{619D679B-A015-4ECF-8348-D1034C574F40}" srcOrd="0" destOrd="0" presId="urn:microsoft.com/office/officeart/2005/8/layout/target3"/>
    <dgm:cxn modelId="{6B49BE97-67A2-4C42-9514-15C48307A01C}" type="presOf" srcId="{B651F6E3-6281-48DB-9319-2AEAFDAE7572}" destId="{6BB5E863-4638-4E1D-BFDE-399D028AC4ED}" srcOrd="1" destOrd="0" presId="urn:microsoft.com/office/officeart/2005/8/layout/target3"/>
    <dgm:cxn modelId="{CA5A73B2-75D8-4059-9838-3FCCD40B4D30}" type="presOf" srcId="{D1D4F407-5343-4D3F-B5B9-D407B03CAEB4}" destId="{D005CE8C-CC26-4C3E-AC11-E15060ECD759}" srcOrd="0" destOrd="0" presId="urn:microsoft.com/office/officeart/2005/8/layout/target3"/>
    <dgm:cxn modelId="{BF2A820C-0CF3-4418-985A-6B4D0354D704}" type="presOf" srcId="{4C35D32F-0EAB-4CD7-82EE-45574DC2A586}" destId="{66FE7F87-EA69-4EF8-86F8-F43548846DDB}" srcOrd="0" destOrd="0" presId="urn:microsoft.com/office/officeart/2005/8/layout/target3"/>
    <dgm:cxn modelId="{3C43E6BC-0813-45E8-8E6F-E6F91A3DA488}" type="presOf" srcId="{757F3AB3-0718-4624-B441-E567A8F0AB56}" destId="{333A1088-737F-45CB-B68E-254E46348037}" srcOrd="0" destOrd="0" presId="urn:microsoft.com/office/officeart/2005/8/layout/target3"/>
    <dgm:cxn modelId="{062F77B4-BB0A-4C9C-804F-DB444C072E0F}" type="presOf" srcId="{D1D4F407-5343-4D3F-B5B9-D407B03CAEB4}" destId="{AED2198E-93D5-4001-81B4-73124B309672}" srcOrd="1" destOrd="0" presId="urn:microsoft.com/office/officeart/2005/8/layout/target3"/>
    <dgm:cxn modelId="{7A5E519D-3182-498D-B44B-1CA0C93E5A68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5FF7B43-DE11-4484-8C9E-BB528A0B6ECE}" type="presOf" srcId="{4C35D32F-0EAB-4CD7-82EE-45574DC2A586}" destId="{4F902384-A84A-417E-997B-6A372FB09A3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85CBF1-9A84-43FC-9256-FA0714B5A2DF}" type="presParOf" srcId="{333A1088-737F-45CB-B68E-254E46348037}" destId="{F5ABB229-8D3B-4694-996A-96F23CF14429}" srcOrd="0" destOrd="0" presId="urn:microsoft.com/office/officeart/2005/8/layout/target3"/>
    <dgm:cxn modelId="{03694BF2-400B-4407-82D8-00C5C1E1B7C4}" type="presParOf" srcId="{333A1088-737F-45CB-B68E-254E46348037}" destId="{F41139FD-01EE-4571-8B17-4FB00FC51163}" srcOrd="1" destOrd="0" presId="urn:microsoft.com/office/officeart/2005/8/layout/target3"/>
    <dgm:cxn modelId="{C2D7FBD9-F85A-4B2E-83AD-5118B3511277}" type="presParOf" srcId="{333A1088-737F-45CB-B68E-254E46348037}" destId="{D005CE8C-CC26-4C3E-AC11-E15060ECD759}" srcOrd="2" destOrd="0" presId="urn:microsoft.com/office/officeart/2005/8/layout/target3"/>
    <dgm:cxn modelId="{92AEEDB4-A794-481F-8AFD-4C4A29561BE5}" type="presParOf" srcId="{333A1088-737F-45CB-B68E-254E46348037}" destId="{2C702D82-9B77-49B7-9568-BB8EB47C3372}" srcOrd="3" destOrd="0" presId="urn:microsoft.com/office/officeart/2005/8/layout/target3"/>
    <dgm:cxn modelId="{A6B6368F-571B-42F8-8720-29A15914E52D}" type="presParOf" srcId="{333A1088-737F-45CB-B68E-254E46348037}" destId="{A52A0455-90FF-4808-ABD0-F02540D31D5A}" srcOrd="4" destOrd="0" presId="urn:microsoft.com/office/officeart/2005/8/layout/target3"/>
    <dgm:cxn modelId="{D1C6778F-2258-474D-A28F-47D226BEC58C}" type="presParOf" srcId="{333A1088-737F-45CB-B68E-254E46348037}" destId="{6140AFEC-043D-4C43-A2F9-D0F5331DF3A3}" srcOrd="5" destOrd="0" presId="urn:microsoft.com/office/officeart/2005/8/layout/target3"/>
    <dgm:cxn modelId="{D3093CD8-FEFE-4D99-A827-A8A4B57B7051}" type="presParOf" srcId="{333A1088-737F-45CB-B68E-254E46348037}" destId="{9358AC05-5D7D-4327-9F80-1AD486AEA664}" srcOrd="6" destOrd="0" presId="urn:microsoft.com/office/officeart/2005/8/layout/target3"/>
    <dgm:cxn modelId="{3B80B6D9-5843-46E3-811C-8D0FF3521DBC}" type="presParOf" srcId="{333A1088-737F-45CB-B68E-254E46348037}" destId="{313FC574-E1CD-4FB4-B054-0B805CE0447D}" srcOrd="7" destOrd="0" presId="urn:microsoft.com/office/officeart/2005/8/layout/target3"/>
    <dgm:cxn modelId="{ACD9F17E-0DC9-4932-A76E-31551263A9F9}" type="presParOf" srcId="{333A1088-737F-45CB-B68E-254E46348037}" destId="{619D679B-A015-4ECF-8348-D1034C574F40}" srcOrd="8" destOrd="0" presId="urn:microsoft.com/office/officeart/2005/8/layout/target3"/>
    <dgm:cxn modelId="{6C3A9CB7-BDF0-41A8-A3EB-AEEBF6A22887}" type="presParOf" srcId="{333A1088-737F-45CB-B68E-254E46348037}" destId="{E7F14C03-D67D-4A82-8887-4A41904268DD}" srcOrd="9" destOrd="0" presId="urn:microsoft.com/office/officeart/2005/8/layout/target3"/>
    <dgm:cxn modelId="{B9811EED-D26D-4F4F-8B27-5BFC749A6412}" type="presParOf" srcId="{333A1088-737F-45CB-B68E-254E46348037}" destId="{D699FC7A-A1D1-4730-93D3-51E197A3376C}" srcOrd="10" destOrd="0" presId="urn:microsoft.com/office/officeart/2005/8/layout/target3"/>
    <dgm:cxn modelId="{B87DE8F9-DEF7-4B00-A100-B15182A1C31D}" type="presParOf" srcId="{333A1088-737F-45CB-B68E-254E46348037}" destId="{66FE7F87-EA69-4EF8-86F8-F43548846DDB}" srcOrd="11" destOrd="0" presId="urn:microsoft.com/office/officeart/2005/8/layout/target3"/>
    <dgm:cxn modelId="{936ACCBE-B4AC-47F2-85E7-5A07ED8ABB80}" type="presParOf" srcId="{333A1088-737F-45CB-B68E-254E46348037}" destId="{AED2198E-93D5-4001-81B4-73124B309672}" srcOrd="12" destOrd="0" presId="urn:microsoft.com/office/officeart/2005/8/layout/target3"/>
    <dgm:cxn modelId="{AE7CA056-CA8C-44A8-83CB-A60AC4626F98}" type="presParOf" srcId="{333A1088-737F-45CB-B68E-254E46348037}" destId="{2BE915AB-18AA-4053-B92C-3BFC9ED204BB}" srcOrd="13" destOrd="0" presId="urn:microsoft.com/office/officeart/2005/8/layout/target3"/>
    <dgm:cxn modelId="{0861BAE9-7819-4CA4-A704-A0836E355970}" type="presParOf" srcId="{333A1088-737F-45CB-B68E-254E46348037}" destId="{6BB5E863-4638-4E1D-BFDE-399D028AC4ED}" srcOrd="14" destOrd="0" presId="urn:microsoft.com/office/officeart/2005/8/layout/target3"/>
    <dgm:cxn modelId="{E6FBC9D1-69B9-4655-AAAA-09B9D184442B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Kopřivnice, Štramberská 189, příspěvková organizace</a:t>
          </a:r>
          <a:endParaRPr lang="cs-CZ" sz="16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Aleš </a:t>
          </a:r>
          <a:r>
            <a:rPr lang="cs-CZ" sz="1600" kern="1200" dirty="0" err="1" smtClean="0"/>
            <a:t>Jarolím</a:t>
          </a:r>
          <a:endParaRPr lang="cs-CZ" sz="1600" kern="1200" dirty="0" smtClean="0"/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VYTVOŘENO: 24. 3.2013</a:t>
          </a:r>
          <a:endParaRPr lang="cs-CZ" sz="16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VY_32_Český jazyk_2_Vyjmenovaná slova ZŠ praktická, 6.r. -</a:t>
          </a:r>
          <a:r>
            <a:rPr lang="cs-CZ" sz="1600" kern="1200" dirty="0" smtClean="0"/>
            <a:t>TEMA: Vyjmenovaná slova po s</a:t>
          </a:r>
          <a:endParaRPr lang="cs-CZ" sz="1600" kern="1200" dirty="0"/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12BC39-6385-40E8-9DB5-1AF16570A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5C7F07-C6B9-4CAC-AE8A-C49AB79C2B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679529-44B2-4A2B-805C-45C48094C2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8A6203-CC26-4EAE-AA38-DDD4871959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88B6B8-1813-4D4B-9CC3-213FBD6F4A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575590-B132-4D21-ADE6-AF633D2FEA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F7E99E-A370-4BA8-99AD-1BACBF3890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31CDF3-0918-4DD6-85C6-A20A4F0396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1110D6-FD44-4D7D-A7E8-98A1224206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CDF156-ADEC-4475-AB94-E422BB2F80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1CA1B-2F8F-4117-B46B-CAF24B8690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49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49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49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0C1E0C5-9CAA-402F-BE05-626E3B3D46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509120"/>
            <a:ext cx="5608320" cy="13655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1547813" y="620713"/>
            <a:ext cx="5618162" cy="647700"/>
          </a:xfrm>
        </p:spPr>
        <p:txBody>
          <a:bodyPr/>
          <a:lstStyle/>
          <a:p>
            <a:pPr eaLnBrk="1" hangingPunct="1"/>
            <a:r>
              <a:rPr lang="cs-CZ" sz="4800" b="1" u="sng" smtClean="0">
                <a:solidFill>
                  <a:srgbClr val="000066"/>
                </a:solidFill>
                <a:latin typeface="Times New Roman" pitchFamily="18" charset="0"/>
              </a:rPr>
              <a:t>Anotace</a:t>
            </a:r>
          </a:p>
        </p:txBody>
      </p:sp>
      <p:sp>
        <p:nvSpPr>
          <p:cNvPr id="205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755650" y="1989138"/>
            <a:ext cx="7848600" cy="3312070"/>
          </a:xfrm>
          <a:solidFill>
            <a:schemeClr val="accent1"/>
          </a:solidFill>
        </p:spPr>
        <p:txBody>
          <a:bodyPr/>
          <a:lstStyle/>
          <a:p>
            <a:pPr algn="just" eaLnBrk="1" hangingPunct="1"/>
            <a:r>
              <a:rPr lang="cs-CZ" sz="2800" i="1" dirty="0" smtClean="0">
                <a:solidFill>
                  <a:srgbClr val="000066"/>
                </a:solidFill>
                <a:latin typeface="Times New Roman" pitchFamily="18" charset="0"/>
              </a:rPr>
              <a:t>Seznámení s vyjmenovanými slovy po </a:t>
            </a:r>
            <a:r>
              <a:rPr lang="cs-CZ" sz="2800" b="1" i="1" dirty="0" smtClean="0">
                <a:solidFill>
                  <a:srgbClr val="000066"/>
                </a:solidFill>
                <a:latin typeface="Times New Roman" pitchFamily="18" charset="0"/>
              </a:rPr>
              <a:t>s</a:t>
            </a:r>
            <a:r>
              <a:rPr lang="cs-CZ" sz="2800" i="1" dirty="0" smtClean="0">
                <a:solidFill>
                  <a:srgbClr val="000066"/>
                </a:solidFill>
                <a:latin typeface="Times New Roman" pitchFamily="18" charset="0"/>
              </a:rPr>
              <a:t>.                    Se slovy jim příbuznými. Uvědomění si, že část slova je v příbuzných slovech stejná a všechna příbuzná slova mají podobný význam. Upozornění na slova, která podobně znějí, ale význam mají jiný. Procvičení psaní y/ý ve vyjmenovaných slovech po </a:t>
            </a:r>
            <a:r>
              <a:rPr lang="cs-CZ" sz="2800" b="1" i="1" dirty="0" smtClean="0">
                <a:solidFill>
                  <a:srgbClr val="000066"/>
                </a:solidFill>
                <a:latin typeface="Times New Roman" pitchFamily="18" charset="0"/>
              </a:rPr>
              <a:t>s.</a:t>
            </a:r>
            <a:r>
              <a:rPr lang="cs-CZ" sz="2800" dirty="0" smtClean="0"/>
              <a:t> </a:t>
            </a:r>
          </a:p>
          <a:p>
            <a:pPr algn="just" eaLnBrk="1" hangingPunct="1"/>
            <a:r>
              <a:rPr lang="cs-CZ" sz="2800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Pilotáží bylo ověřeno, že tato aktivita žáky zaujala.</a:t>
            </a:r>
          </a:p>
          <a:p>
            <a:pPr algn="just" eaLnBrk="1" hangingPunct="1"/>
            <a:endParaRPr lang="cs-CZ" sz="2800" b="1" i="1" dirty="0" smtClean="0">
              <a:solidFill>
                <a:srgbClr val="000066"/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404813"/>
            <a:ext cx="7772400" cy="1008062"/>
          </a:xfrm>
        </p:spPr>
        <p:txBody>
          <a:bodyPr/>
          <a:lstStyle/>
          <a:p>
            <a:pPr eaLnBrk="1" hangingPunct="1"/>
            <a:r>
              <a:rPr lang="cs-CZ" sz="4800" b="1" smtClean="0">
                <a:solidFill>
                  <a:srgbClr val="000066"/>
                </a:solidFill>
                <a:latin typeface="Times New Roman" pitchFamily="18" charset="0"/>
              </a:rPr>
              <a:t/>
            </a:r>
            <a:br>
              <a:rPr lang="cs-CZ" sz="4800" b="1" smtClean="0">
                <a:solidFill>
                  <a:srgbClr val="000066"/>
                </a:solidFill>
                <a:latin typeface="Times New Roman" pitchFamily="18" charset="0"/>
              </a:rPr>
            </a:br>
            <a:r>
              <a:rPr lang="cs-CZ" sz="4800" b="1" smtClean="0">
                <a:solidFill>
                  <a:srgbClr val="000066"/>
                </a:solidFill>
                <a:latin typeface="Times New Roman" pitchFamily="18" charset="0"/>
              </a:rPr>
              <a:t>Vyjmenovaná slova po s</a:t>
            </a:r>
            <a:br>
              <a:rPr lang="cs-CZ" sz="4800" b="1" smtClean="0">
                <a:solidFill>
                  <a:srgbClr val="000066"/>
                </a:solidFill>
                <a:latin typeface="Times New Roman" pitchFamily="18" charset="0"/>
              </a:rPr>
            </a:br>
            <a:endParaRPr lang="cs-CZ" sz="4800" b="1" smtClean="0">
              <a:solidFill>
                <a:srgbClr val="000066"/>
              </a:solidFill>
              <a:latin typeface="Times New Roman" pitchFamily="18" charset="0"/>
            </a:endParaRPr>
          </a:p>
        </p:txBody>
      </p:sp>
      <p:sp>
        <p:nvSpPr>
          <p:cNvPr id="3075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7813" y="1700213"/>
            <a:ext cx="6840537" cy="4105275"/>
          </a:xfrm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sz="4400" smtClean="0">
                <a:solidFill>
                  <a:schemeClr val="accent2"/>
                </a:solidFill>
                <a:latin typeface="Times New Roman" pitchFamily="18" charset="0"/>
              </a:rPr>
              <a:t>syn, sytý, sýr,</a:t>
            </a:r>
          </a:p>
          <a:p>
            <a:pPr eaLnBrk="1" hangingPunct="1"/>
            <a:r>
              <a:rPr lang="cs-CZ" sz="4400" smtClean="0">
                <a:solidFill>
                  <a:schemeClr val="accent2"/>
                </a:solidFill>
                <a:latin typeface="Times New Roman" pitchFamily="18" charset="0"/>
              </a:rPr>
              <a:t>syrový, sychravý, usychat,</a:t>
            </a:r>
          </a:p>
          <a:p>
            <a:pPr eaLnBrk="1" hangingPunct="1"/>
            <a:r>
              <a:rPr lang="cs-CZ" sz="4400" smtClean="0">
                <a:solidFill>
                  <a:schemeClr val="accent2"/>
                </a:solidFill>
                <a:latin typeface="Times New Roman" pitchFamily="18" charset="0"/>
              </a:rPr>
              <a:t>sýkora, sýček, sysel,</a:t>
            </a:r>
          </a:p>
          <a:p>
            <a:pPr eaLnBrk="1" hangingPunct="1"/>
            <a:r>
              <a:rPr lang="cs-CZ" sz="4400" smtClean="0">
                <a:solidFill>
                  <a:schemeClr val="accent2"/>
                </a:solidFill>
                <a:latin typeface="Times New Roman" pitchFamily="18" charset="0"/>
              </a:rPr>
              <a:t>syčet, sypat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4213" y="404813"/>
            <a:ext cx="7772400" cy="1470025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FF0000"/>
                </a:solidFill>
                <a:latin typeface="Times New Roman" pitchFamily="18" charset="0"/>
              </a:rPr>
              <a:t>!!!POZOR!!!</a:t>
            </a:r>
            <a:br>
              <a:rPr lang="cs-CZ" b="1" smtClean="0">
                <a:solidFill>
                  <a:srgbClr val="FF0000"/>
                </a:solidFill>
                <a:latin typeface="Times New Roman" pitchFamily="18" charset="0"/>
              </a:rPr>
            </a:br>
            <a:r>
              <a:rPr lang="cs-CZ" sz="2400" b="1" smtClean="0">
                <a:solidFill>
                  <a:srgbClr val="FF0000"/>
                </a:solidFill>
                <a:latin typeface="Times New Roman" pitchFamily="18" charset="0"/>
              </a:rPr>
              <a:t>Slova, která podobně znějí, ale mají jiný význam.</a:t>
            </a:r>
          </a:p>
        </p:txBody>
      </p:sp>
      <p:sp>
        <p:nvSpPr>
          <p:cNvPr id="4099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042988" y="1916113"/>
            <a:ext cx="7200900" cy="3240087"/>
          </a:xfrm>
        </p:spPr>
        <p:txBody>
          <a:bodyPr/>
          <a:lstStyle/>
          <a:p>
            <a:pPr eaLnBrk="1" hangingPunct="1"/>
            <a:r>
              <a:rPr lang="cs-CZ" sz="4800" b="1" smtClean="0">
                <a:solidFill>
                  <a:srgbClr val="000099"/>
                </a:solidFill>
                <a:latin typeface="Times New Roman" pitchFamily="18" charset="0"/>
              </a:rPr>
              <a:t>sype         x         sípe</a:t>
            </a:r>
          </a:p>
        </p:txBody>
      </p:sp>
      <p:sp>
        <p:nvSpPr>
          <p:cNvPr id="4100" name="Text Box 11"/>
          <p:cNvSpPr txBox="1">
            <a:spLocks noChangeArrowheads="1"/>
          </p:cNvSpPr>
          <p:nvPr/>
        </p:nvSpPr>
        <p:spPr bwMode="auto">
          <a:xfrm>
            <a:off x="800100" y="5432425"/>
            <a:ext cx="3313113" cy="10763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>
                <a:solidFill>
                  <a:schemeClr val="accent2"/>
                </a:solidFill>
                <a:latin typeface="Times New Roman" pitchFamily="18" charset="0"/>
              </a:rPr>
              <a:t>Z mraků se sype sníh.</a:t>
            </a:r>
          </a:p>
        </p:txBody>
      </p:sp>
      <p:sp>
        <p:nvSpPr>
          <p:cNvPr id="4101" name="Text Box 13"/>
          <p:cNvSpPr txBox="1">
            <a:spLocks noChangeArrowheads="1"/>
          </p:cNvSpPr>
          <p:nvPr/>
        </p:nvSpPr>
        <p:spPr bwMode="auto">
          <a:xfrm>
            <a:off x="5219700" y="5441950"/>
            <a:ext cx="3095625" cy="107791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>
                <a:solidFill>
                  <a:schemeClr val="accent2"/>
                </a:solidFill>
                <a:latin typeface="Times New Roman" pitchFamily="18" charset="0"/>
              </a:rPr>
              <a:t>Nemocný člověk sípe.</a:t>
            </a:r>
          </a:p>
        </p:txBody>
      </p:sp>
      <p:pic>
        <p:nvPicPr>
          <p:cNvPr id="4102" name="Picture 9" descr="Hail Weather Symbols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354475" y="-26046113"/>
            <a:ext cx="285750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11" descr="Hail Weather Symbols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506875" y="-25893713"/>
            <a:ext cx="285750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894" y="2933901"/>
            <a:ext cx="2857500" cy="25427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15" descr="C:\Users\jarolima\AppData\Local\Microsoft\Windows\Temporary Internet Files\Content.IE5\0H2RSI6S\MC9004115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2938" y="2911475"/>
            <a:ext cx="1800225" cy="2201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42988" y="836613"/>
            <a:ext cx="7200900" cy="3240087"/>
          </a:xfrm>
        </p:spPr>
        <p:txBody>
          <a:bodyPr/>
          <a:lstStyle/>
          <a:p>
            <a:pPr eaLnBrk="1" hangingPunct="1"/>
            <a:r>
              <a:rPr lang="cs-CZ" sz="4800" b="1" smtClean="0">
                <a:solidFill>
                  <a:srgbClr val="000099"/>
                </a:solidFill>
                <a:latin typeface="Times New Roman" pitchFamily="18" charset="0"/>
              </a:rPr>
              <a:t>u syna         x         usíná</a:t>
            </a:r>
          </a:p>
        </p:txBody>
      </p:sp>
      <p:sp>
        <p:nvSpPr>
          <p:cNvPr id="5123" name="Text Box 6"/>
          <p:cNvSpPr txBox="1">
            <a:spLocks noChangeArrowheads="1"/>
          </p:cNvSpPr>
          <p:nvPr/>
        </p:nvSpPr>
        <p:spPr bwMode="auto">
          <a:xfrm>
            <a:off x="250825" y="4508500"/>
            <a:ext cx="4319588" cy="57943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>
                <a:solidFill>
                  <a:schemeClr val="accent2"/>
                </a:solidFill>
                <a:latin typeface="Times New Roman" pitchFamily="18" charset="0"/>
              </a:rPr>
              <a:t>Otec a syn.</a:t>
            </a:r>
          </a:p>
        </p:txBody>
      </p:sp>
      <p:sp>
        <p:nvSpPr>
          <p:cNvPr id="5124" name="Text Box 7"/>
          <p:cNvSpPr txBox="1">
            <a:spLocks noChangeArrowheads="1"/>
          </p:cNvSpPr>
          <p:nvPr/>
        </p:nvSpPr>
        <p:spPr bwMode="auto">
          <a:xfrm>
            <a:off x="5003800" y="4508500"/>
            <a:ext cx="4032250" cy="57943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>
                <a:solidFill>
                  <a:schemeClr val="accent2"/>
                </a:solidFill>
                <a:latin typeface="Times New Roman" pitchFamily="18" charset="0"/>
              </a:rPr>
              <a:t>Miminko usíná</a:t>
            </a:r>
          </a:p>
        </p:txBody>
      </p:sp>
      <p:pic>
        <p:nvPicPr>
          <p:cNvPr id="5125" name="Picture 9" descr="C:\Users\jarolima\AppData\Local\Microsoft\Windows\Temporary Internet Files\Content.IE5\2BDNV1SQ\MM91000106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7163" y="1844675"/>
            <a:ext cx="1966912" cy="2332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10" descr="C:\Users\jarolima\AppData\Local\Microsoft\Windows\Temporary Internet Files\Content.IE5\84DY5TJ5\MC9004300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525" y="2020888"/>
            <a:ext cx="2381250" cy="1979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042988" y="836613"/>
            <a:ext cx="7200900" cy="3240087"/>
          </a:xfrm>
        </p:spPr>
        <p:txBody>
          <a:bodyPr/>
          <a:lstStyle/>
          <a:p>
            <a:pPr eaLnBrk="1" hangingPunct="1"/>
            <a:r>
              <a:rPr lang="cs-CZ" sz="4800" b="1" smtClean="0">
                <a:solidFill>
                  <a:srgbClr val="000099"/>
                </a:solidFill>
                <a:latin typeface="Times New Roman" pitchFamily="18" charset="0"/>
              </a:rPr>
              <a:t>sýr         x         sirky</a:t>
            </a: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900113" y="4508500"/>
            <a:ext cx="3313112" cy="57943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>
                <a:solidFill>
                  <a:schemeClr val="accent2"/>
                </a:solidFill>
                <a:latin typeface="Times New Roman" pitchFamily="18" charset="0"/>
              </a:rPr>
              <a:t>Sýr je zdravý.</a:t>
            </a: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4787900" y="4508500"/>
            <a:ext cx="3960813" cy="1077913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>
                <a:solidFill>
                  <a:schemeClr val="accent2"/>
                </a:solidFill>
                <a:latin typeface="Times New Roman" pitchFamily="18" charset="0"/>
              </a:rPr>
              <a:t>Dětem sirky do rukou nepatří.</a:t>
            </a:r>
          </a:p>
        </p:txBody>
      </p:sp>
      <p:pic>
        <p:nvPicPr>
          <p:cNvPr id="6149" name="Picture 7" descr="C:\Users\jarolima\AppData\Local\Microsoft\Windows\Temporary Internet Files\Content.IE5\NWYH5G3Z\MC90044177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2024063"/>
            <a:ext cx="2306637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10" descr="C:\Users\jarolima\AppData\Local\Microsoft\Windows\Temporary Internet Files\Content.IE5\HRUY95JB\MC9002903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625" y="1928813"/>
            <a:ext cx="2016125" cy="2112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2" name="AutoShape 8"/>
          <p:cNvSpPr>
            <a:spLocks noChangeArrowheads="1"/>
          </p:cNvSpPr>
          <p:nvPr/>
        </p:nvSpPr>
        <p:spPr bwMode="auto">
          <a:xfrm>
            <a:off x="5076825" y="1773238"/>
            <a:ext cx="2808288" cy="2592387"/>
          </a:xfrm>
          <a:custGeom>
            <a:avLst/>
            <a:gdLst>
              <a:gd name="G0" fmla="+- 769 0 0"/>
              <a:gd name="G1" fmla="*/ G0 2 1"/>
              <a:gd name="G2" fmla="+- 21600 0 G1"/>
              <a:gd name="G3" fmla="*/ G2 G2 1"/>
              <a:gd name="G4" fmla="*/ G0 G0 1"/>
              <a:gd name="G5" fmla="+- G3 0 G4"/>
              <a:gd name="G6" fmla="*/ G5 1 8"/>
              <a:gd name="G7" fmla="sqrt G6"/>
              <a:gd name="G8" fmla="*/ G4 1 8"/>
              <a:gd name="G9" fmla="sqrt G8"/>
              <a:gd name="G10" fmla="+- G7 G9 0"/>
              <a:gd name="G11" fmla="+- G7 0 G9"/>
              <a:gd name="G12" fmla="+- G10 10800 0"/>
              <a:gd name="G13" fmla="+- 10800 0 G10"/>
              <a:gd name="G14" fmla="+- G11 10800 0"/>
              <a:gd name="G15" fmla="+- 10800 0 G11"/>
              <a:gd name="G16" fmla="+- 21600 0 G0"/>
              <a:gd name="T0" fmla="*/ 10800 w 21600"/>
              <a:gd name="T1" fmla="*/ 0 h 21600"/>
              <a:gd name="T2" fmla="*/ 3163 w 21600"/>
              <a:gd name="T3" fmla="*/ 3163 h 21600"/>
              <a:gd name="T4" fmla="*/ 0 w 21600"/>
              <a:gd name="T5" fmla="*/ 10800 h 21600"/>
              <a:gd name="T6" fmla="*/ 3163 w 21600"/>
              <a:gd name="T7" fmla="*/ 18437 h 21600"/>
              <a:gd name="T8" fmla="*/ 10800 w 21600"/>
              <a:gd name="T9" fmla="*/ 21600 h 21600"/>
              <a:gd name="T10" fmla="*/ 18437 w 21600"/>
              <a:gd name="T11" fmla="*/ 18437 h 21600"/>
              <a:gd name="T12" fmla="*/ 21600 w 21600"/>
              <a:gd name="T13" fmla="*/ 10800 h 21600"/>
              <a:gd name="T14" fmla="*/ 18437 w 21600"/>
              <a:gd name="T15" fmla="*/ 3163 h 21600"/>
              <a:gd name="T16" fmla="*/ 3163 w 21600"/>
              <a:gd name="T17" fmla="*/ 3163 h 21600"/>
              <a:gd name="T18" fmla="*/ 18437 w 21600"/>
              <a:gd name="T19" fmla="*/ 184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8158" y="17616"/>
                </a:moveTo>
                <a:cubicBezTo>
                  <a:pt x="19876" y="15762"/>
                  <a:pt x="20831" y="13327"/>
                  <a:pt x="20831" y="10800"/>
                </a:cubicBezTo>
                <a:cubicBezTo>
                  <a:pt x="20831" y="5260"/>
                  <a:pt x="16339" y="769"/>
                  <a:pt x="10800" y="769"/>
                </a:cubicBezTo>
                <a:cubicBezTo>
                  <a:pt x="8272" y="768"/>
                  <a:pt x="5837" y="1723"/>
                  <a:pt x="3983" y="3441"/>
                </a:cubicBezTo>
                <a:close/>
                <a:moveTo>
                  <a:pt x="3441" y="3983"/>
                </a:moveTo>
                <a:cubicBezTo>
                  <a:pt x="1723" y="5837"/>
                  <a:pt x="769" y="8272"/>
                  <a:pt x="769" y="10799"/>
                </a:cubicBezTo>
                <a:cubicBezTo>
                  <a:pt x="769" y="16339"/>
                  <a:pt x="5260" y="20831"/>
                  <a:pt x="10800" y="20831"/>
                </a:cubicBezTo>
                <a:cubicBezTo>
                  <a:pt x="13327" y="20831"/>
                  <a:pt x="15762" y="19876"/>
                  <a:pt x="17616" y="18158"/>
                </a:cubicBezTo>
                <a:close/>
              </a:path>
            </a:pathLst>
          </a:custGeom>
          <a:solidFill>
            <a:srgbClr val="E20C2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31913" y="333375"/>
            <a:ext cx="6840537" cy="935038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66"/>
                </a:solidFill>
                <a:latin typeface="Times New Roman" pitchFamily="18" charset="0"/>
              </a:rPr>
              <a:t>Doplň i/í, y/ý</a:t>
            </a:r>
          </a:p>
        </p:txBody>
      </p:sp>
      <p:sp>
        <p:nvSpPr>
          <p:cNvPr id="7171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684213" y="1412875"/>
            <a:ext cx="7704137" cy="4681538"/>
          </a:xfrm>
        </p:spPr>
        <p:txBody>
          <a:bodyPr/>
          <a:lstStyle/>
          <a:p>
            <a:pPr algn="just" eaLnBrk="1" hangingPunct="1"/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Nos__t tašku, vys__paný písek, chutný s__r, rybářská s__ť, s__tit se sladkostmi, s__chravé počasí, s__novská láska, had s__čí, hořící s__rka, s__rová zelenina, s__lný déšť, brzy se bude s__t obilí, dlouhá předs__ň, hadí s__kot, veliké s__dliště, nachlazený člověk s__pe, sladký s__rup, přes__pací hodiny, dítě us__ná, s__lný muž, ke krmítku přiletěla s__korka, s__sel je hlodavec.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31913" y="333375"/>
            <a:ext cx="6840537" cy="935038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66"/>
                </a:solidFill>
                <a:latin typeface="Times New Roman" pitchFamily="18" charset="0"/>
              </a:rPr>
              <a:t>KONTROLA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1484313"/>
            <a:ext cx="7704137" cy="4681537"/>
          </a:xfrm>
        </p:spPr>
        <p:txBody>
          <a:bodyPr/>
          <a:lstStyle/>
          <a:p>
            <a:pPr algn="just" eaLnBrk="1" hangingPunct="1"/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Nos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t tašku, </a:t>
            </a:r>
            <a:r>
              <a:rPr lang="cs-CZ" smtClean="0">
                <a:solidFill>
                  <a:srgbClr val="000066"/>
                </a:solidFill>
                <a:latin typeface="Times New Roman" pitchFamily="18" charset="0"/>
              </a:rPr>
              <a:t>vys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cs-CZ" smtClean="0">
                <a:solidFill>
                  <a:srgbClr val="000066"/>
                </a:solidFill>
                <a:latin typeface="Times New Roman" pitchFamily="18" charset="0"/>
              </a:rPr>
              <a:t>paný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 písek, chutný 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ý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r, rybářská 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ť, 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tit se sladkostmi, 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chravé počasí, 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novská láska, had 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čí, hořící 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rka, 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rová zelenina, 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lný déšť, brzy se bude 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t obilí, dlouhá předs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ň, hadí 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kot, veliké 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dliště, nachlazený člověk 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ý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pe, sladký 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rup, přes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pací hodiny, dítě us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ná, 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lný muž, ke krmítku přiletěla 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ý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korka, s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y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sel je hlodavec.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124075" y="333375"/>
            <a:ext cx="4824413" cy="1150938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66"/>
                </a:solidFill>
                <a:latin typeface="Times New Roman" pitchFamily="18" charset="0"/>
              </a:rPr>
              <a:t>Slova příbuzná</a:t>
            </a:r>
          </a:p>
        </p:txBody>
      </p:sp>
      <p:sp>
        <p:nvSpPr>
          <p:cNvPr id="9219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684213" y="1989138"/>
            <a:ext cx="2016125" cy="4248150"/>
          </a:xfrm>
        </p:spPr>
        <p:txBody>
          <a:bodyPr/>
          <a:lstStyle/>
          <a:p>
            <a:pPr algn="l" eaLnBrk="1" hangingPunct="1"/>
            <a:r>
              <a:rPr lang="cs-CZ" b="1" smtClean="0">
                <a:solidFill>
                  <a:schemeClr val="folHlink"/>
                </a:solidFill>
                <a:latin typeface="Times New Roman" pitchFamily="18" charset="0"/>
              </a:rPr>
              <a:t>syn</a:t>
            </a:r>
          </a:p>
          <a:p>
            <a:pPr algn="l" eaLnBrk="1" hangingPunct="1"/>
            <a:endParaRPr lang="cs-CZ" sz="1800" b="1" smtClean="0">
              <a:solidFill>
                <a:srgbClr val="FFCC00"/>
              </a:solidFill>
              <a:latin typeface="Times New Roman" pitchFamily="18" charset="0"/>
            </a:endParaRPr>
          </a:p>
          <a:p>
            <a:pPr algn="l" eaLnBrk="1" hangingPunct="1"/>
            <a:r>
              <a:rPr lang="cs-CZ" b="1" smtClean="0">
                <a:solidFill>
                  <a:srgbClr val="CC0066"/>
                </a:solidFill>
                <a:latin typeface="Times New Roman" pitchFamily="18" charset="0"/>
              </a:rPr>
              <a:t>sýr</a:t>
            </a:r>
          </a:p>
          <a:p>
            <a:pPr algn="l" eaLnBrk="1" hangingPunct="1"/>
            <a:endParaRPr lang="cs-CZ" sz="1800" smtClean="0">
              <a:solidFill>
                <a:srgbClr val="000099"/>
              </a:solidFill>
              <a:latin typeface="Times New Roman" pitchFamily="18" charset="0"/>
            </a:endParaRPr>
          </a:p>
          <a:p>
            <a:pPr algn="l" eaLnBrk="1" hangingPunct="1"/>
            <a:r>
              <a:rPr lang="cs-CZ" b="1" smtClean="0">
                <a:solidFill>
                  <a:srgbClr val="003300"/>
                </a:solidFill>
                <a:latin typeface="Times New Roman" pitchFamily="18" charset="0"/>
              </a:rPr>
              <a:t>sytý</a:t>
            </a:r>
          </a:p>
          <a:p>
            <a:pPr algn="l" eaLnBrk="1" hangingPunct="1"/>
            <a:endParaRPr lang="cs-CZ" sz="1800" smtClean="0">
              <a:solidFill>
                <a:srgbClr val="000099"/>
              </a:solidFill>
              <a:latin typeface="Times New Roman" pitchFamily="18" charset="0"/>
            </a:endParaRPr>
          </a:p>
          <a:p>
            <a:pPr algn="l" eaLnBrk="1" hangingPunct="1"/>
            <a:r>
              <a:rPr lang="cs-CZ" b="1" smtClean="0">
                <a:solidFill>
                  <a:srgbClr val="800080"/>
                </a:solidFill>
                <a:latin typeface="Times New Roman" pitchFamily="18" charset="0"/>
              </a:rPr>
              <a:t>sypat</a:t>
            </a: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611188" y="1341438"/>
            <a:ext cx="806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rgbClr val="000066"/>
                </a:solidFill>
                <a:latin typeface="Times New Roman" pitchFamily="18" charset="0"/>
              </a:rPr>
              <a:t>K uvedeným vyjmenovaným slovům přiřaď slova příbuzná</a:t>
            </a:r>
          </a:p>
        </p:txBody>
      </p:sp>
      <p:sp>
        <p:nvSpPr>
          <p:cNvPr id="9221" name="Text Box 8"/>
          <p:cNvSpPr txBox="1">
            <a:spLocks noChangeArrowheads="1"/>
          </p:cNvSpPr>
          <p:nvPr/>
        </p:nvSpPr>
        <p:spPr bwMode="auto">
          <a:xfrm>
            <a:off x="4067175" y="2852738"/>
            <a:ext cx="1441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9222" name="Text Box 9"/>
          <p:cNvSpPr txBox="1">
            <a:spLocks noChangeArrowheads="1"/>
          </p:cNvSpPr>
          <p:nvPr/>
        </p:nvSpPr>
        <p:spPr bwMode="auto">
          <a:xfrm>
            <a:off x="2843213" y="4437063"/>
            <a:ext cx="1223962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nasypat</a:t>
            </a:r>
          </a:p>
        </p:txBody>
      </p:sp>
      <p:sp>
        <p:nvSpPr>
          <p:cNvPr id="9223" name="Text Box 10"/>
          <p:cNvSpPr txBox="1">
            <a:spLocks noChangeArrowheads="1"/>
          </p:cNvSpPr>
          <p:nvPr/>
        </p:nvSpPr>
        <p:spPr bwMode="auto">
          <a:xfrm>
            <a:off x="4787900" y="3284538"/>
            <a:ext cx="1439863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sytost</a:t>
            </a:r>
          </a:p>
        </p:txBody>
      </p:sp>
      <p:sp>
        <p:nvSpPr>
          <p:cNvPr id="9224" name="Text Box 11"/>
          <p:cNvSpPr txBox="1">
            <a:spLocks noChangeArrowheads="1"/>
          </p:cNvSpPr>
          <p:nvPr/>
        </p:nvSpPr>
        <p:spPr bwMode="auto">
          <a:xfrm>
            <a:off x="3348038" y="5084763"/>
            <a:ext cx="1223962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zlosyn</a:t>
            </a:r>
          </a:p>
        </p:txBody>
      </p:sp>
      <p:sp>
        <p:nvSpPr>
          <p:cNvPr id="9225" name="Text Box 12"/>
          <p:cNvSpPr txBox="1">
            <a:spLocks noChangeArrowheads="1"/>
          </p:cNvSpPr>
          <p:nvPr/>
        </p:nvSpPr>
        <p:spPr bwMode="auto">
          <a:xfrm>
            <a:off x="6948488" y="4652963"/>
            <a:ext cx="1296987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osypaný</a:t>
            </a:r>
          </a:p>
        </p:txBody>
      </p:sp>
      <p:sp>
        <p:nvSpPr>
          <p:cNvPr id="9226" name="Text Box 13"/>
          <p:cNvSpPr txBox="1">
            <a:spLocks noChangeArrowheads="1"/>
          </p:cNvSpPr>
          <p:nvPr/>
        </p:nvSpPr>
        <p:spPr bwMode="auto">
          <a:xfrm>
            <a:off x="2339975" y="2060575"/>
            <a:ext cx="1295400" cy="457200"/>
          </a:xfrm>
          <a:prstGeom prst="rect">
            <a:avLst/>
          </a:prstGeom>
          <a:solidFill>
            <a:schemeClr val="accent1"/>
          </a:solidFill>
          <a:ln w="15875">
            <a:noFill/>
            <a:prstDash val="lgDashDotDot"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nasytit</a:t>
            </a:r>
          </a:p>
        </p:txBody>
      </p:sp>
      <p:sp>
        <p:nvSpPr>
          <p:cNvPr id="9227" name="Text Box 14"/>
          <p:cNvSpPr txBox="1">
            <a:spLocks noChangeArrowheads="1"/>
          </p:cNvSpPr>
          <p:nvPr/>
        </p:nvSpPr>
        <p:spPr bwMode="auto">
          <a:xfrm>
            <a:off x="6443663" y="3500438"/>
            <a:ext cx="1944687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nenasycený</a:t>
            </a:r>
          </a:p>
        </p:txBody>
      </p:sp>
      <p:sp>
        <p:nvSpPr>
          <p:cNvPr id="9228" name="Text Box 15"/>
          <p:cNvSpPr txBox="1">
            <a:spLocks noChangeArrowheads="1"/>
          </p:cNvSpPr>
          <p:nvPr/>
        </p:nvSpPr>
        <p:spPr bwMode="auto">
          <a:xfrm>
            <a:off x="4500563" y="4292600"/>
            <a:ext cx="1943100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syrovátka</a:t>
            </a:r>
          </a:p>
        </p:txBody>
      </p:sp>
      <p:sp>
        <p:nvSpPr>
          <p:cNvPr id="9229" name="Text Box 16"/>
          <p:cNvSpPr txBox="1">
            <a:spLocks noChangeArrowheads="1"/>
          </p:cNvSpPr>
          <p:nvPr/>
        </p:nvSpPr>
        <p:spPr bwMode="auto">
          <a:xfrm>
            <a:off x="6443663" y="3573463"/>
            <a:ext cx="15843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9230" name="Text Box 17"/>
          <p:cNvSpPr txBox="1">
            <a:spLocks noChangeArrowheads="1"/>
          </p:cNvSpPr>
          <p:nvPr/>
        </p:nvSpPr>
        <p:spPr bwMode="auto">
          <a:xfrm>
            <a:off x="2268538" y="5734050"/>
            <a:ext cx="1079500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sypký</a:t>
            </a:r>
          </a:p>
        </p:txBody>
      </p:sp>
      <p:sp>
        <p:nvSpPr>
          <p:cNvPr id="9231" name="Text Box 18"/>
          <p:cNvSpPr txBox="1">
            <a:spLocks noChangeArrowheads="1"/>
          </p:cNvSpPr>
          <p:nvPr/>
        </p:nvSpPr>
        <p:spPr bwMode="auto">
          <a:xfrm>
            <a:off x="6659563" y="2781300"/>
            <a:ext cx="1871662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syreček</a:t>
            </a:r>
          </a:p>
        </p:txBody>
      </p:sp>
      <p:sp>
        <p:nvSpPr>
          <p:cNvPr id="9232" name="Text Box 20"/>
          <p:cNvSpPr txBox="1">
            <a:spLocks noChangeArrowheads="1"/>
          </p:cNvSpPr>
          <p:nvPr/>
        </p:nvSpPr>
        <p:spPr bwMode="auto">
          <a:xfrm>
            <a:off x="4716463" y="2060575"/>
            <a:ext cx="1295400" cy="457200"/>
          </a:xfrm>
          <a:prstGeom prst="rect">
            <a:avLst/>
          </a:prstGeom>
          <a:solidFill>
            <a:schemeClr val="accent1"/>
          </a:solidFill>
          <a:ln w="9525" cap="rnd">
            <a:noFill/>
            <a:prstDash val="sysDot"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zásyp</a:t>
            </a:r>
          </a:p>
        </p:txBody>
      </p:sp>
      <p:sp>
        <p:nvSpPr>
          <p:cNvPr id="9233" name="Text Box 21"/>
          <p:cNvSpPr txBox="1">
            <a:spLocks noChangeArrowheads="1"/>
          </p:cNvSpPr>
          <p:nvPr/>
        </p:nvSpPr>
        <p:spPr bwMode="auto">
          <a:xfrm>
            <a:off x="2700338" y="5445125"/>
            <a:ext cx="129698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9234" name="Text Box 22"/>
          <p:cNvSpPr txBox="1">
            <a:spLocks noChangeArrowheads="1"/>
          </p:cNvSpPr>
          <p:nvPr/>
        </p:nvSpPr>
        <p:spPr bwMode="auto">
          <a:xfrm>
            <a:off x="4787900" y="5734050"/>
            <a:ext cx="1295400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dosyta</a:t>
            </a:r>
          </a:p>
        </p:txBody>
      </p:sp>
      <p:sp>
        <p:nvSpPr>
          <p:cNvPr id="9235" name="Text Box 23"/>
          <p:cNvSpPr txBox="1">
            <a:spLocks noChangeArrowheads="1"/>
          </p:cNvSpPr>
          <p:nvPr/>
        </p:nvSpPr>
        <p:spPr bwMode="auto">
          <a:xfrm>
            <a:off x="2555875" y="3429000"/>
            <a:ext cx="1584325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sýrový</a:t>
            </a:r>
          </a:p>
        </p:txBody>
      </p:sp>
      <p:sp>
        <p:nvSpPr>
          <p:cNvPr id="9236" name="Text Box 24"/>
          <p:cNvSpPr txBox="1">
            <a:spLocks noChangeArrowheads="1"/>
          </p:cNvSpPr>
          <p:nvPr/>
        </p:nvSpPr>
        <p:spPr bwMode="auto">
          <a:xfrm>
            <a:off x="3276600" y="2636838"/>
            <a:ext cx="1295400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synáček</a:t>
            </a:r>
          </a:p>
        </p:txBody>
      </p:sp>
      <p:sp>
        <p:nvSpPr>
          <p:cNvPr id="9237" name="Text Box 25"/>
          <p:cNvSpPr txBox="1">
            <a:spLocks noChangeArrowheads="1"/>
          </p:cNvSpPr>
          <p:nvPr/>
        </p:nvSpPr>
        <p:spPr bwMode="auto">
          <a:xfrm>
            <a:off x="6732588" y="1989138"/>
            <a:ext cx="1152525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synek</a:t>
            </a:r>
          </a:p>
        </p:txBody>
      </p:sp>
      <p:sp>
        <p:nvSpPr>
          <p:cNvPr id="9238" name="Rectangle 26"/>
          <p:cNvSpPr>
            <a:spLocks noChangeArrowheads="1"/>
          </p:cNvSpPr>
          <p:nvPr/>
        </p:nvSpPr>
        <p:spPr bwMode="auto">
          <a:xfrm>
            <a:off x="6794500" y="5589588"/>
            <a:ext cx="1182688" cy="4572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chemeClr val="accent2"/>
                </a:solidFill>
                <a:latin typeface="Times New Roman" pitchFamily="18" charset="0"/>
              </a:rPr>
              <a:t>synovec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24075" y="333375"/>
            <a:ext cx="4824413" cy="1150938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0066"/>
                </a:solidFill>
                <a:latin typeface="Times New Roman" pitchFamily="18" charset="0"/>
              </a:rPr>
              <a:t>KONTROLA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5288" y="2060575"/>
            <a:ext cx="8424862" cy="4248150"/>
          </a:xfrm>
        </p:spPr>
        <p:txBody>
          <a:bodyPr/>
          <a:lstStyle/>
          <a:p>
            <a:pPr algn="l" eaLnBrk="1" hangingPunct="1"/>
            <a:r>
              <a:rPr lang="cs-CZ" b="1" smtClean="0">
                <a:solidFill>
                  <a:schemeClr val="folHlink"/>
                </a:solidFill>
                <a:latin typeface="Times New Roman" pitchFamily="18" charset="0"/>
              </a:rPr>
              <a:t>syn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   – 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synáček, synovec, synek, zlosyn</a:t>
            </a:r>
          </a:p>
          <a:p>
            <a:pPr algn="l" eaLnBrk="1" hangingPunct="1"/>
            <a:endParaRPr lang="cs-CZ" sz="1800" smtClean="0">
              <a:solidFill>
                <a:srgbClr val="FF0000"/>
              </a:solidFill>
              <a:latin typeface="Times New Roman" pitchFamily="18" charset="0"/>
            </a:endParaRPr>
          </a:p>
          <a:p>
            <a:pPr algn="l" eaLnBrk="1" hangingPunct="1"/>
            <a:r>
              <a:rPr lang="cs-CZ" b="1" smtClean="0">
                <a:solidFill>
                  <a:srgbClr val="CC0066"/>
                </a:solidFill>
                <a:latin typeface="Times New Roman" pitchFamily="18" charset="0"/>
              </a:rPr>
              <a:t>sýr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   – 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syreček, sýrový, syrovátka</a:t>
            </a:r>
          </a:p>
          <a:p>
            <a:pPr algn="l" eaLnBrk="1" hangingPunct="1"/>
            <a:endParaRPr lang="cs-CZ" sz="1800" smtClean="0">
              <a:solidFill>
                <a:srgbClr val="000099"/>
              </a:solidFill>
              <a:latin typeface="Times New Roman" pitchFamily="18" charset="0"/>
            </a:endParaRPr>
          </a:p>
          <a:p>
            <a:pPr algn="l" eaLnBrk="1" hangingPunct="1"/>
            <a:r>
              <a:rPr lang="cs-CZ" b="1" smtClean="0">
                <a:solidFill>
                  <a:srgbClr val="003300"/>
                </a:solidFill>
                <a:latin typeface="Times New Roman" pitchFamily="18" charset="0"/>
              </a:rPr>
              <a:t>sytý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  – 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nasytit, sytost, dosyta, nenasycený</a:t>
            </a:r>
          </a:p>
          <a:p>
            <a:pPr algn="l" eaLnBrk="1" hangingPunct="1"/>
            <a:endParaRPr lang="cs-CZ" sz="1800" smtClean="0">
              <a:solidFill>
                <a:srgbClr val="000099"/>
              </a:solidFill>
              <a:latin typeface="Times New Roman" pitchFamily="18" charset="0"/>
            </a:endParaRPr>
          </a:p>
          <a:p>
            <a:pPr algn="l" eaLnBrk="1" hangingPunct="1"/>
            <a:r>
              <a:rPr lang="cs-CZ" b="1" smtClean="0">
                <a:solidFill>
                  <a:srgbClr val="800080"/>
                </a:solidFill>
                <a:latin typeface="Times New Roman" pitchFamily="18" charset="0"/>
              </a:rPr>
              <a:t>sypat</a:t>
            </a:r>
            <a:r>
              <a:rPr lang="cs-CZ" smtClean="0">
                <a:solidFill>
                  <a:srgbClr val="000099"/>
                </a:solidFill>
                <a:latin typeface="Times New Roman" pitchFamily="18" charset="0"/>
              </a:rPr>
              <a:t>– </a:t>
            </a:r>
            <a:r>
              <a:rPr lang="cs-CZ" smtClean="0">
                <a:solidFill>
                  <a:srgbClr val="FF0000"/>
                </a:solidFill>
                <a:latin typeface="Times New Roman" pitchFamily="18" charset="0"/>
              </a:rPr>
              <a:t>nasypat, zásyp, osypaný, sypký</a:t>
            </a:r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611188" y="1341438"/>
            <a:ext cx="8064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>
                <a:solidFill>
                  <a:srgbClr val="000066"/>
                </a:solidFill>
                <a:latin typeface="Times New Roman" pitchFamily="18" charset="0"/>
              </a:rPr>
              <a:t>K uvedeným vyjmenovaným slovům přiřaď slova příbuzná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0066"/>
                </a:solidFill>
                <a:latin typeface="Times New Roman" pitchFamily="18" charset="0"/>
              </a:rPr>
              <a:t>CITACE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2" y="1557338"/>
            <a:ext cx="8424167" cy="4525962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b="1" dirty="0" smtClean="0"/>
              <a:t>ROZMARYNOVÁ, Marta; ŠNEIDEROVÁ,</a:t>
            </a:r>
          </a:p>
          <a:p>
            <a:pPr>
              <a:buFontTx/>
              <a:buNone/>
            </a:pPr>
            <a:r>
              <a:rPr lang="cs-CZ" sz="2800" b="1" dirty="0" smtClean="0"/>
              <a:t>Stanislava. </a:t>
            </a:r>
            <a:r>
              <a:rPr lang="cs-CZ" sz="2800" b="1" i="1" dirty="0" smtClean="0"/>
              <a:t>Český jazyk 6</a:t>
            </a:r>
            <a:r>
              <a:rPr lang="cs-CZ" sz="2800" b="1" dirty="0" smtClean="0"/>
              <a:t>. Praha: Septima, 2004,</a:t>
            </a:r>
          </a:p>
          <a:p>
            <a:pPr>
              <a:buFontTx/>
              <a:buNone/>
            </a:pPr>
            <a:r>
              <a:rPr lang="cs-CZ" sz="2800" b="1" dirty="0" smtClean="0"/>
              <a:t>ISBN 80-7216-198-9.</a:t>
            </a:r>
          </a:p>
          <a:p>
            <a:pPr marL="0" lvl="0" indent="0">
              <a:buNone/>
            </a:pPr>
            <a:r>
              <a:rPr lang="cs-CZ" sz="2800" b="1" dirty="0" smtClean="0">
                <a:solidFill>
                  <a:prstClr val="black"/>
                </a:solidFill>
              </a:rPr>
              <a:t>Zdroj obrázků: </a:t>
            </a:r>
          </a:p>
          <a:p>
            <a:pPr marL="0" lvl="0" indent="0">
              <a:buNone/>
            </a:pPr>
            <a:r>
              <a:rPr lang="cs-CZ" sz="2800" b="1" dirty="0" smtClean="0">
                <a:solidFill>
                  <a:prstClr val="black"/>
                </a:solidFill>
              </a:rPr>
              <a:t>Galerie MS Office </a:t>
            </a:r>
            <a:endParaRPr lang="cs-CZ" sz="2800" b="1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Balloons</Template>
  <TotalTime>579</TotalTime>
  <Words>449</Words>
  <Application>Microsoft Office PowerPoint</Application>
  <PresentationFormat>Předvádění na obrazovce (4:3)</PresentationFormat>
  <Paragraphs>66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Výchozí návrh</vt:lpstr>
      <vt:lpstr>Prezentace aplikace PowerPoint</vt:lpstr>
      <vt:lpstr>Anotace</vt:lpstr>
      <vt:lpstr> Vyjmenovaná slova po s </vt:lpstr>
      <vt:lpstr>!!!POZOR!!! Slova, která podobně znějí, ale mají jiný význam.</vt:lpstr>
      <vt:lpstr>Prezentace aplikace PowerPoint</vt:lpstr>
      <vt:lpstr>Prezentace aplikace PowerPoint</vt:lpstr>
      <vt:lpstr>Doplň i/í, y/ý</vt:lpstr>
      <vt:lpstr>KONTROLA</vt:lpstr>
      <vt:lpstr>Slova příbuzná</vt:lpstr>
      <vt:lpstr>KONTROLA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Romana HAVRLANTOVÁ</dc:creator>
  <cp:lastModifiedBy>Martin a Lída</cp:lastModifiedBy>
  <cp:revision>19</cp:revision>
  <dcterms:created xsi:type="dcterms:W3CDTF">2013-03-17T15:29:45Z</dcterms:created>
  <dcterms:modified xsi:type="dcterms:W3CDTF">2013-06-04T12:10:52Z</dcterms:modified>
</cp:coreProperties>
</file>