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6" r:id="rId9"/>
    <p:sldId id="267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FFCC00"/>
    <a:srgbClr val="B2BAB7"/>
    <a:srgbClr val="DDE6EF"/>
    <a:srgbClr val="FFFFCC"/>
    <a:srgbClr val="CCFFFF"/>
    <a:srgbClr val="990000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VY_32_Český jazyk_1_Vyjmenovaná slova ZŠ praktická, 6.r. -</a:t>
          </a:r>
          <a:r>
            <a:rPr lang="cs-CZ" sz="1600" dirty="0" smtClean="0"/>
            <a:t>TEMA: Vyjmenovaná slova po p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Aleš </a:t>
          </a:r>
          <a:r>
            <a:rPr lang="cs-CZ" sz="1600" dirty="0" err="1" smtClean="0"/>
            <a:t>Jarolím</a:t>
          </a:r>
          <a:endParaRPr lang="cs-CZ" sz="1600" dirty="0" smtClean="0"/>
        </a:p>
        <a:p>
          <a:pPr algn="l" rtl="0"/>
          <a:r>
            <a:rPr lang="cs-CZ" sz="1600" dirty="0" smtClean="0"/>
            <a:t>VYTVOŘENO: 22. 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BEEFFFC-2AF6-406F-85C1-C5AD19959D15}" type="presOf" srcId="{4C35D32F-0EAB-4CD7-82EE-45574DC2A586}" destId="{66FE7F87-EA69-4EF8-86F8-F43548846DDB}" srcOrd="0" destOrd="0" presId="urn:microsoft.com/office/officeart/2005/8/layout/target3"/>
    <dgm:cxn modelId="{3A85AD71-38EB-419B-AAAF-C414E0083CD2}" type="presOf" srcId="{B651F6E3-6281-48DB-9319-2AEAFDAE7572}" destId="{619D679B-A015-4ECF-8348-D1034C574F40}" srcOrd="0" destOrd="0" presId="urn:microsoft.com/office/officeart/2005/8/layout/target3"/>
    <dgm:cxn modelId="{E0B3A59D-B5C1-4892-A74E-8A1A9CE60C2D}" type="presOf" srcId="{4C35D32F-0EAB-4CD7-82EE-45574DC2A586}" destId="{4F902384-A84A-417E-997B-6A372FB09A33}" srcOrd="1" destOrd="0" presId="urn:microsoft.com/office/officeart/2005/8/layout/target3"/>
    <dgm:cxn modelId="{4DE1387D-5180-4AB3-89E1-1C473C96981C}" type="presOf" srcId="{D1B46980-6531-4606-95E6-44980827E919}" destId="{6140AFEC-043D-4C43-A2F9-D0F5331DF3A3}" srcOrd="0" destOrd="0" presId="urn:microsoft.com/office/officeart/2005/8/layout/target3"/>
    <dgm:cxn modelId="{CF650BB5-449C-4B4C-85C5-1A1D331C31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99AF04-E81A-4D28-BAF9-F0E3AA9BD9B7}" type="presOf" srcId="{D1D4F407-5343-4D3F-B5B9-D407B03CAEB4}" destId="{D005CE8C-CC26-4C3E-AC11-E15060ECD759}" srcOrd="0" destOrd="0" presId="urn:microsoft.com/office/officeart/2005/8/layout/target3"/>
    <dgm:cxn modelId="{D27DB116-469E-4EFA-9CBA-FDF39E0B56B4}" type="presOf" srcId="{B651F6E3-6281-48DB-9319-2AEAFDAE7572}" destId="{6BB5E863-4638-4E1D-BFDE-399D028AC4ED}" srcOrd="1" destOrd="0" presId="urn:microsoft.com/office/officeart/2005/8/layout/target3"/>
    <dgm:cxn modelId="{85A2F82D-774C-40FB-9E67-789DE8F9CAAC}" type="presOf" srcId="{D1B46980-6531-4606-95E6-44980827E919}" destId="{2BE915AB-18AA-4053-B92C-3BFC9ED204BB}" srcOrd="1" destOrd="0" presId="urn:microsoft.com/office/officeart/2005/8/layout/target3"/>
    <dgm:cxn modelId="{A398A1D5-DB01-437B-A804-2ABC294AAA0B}" type="presOf" srcId="{757F3AB3-0718-4624-B441-E567A8F0AB56}" destId="{333A1088-737F-45CB-B68E-254E46348037}" srcOrd="0" destOrd="0" presId="urn:microsoft.com/office/officeart/2005/8/layout/target3"/>
    <dgm:cxn modelId="{C5E778E0-61CE-48BF-BCAD-E2B9EEC6380F}" type="presParOf" srcId="{333A1088-737F-45CB-B68E-254E46348037}" destId="{F5ABB229-8D3B-4694-996A-96F23CF14429}" srcOrd="0" destOrd="0" presId="urn:microsoft.com/office/officeart/2005/8/layout/target3"/>
    <dgm:cxn modelId="{53867C9A-CA2A-481A-930E-2AD3D3EE8C72}" type="presParOf" srcId="{333A1088-737F-45CB-B68E-254E46348037}" destId="{F41139FD-01EE-4571-8B17-4FB00FC51163}" srcOrd="1" destOrd="0" presId="urn:microsoft.com/office/officeart/2005/8/layout/target3"/>
    <dgm:cxn modelId="{BA74D98D-3FB0-4155-B78E-26978E1EEDFC}" type="presParOf" srcId="{333A1088-737F-45CB-B68E-254E46348037}" destId="{D005CE8C-CC26-4C3E-AC11-E15060ECD759}" srcOrd="2" destOrd="0" presId="urn:microsoft.com/office/officeart/2005/8/layout/target3"/>
    <dgm:cxn modelId="{9C4DA283-5879-4EFC-BAA2-713CA07A66BE}" type="presParOf" srcId="{333A1088-737F-45CB-B68E-254E46348037}" destId="{2C702D82-9B77-49B7-9568-BB8EB47C3372}" srcOrd="3" destOrd="0" presId="urn:microsoft.com/office/officeart/2005/8/layout/target3"/>
    <dgm:cxn modelId="{7D1EBAD4-6303-428A-B5F9-11BBB49A973A}" type="presParOf" srcId="{333A1088-737F-45CB-B68E-254E46348037}" destId="{A52A0455-90FF-4808-ABD0-F02540D31D5A}" srcOrd="4" destOrd="0" presId="urn:microsoft.com/office/officeart/2005/8/layout/target3"/>
    <dgm:cxn modelId="{39D505E9-BAAA-4AFF-A125-A2099FDF4C1C}" type="presParOf" srcId="{333A1088-737F-45CB-B68E-254E46348037}" destId="{6140AFEC-043D-4C43-A2F9-D0F5331DF3A3}" srcOrd="5" destOrd="0" presId="urn:microsoft.com/office/officeart/2005/8/layout/target3"/>
    <dgm:cxn modelId="{D9DDF6EC-93D3-4FB9-A2F8-1296D73D5490}" type="presParOf" srcId="{333A1088-737F-45CB-B68E-254E46348037}" destId="{9358AC05-5D7D-4327-9F80-1AD486AEA664}" srcOrd="6" destOrd="0" presId="urn:microsoft.com/office/officeart/2005/8/layout/target3"/>
    <dgm:cxn modelId="{5F4880E3-18FA-4134-B09F-EF00E443628E}" type="presParOf" srcId="{333A1088-737F-45CB-B68E-254E46348037}" destId="{313FC574-E1CD-4FB4-B054-0B805CE0447D}" srcOrd="7" destOrd="0" presId="urn:microsoft.com/office/officeart/2005/8/layout/target3"/>
    <dgm:cxn modelId="{DDF42764-1972-4492-A2E2-3AF180D8DC47}" type="presParOf" srcId="{333A1088-737F-45CB-B68E-254E46348037}" destId="{619D679B-A015-4ECF-8348-D1034C574F40}" srcOrd="8" destOrd="0" presId="urn:microsoft.com/office/officeart/2005/8/layout/target3"/>
    <dgm:cxn modelId="{F7E99B7D-7F3C-43B4-9BC5-5FEEE67EC9EE}" type="presParOf" srcId="{333A1088-737F-45CB-B68E-254E46348037}" destId="{E7F14C03-D67D-4A82-8887-4A41904268DD}" srcOrd="9" destOrd="0" presId="urn:microsoft.com/office/officeart/2005/8/layout/target3"/>
    <dgm:cxn modelId="{6B2ABFC5-DE56-4A0F-8E41-B961FC2B699C}" type="presParOf" srcId="{333A1088-737F-45CB-B68E-254E46348037}" destId="{D699FC7A-A1D1-4730-93D3-51E197A3376C}" srcOrd="10" destOrd="0" presId="urn:microsoft.com/office/officeart/2005/8/layout/target3"/>
    <dgm:cxn modelId="{CDE4448D-421D-4AE7-9A8D-6609B5C61B4F}" type="presParOf" srcId="{333A1088-737F-45CB-B68E-254E46348037}" destId="{66FE7F87-EA69-4EF8-86F8-F43548846DDB}" srcOrd="11" destOrd="0" presId="urn:microsoft.com/office/officeart/2005/8/layout/target3"/>
    <dgm:cxn modelId="{4C250976-C426-4FEA-A12C-21FA5574B49E}" type="presParOf" srcId="{333A1088-737F-45CB-B68E-254E46348037}" destId="{AED2198E-93D5-4001-81B4-73124B309672}" srcOrd="12" destOrd="0" presId="urn:microsoft.com/office/officeart/2005/8/layout/target3"/>
    <dgm:cxn modelId="{009846BA-6068-4D60-822E-24C8A1DAA08D}" type="presParOf" srcId="{333A1088-737F-45CB-B68E-254E46348037}" destId="{2BE915AB-18AA-4053-B92C-3BFC9ED204BB}" srcOrd="13" destOrd="0" presId="urn:microsoft.com/office/officeart/2005/8/layout/target3"/>
    <dgm:cxn modelId="{171F73FE-A72D-4432-A4D2-635B1C7B065C}" type="presParOf" srcId="{333A1088-737F-45CB-B68E-254E46348037}" destId="{6BB5E863-4638-4E1D-BFDE-399D028AC4ED}" srcOrd="14" destOrd="0" presId="urn:microsoft.com/office/officeart/2005/8/layout/target3"/>
    <dgm:cxn modelId="{46448EB5-CCC0-43DC-8815-FBBCC22DD9CA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Aleš </a:t>
          </a:r>
          <a:r>
            <a:rPr lang="cs-CZ" sz="1600" kern="1200" dirty="0" err="1" smtClean="0"/>
            <a:t>Jarolím</a:t>
          </a:r>
          <a:endParaRPr lang="cs-CZ" sz="1600" kern="1200" dirty="0" smtClean="0"/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22. 3.2013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VY_32_Český jazyk_1_Vyjmenovaná slova ZŠ praktická, 6.r. -</a:t>
          </a:r>
          <a:r>
            <a:rPr lang="cs-CZ" sz="1600" kern="1200" dirty="0" smtClean="0"/>
            <a:t>TEMA: Vyjmenovaná slova po p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33C8B-7F2F-4BAC-A0CE-B04FE8AA9A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2B4700-E7B9-42D9-9AF1-5ED14983B5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B91473-7521-4F6C-ACBC-576B434B3E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8050F9-C16A-4C2B-B493-540AC51734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18B730-4BDF-4534-AFB3-1E35A72822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BA8779-9525-4EF9-88A2-A9BEFF911A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F236A9-E0F9-4921-94DD-666D785FCD5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20FBDA-B722-46A9-BACC-0CE8636005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A98D1E-A44B-4886-96C7-9985A46D94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51DA23-9E0E-4571-A1F2-A1C1A5A510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62DD9-7C18-4C81-9481-1F8A83F94D3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849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0C42E41-34CD-4D2A-8541-341F160AF8E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40" y="3987061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547813" y="620713"/>
            <a:ext cx="5618162" cy="647700"/>
          </a:xfrm>
        </p:spPr>
        <p:txBody>
          <a:bodyPr/>
          <a:lstStyle/>
          <a:p>
            <a:r>
              <a:rPr lang="cs-CZ" sz="4800" b="1" u="sng">
                <a:solidFill>
                  <a:srgbClr val="000066"/>
                </a:solidFill>
                <a:latin typeface="Times New Roman" pitchFamily="18" charset="0"/>
              </a:rPr>
              <a:t>Anotace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755650" y="1989138"/>
            <a:ext cx="7848600" cy="3744118"/>
          </a:xfrm>
          <a:solidFill>
            <a:schemeClr val="accent1"/>
          </a:solidFill>
        </p:spPr>
        <p:txBody>
          <a:bodyPr/>
          <a:lstStyle/>
          <a:p>
            <a:pPr algn="l"/>
            <a:r>
              <a:rPr lang="cs-CZ" i="1" dirty="0">
                <a:solidFill>
                  <a:srgbClr val="000066"/>
                </a:solidFill>
                <a:latin typeface="Times New Roman" pitchFamily="18" charset="0"/>
              </a:rPr>
              <a:t>Seznámení s vyjmenovanými slovy po </a:t>
            </a:r>
            <a:r>
              <a:rPr lang="cs-CZ" b="1" i="1" dirty="0">
                <a:solidFill>
                  <a:srgbClr val="000066"/>
                </a:solidFill>
                <a:latin typeface="Times New Roman" pitchFamily="18" charset="0"/>
              </a:rPr>
              <a:t>p</a:t>
            </a:r>
            <a:r>
              <a:rPr lang="cs-CZ" i="1" dirty="0">
                <a:solidFill>
                  <a:srgbClr val="000066"/>
                </a:solidFill>
                <a:latin typeface="Times New Roman" pitchFamily="18" charset="0"/>
              </a:rPr>
              <a:t>.        Se slovy jim příbuznými. Upozornění na slova, která podobně znějí, ale mají jiný význam. Procvičení psaní y/ý ve vyjmenovaných slovech po </a:t>
            </a:r>
            <a:r>
              <a:rPr lang="cs-CZ" b="1" i="1" dirty="0">
                <a:solidFill>
                  <a:srgbClr val="000066"/>
                </a:solidFill>
                <a:latin typeface="Times New Roman" pitchFamily="18" charset="0"/>
              </a:rPr>
              <a:t>p</a:t>
            </a:r>
            <a:r>
              <a:rPr lang="cs-CZ" b="1" i="1" dirty="0" smtClean="0">
                <a:solidFill>
                  <a:srgbClr val="000066"/>
                </a:solidFill>
                <a:latin typeface="Times New Roman" pitchFamily="18" charset="0"/>
              </a:rPr>
              <a:t>.</a:t>
            </a:r>
          </a:p>
          <a:p>
            <a:pPr algn="l"/>
            <a:r>
              <a:rPr lang="cs-CZ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Pilotáží bylo ověřeno, že tato aktivita žáky zaujala.</a:t>
            </a:r>
          </a:p>
          <a:p>
            <a:pPr algn="l"/>
            <a:endParaRPr lang="cs-CZ" b="1" i="1" dirty="0">
              <a:solidFill>
                <a:srgbClr val="000066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04813"/>
            <a:ext cx="7772400" cy="1008062"/>
          </a:xfrm>
        </p:spPr>
        <p:txBody>
          <a:bodyPr/>
          <a:lstStyle/>
          <a:p>
            <a:r>
              <a:rPr lang="cs-CZ" sz="4800" b="1">
                <a:solidFill>
                  <a:srgbClr val="000066"/>
                </a:solidFill>
                <a:latin typeface="Times New Roman" pitchFamily="18" charset="0"/>
              </a:rPr>
              <a:t/>
            </a:r>
            <a:br>
              <a:rPr lang="cs-CZ" sz="4800" b="1">
                <a:solidFill>
                  <a:srgbClr val="000066"/>
                </a:solidFill>
                <a:latin typeface="Times New Roman" pitchFamily="18" charset="0"/>
              </a:rPr>
            </a:br>
            <a:r>
              <a:rPr lang="cs-CZ" sz="4800" b="1">
                <a:solidFill>
                  <a:srgbClr val="000066"/>
                </a:solidFill>
                <a:latin typeface="Times New Roman" pitchFamily="18" charset="0"/>
              </a:rPr>
              <a:t>Vyjmenovaná slova po p</a:t>
            </a:r>
            <a:br>
              <a:rPr lang="cs-CZ" sz="4800" b="1">
                <a:solidFill>
                  <a:srgbClr val="000066"/>
                </a:solidFill>
                <a:latin typeface="Times New Roman" pitchFamily="18" charset="0"/>
              </a:rPr>
            </a:br>
            <a:endParaRPr lang="cs-CZ" sz="4800" b="1">
              <a:solidFill>
                <a:srgbClr val="000066"/>
              </a:solidFill>
              <a:latin typeface="Times New Roman" pitchFamily="18" charset="0"/>
            </a:endParaRP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1700213"/>
            <a:ext cx="6840537" cy="4105275"/>
          </a:xfrm>
          <a:solidFill>
            <a:schemeClr val="accent1"/>
          </a:solidFill>
        </p:spPr>
        <p:txBody>
          <a:bodyPr/>
          <a:lstStyle/>
          <a:p>
            <a:r>
              <a:rPr lang="cs-CZ" sz="4400">
                <a:solidFill>
                  <a:schemeClr val="accent2"/>
                </a:solidFill>
                <a:latin typeface="Times New Roman" pitchFamily="18" charset="0"/>
              </a:rPr>
              <a:t>pýcha, pytel, pysk, </a:t>
            </a:r>
          </a:p>
          <a:p>
            <a:r>
              <a:rPr lang="cs-CZ" sz="4400">
                <a:solidFill>
                  <a:schemeClr val="accent2"/>
                </a:solidFill>
                <a:latin typeface="Times New Roman" pitchFamily="18" charset="0"/>
              </a:rPr>
              <a:t>netopýr, slepýš, pyl, </a:t>
            </a:r>
          </a:p>
          <a:p>
            <a:r>
              <a:rPr lang="cs-CZ" sz="4400">
                <a:solidFill>
                  <a:schemeClr val="accent2"/>
                </a:solidFill>
                <a:latin typeface="Times New Roman" pitchFamily="18" charset="0"/>
              </a:rPr>
              <a:t>kopyto, klopýtat, třpytit se, </a:t>
            </a:r>
          </a:p>
          <a:p>
            <a:r>
              <a:rPr lang="cs-CZ" sz="4400">
                <a:solidFill>
                  <a:schemeClr val="accent2"/>
                </a:solidFill>
                <a:latin typeface="Times New Roman" pitchFamily="18" charset="0"/>
              </a:rPr>
              <a:t>zpytovat, pykat, pýr, </a:t>
            </a:r>
          </a:p>
          <a:p>
            <a:r>
              <a:rPr lang="cs-CZ" sz="4400">
                <a:solidFill>
                  <a:schemeClr val="accent2"/>
                </a:solidFill>
                <a:latin typeface="Times New Roman" pitchFamily="18" charset="0"/>
              </a:rPr>
              <a:t>pýřit se, čepýřit 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404813"/>
            <a:ext cx="7772400" cy="1470025"/>
          </a:xfrm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latin typeface="Times New Roman" pitchFamily="18" charset="0"/>
              </a:rPr>
              <a:t>!!!POZOR!!!</a:t>
            </a:r>
            <a:br>
              <a:rPr lang="cs-CZ" b="1">
                <a:solidFill>
                  <a:srgbClr val="FF0000"/>
                </a:solidFill>
                <a:latin typeface="Times New Roman" pitchFamily="18" charset="0"/>
              </a:rPr>
            </a:b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Slova, která podobně znějí, ale mají jiný význam.</a:t>
            </a:r>
          </a:p>
        </p:txBody>
      </p:sp>
      <p:sp>
        <p:nvSpPr>
          <p:cNvPr id="12083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1916113"/>
            <a:ext cx="7200900" cy="3240087"/>
          </a:xfrm>
        </p:spPr>
        <p:txBody>
          <a:bodyPr/>
          <a:lstStyle/>
          <a:p>
            <a:r>
              <a:rPr lang="cs-CZ" sz="4800" b="1">
                <a:solidFill>
                  <a:srgbClr val="000099"/>
                </a:solidFill>
                <a:latin typeface="Times New Roman" pitchFamily="18" charset="0"/>
              </a:rPr>
              <a:t>pýcha         x         píchá</a:t>
            </a:r>
          </a:p>
        </p:txBody>
      </p:sp>
      <p:pic>
        <p:nvPicPr>
          <p:cNvPr id="120840" name="Picture 8" descr="MC900432413[2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3213100"/>
            <a:ext cx="1241425" cy="2016125"/>
          </a:xfrm>
          <a:prstGeom prst="rect">
            <a:avLst/>
          </a:prstGeom>
          <a:noFill/>
        </p:spPr>
      </p:pic>
      <p:pic>
        <p:nvPicPr>
          <p:cNvPr id="120842" name="Picture 10" descr="MC90043801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2924175"/>
            <a:ext cx="2235200" cy="2235200"/>
          </a:xfrm>
          <a:prstGeom prst="rect">
            <a:avLst/>
          </a:prstGeom>
          <a:noFill/>
        </p:spPr>
      </p:pic>
      <p:sp>
        <p:nvSpPr>
          <p:cNvPr id="120843" name="Text Box 11"/>
          <p:cNvSpPr txBox="1">
            <a:spLocks noChangeArrowheads="1"/>
          </p:cNvSpPr>
          <p:nvPr/>
        </p:nvSpPr>
        <p:spPr bwMode="auto">
          <a:xfrm>
            <a:off x="827088" y="5445125"/>
            <a:ext cx="3313112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Pyšná princezna.</a:t>
            </a:r>
          </a:p>
        </p:txBody>
      </p:sp>
      <p:sp>
        <p:nvSpPr>
          <p:cNvPr id="120845" name="Text Box 13"/>
          <p:cNvSpPr txBox="1">
            <a:spLocks noChangeArrowheads="1"/>
          </p:cNvSpPr>
          <p:nvPr/>
        </p:nvSpPr>
        <p:spPr bwMode="auto">
          <a:xfrm>
            <a:off x="5219700" y="5441950"/>
            <a:ext cx="3095625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Včela píchá.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836613"/>
            <a:ext cx="7200900" cy="3240087"/>
          </a:xfrm>
        </p:spPr>
        <p:txBody>
          <a:bodyPr/>
          <a:lstStyle/>
          <a:p>
            <a:r>
              <a:rPr lang="cs-CZ" sz="4800" b="1">
                <a:solidFill>
                  <a:srgbClr val="000099"/>
                </a:solidFill>
                <a:latin typeface="Times New Roman" pitchFamily="18" charset="0"/>
              </a:rPr>
              <a:t>slepýš         x         slepíš</a:t>
            </a:r>
          </a:p>
        </p:txBody>
      </p:sp>
      <p:sp>
        <p:nvSpPr>
          <p:cNvPr id="125958" name="Text Box 6"/>
          <p:cNvSpPr txBox="1">
            <a:spLocks noChangeArrowheads="1"/>
          </p:cNvSpPr>
          <p:nvPr/>
        </p:nvSpPr>
        <p:spPr bwMode="auto">
          <a:xfrm>
            <a:off x="250825" y="4508500"/>
            <a:ext cx="4319588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Slepýš se živí hmyzem.</a:t>
            </a:r>
          </a:p>
        </p:txBody>
      </p:sp>
      <p:sp>
        <p:nvSpPr>
          <p:cNvPr id="125959" name="Text Box 7"/>
          <p:cNvSpPr txBox="1">
            <a:spLocks noChangeArrowheads="1"/>
          </p:cNvSpPr>
          <p:nvPr/>
        </p:nvSpPr>
        <p:spPr bwMode="auto">
          <a:xfrm>
            <a:off x="5003800" y="4508500"/>
            <a:ext cx="4032250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Slepíš co jsi roztrhal!</a:t>
            </a:r>
          </a:p>
        </p:txBody>
      </p:sp>
      <p:pic>
        <p:nvPicPr>
          <p:cNvPr id="125966" name="Picture 14" descr="MC90023388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1844675"/>
            <a:ext cx="2162175" cy="2146300"/>
          </a:xfrm>
          <a:prstGeom prst="rect">
            <a:avLst/>
          </a:prstGeom>
          <a:noFill/>
        </p:spPr>
      </p:pic>
      <p:pic>
        <p:nvPicPr>
          <p:cNvPr id="125967" name="Picture 15" descr="MC90033029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2133600"/>
            <a:ext cx="2735262" cy="1511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836613"/>
            <a:ext cx="7200900" cy="3240087"/>
          </a:xfrm>
        </p:spPr>
        <p:txBody>
          <a:bodyPr/>
          <a:lstStyle/>
          <a:p>
            <a:r>
              <a:rPr lang="cs-CZ" sz="4800" b="1">
                <a:solidFill>
                  <a:srgbClr val="000099"/>
                </a:solidFill>
                <a:latin typeface="Times New Roman" pitchFamily="18" charset="0"/>
              </a:rPr>
              <a:t>pyl         x         pil</a:t>
            </a:r>
          </a:p>
        </p:txBody>
      </p:sp>
      <p:sp>
        <p:nvSpPr>
          <p:cNvPr id="128003" name="Text Box 3"/>
          <p:cNvSpPr txBox="1">
            <a:spLocks noChangeArrowheads="1"/>
          </p:cNvSpPr>
          <p:nvPr/>
        </p:nvSpPr>
        <p:spPr bwMode="auto">
          <a:xfrm>
            <a:off x="900113" y="4508500"/>
            <a:ext cx="3313112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Včela sbírá pyl.</a:t>
            </a:r>
          </a:p>
        </p:txBody>
      </p:sp>
      <p:sp>
        <p:nvSpPr>
          <p:cNvPr id="128004" name="Text Box 4"/>
          <p:cNvSpPr txBox="1">
            <a:spLocks noChangeArrowheads="1"/>
          </p:cNvSpPr>
          <p:nvPr/>
        </p:nvSpPr>
        <p:spPr bwMode="auto">
          <a:xfrm>
            <a:off x="4787900" y="4508500"/>
            <a:ext cx="3960813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Včera jsem málo pil.</a:t>
            </a:r>
          </a:p>
        </p:txBody>
      </p:sp>
      <p:pic>
        <p:nvPicPr>
          <p:cNvPr id="128012" name="Picture 12" descr="MC90029990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2205038"/>
            <a:ext cx="1830388" cy="1849437"/>
          </a:xfrm>
          <a:prstGeom prst="rect">
            <a:avLst/>
          </a:prstGeom>
          <a:noFill/>
        </p:spPr>
      </p:pic>
      <p:pic>
        <p:nvPicPr>
          <p:cNvPr id="128020" name="Picture 20" descr="MC90019159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89194">
            <a:off x="6011863" y="1916113"/>
            <a:ext cx="1373187" cy="2305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1913" y="333375"/>
            <a:ext cx="6840537" cy="935038"/>
          </a:xfrm>
        </p:spPr>
        <p:txBody>
          <a:bodyPr/>
          <a:lstStyle/>
          <a:p>
            <a:r>
              <a:rPr lang="cs-CZ" b="1">
                <a:solidFill>
                  <a:srgbClr val="000066"/>
                </a:solidFill>
                <a:latin typeface="Times New Roman" pitchFamily="18" charset="0"/>
              </a:rPr>
              <a:t>Doplň i/í, y/ý</a:t>
            </a:r>
          </a:p>
        </p:txBody>
      </p:sp>
      <p:sp>
        <p:nvSpPr>
          <p:cNvPr id="12902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84213" y="1484313"/>
            <a:ext cx="7704137" cy="4681537"/>
          </a:xfrm>
        </p:spPr>
        <p:txBody>
          <a:bodyPr/>
          <a:lstStyle/>
          <a:p>
            <a:pPr algn="l"/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P__šná princezna, p__lka na železo, včela sbírá p__l, bratr Pep__k, rozčep__řený vrabec, klop__tat po silnici, nová p__sanka, ušatý netop__r, p__tlík bonbónů, kůň má kop__ta, škodlivý p__r, zlato se třp__tí, p__lovat p__lníkem, babička se p__chla do prstu, nalep__t známku, tiskací p__smeno, zloděj si odp__kává trest.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1913" y="333375"/>
            <a:ext cx="6840537" cy="935038"/>
          </a:xfrm>
        </p:spPr>
        <p:txBody>
          <a:bodyPr/>
          <a:lstStyle/>
          <a:p>
            <a:r>
              <a:rPr lang="cs-CZ" b="1">
                <a:solidFill>
                  <a:srgbClr val="000066"/>
                </a:solidFill>
                <a:latin typeface="Times New Roman" pitchFamily="18" charset="0"/>
              </a:rPr>
              <a:t>KONTROLA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1484313"/>
            <a:ext cx="7704137" cy="4681537"/>
          </a:xfrm>
        </p:spPr>
        <p:txBody>
          <a:bodyPr/>
          <a:lstStyle/>
          <a:p>
            <a:pPr algn="l"/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šná princezna,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lka na železo, včela sbírá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l, bratr Pep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k, rozčep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ýř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ený vrabec, klop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ý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tat po silnici, nová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sanka, ušatý netop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ý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r,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tlík bonbónů, kůň má kop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ta, škodlivý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ý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r, zlato se třp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yt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í,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lovat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il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níkem, babička se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chla do prstu, nalep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t známku, tiskací 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smeno, zloděj si odp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kává trest.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124075" y="333375"/>
            <a:ext cx="4824413" cy="1150938"/>
          </a:xfrm>
        </p:spPr>
        <p:txBody>
          <a:bodyPr/>
          <a:lstStyle/>
          <a:p>
            <a:r>
              <a:rPr lang="cs-CZ" b="1">
                <a:solidFill>
                  <a:srgbClr val="000066"/>
                </a:solidFill>
                <a:latin typeface="Times New Roman" pitchFamily="18" charset="0"/>
              </a:rPr>
              <a:t>Slova příbuzná</a:t>
            </a:r>
          </a:p>
        </p:txBody>
      </p:sp>
      <p:sp>
        <p:nvSpPr>
          <p:cNvPr id="13312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4213" y="2060575"/>
            <a:ext cx="2016125" cy="4248150"/>
          </a:xfrm>
        </p:spPr>
        <p:txBody>
          <a:bodyPr/>
          <a:lstStyle/>
          <a:p>
            <a:pPr algn="l"/>
            <a:r>
              <a:rPr lang="cs-CZ" b="1">
                <a:solidFill>
                  <a:schemeClr val="folHlink"/>
                </a:solidFill>
                <a:latin typeface="Times New Roman" pitchFamily="18" charset="0"/>
              </a:rPr>
              <a:t>pytel</a:t>
            </a:r>
          </a:p>
          <a:p>
            <a:pPr algn="l"/>
            <a:endParaRPr lang="cs-CZ" sz="1800">
              <a:solidFill>
                <a:schemeClr val="folHlink"/>
              </a:solidFill>
              <a:latin typeface="Times New Roman" pitchFamily="18" charset="0"/>
            </a:endParaRPr>
          </a:p>
          <a:p>
            <a:pPr algn="l"/>
            <a:r>
              <a:rPr lang="cs-CZ" b="1">
                <a:solidFill>
                  <a:srgbClr val="CC0066"/>
                </a:solidFill>
                <a:latin typeface="Times New Roman" pitchFamily="18" charset="0"/>
              </a:rPr>
              <a:t>kopyto</a:t>
            </a:r>
          </a:p>
          <a:p>
            <a:pPr algn="l"/>
            <a:endParaRPr lang="cs-CZ" sz="1800">
              <a:solidFill>
                <a:srgbClr val="CC0066"/>
              </a:solidFill>
              <a:latin typeface="Times New Roman" pitchFamily="18" charset="0"/>
            </a:endParaRPr>
          </a:p>
          <a:p>
            <a:pPr algn="l"/>
            <a:r>
              <a:rPr lang="cs-CZ" b="1">
                <a:latin typeface="Times New Roman" pitchFamily="18" charset="0"/>
              </a:rPr>
              <a:t>pýcha</a:t>
            </a:r>
          </a:p>
          <a:p>
            <a:pPr algn="l"/>
            <a:endParaRPr lang="cs-CZ" sz="1800">
              <a:solidFill>
                <a:srgbClr val="000099"/>
              </a:solidFill>
              <a:latin typeface="Times New Roman" pitchFamily="18" charset="0"/>
            </a:endParaRPr>
          </a:p>
          <a:p>
            <a:pPr algn="l"/>
            <a:r>
              <a:rPr lang="cs-CZ" b="1">
                <a:solidFill>
                  <a:srgbClr val="990000"/>
                </a:solidFill>
                <a:latin typeface="Times New Roman" pitchFamily="18" charset="0"/>
              </a:rPr>
              <a:t>třpytit se</a:t>
            </a:r>
          </a:p>
        </p:txBody>
      </p:sp>
      <p:sp>
        <p:nvSpPr>
          <p:cNvPr id="133126" name="Text Box 6"/>
          <p:cNvSpPr txBox="1">
            <a:spLocks noChangeArrowheads="1"/>
          </p:cNvSpPr>
          <p:nvPr/>
        </p:nvSpPr>
        <p:spPr bwMode="auto">
          <a:xfrm>
            <a:off x="611188" y="1341438"/>
            <a:ext cx="806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rgbClr val="000066"/>
                </a:solidFill>
                <a:latin typeface="Times New Roman" pitchFamily="18" charset="0"/>
              </a:rPr>
              <a:t>K uvedeným vyjmenovaným slovům přiřaď slova příbuzná</a:t>
            </a:r>
          </a:p>
        </p:txBody>
      </p:sp>
      <p:sp>
        <p:nvSpPr>
          <p:cNvPr id="133128" name="Text Box 8"/>
          <p:cNvSpPr txBox="1">
            <a:spLocks noChangeArrowheads="1"/>
          </p:cNvSpPr>
          <p:nvPr/>
        </p:nvSpPr>
        <p:spPr bwMode="auto">
          <a:xfrm>
            <a:off x="4067175" y="2852738"/>
            <a:ext cx="1441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33129" name="Text Box 9"/>
          <p:cNvSpPr txBox="1">
            <a:spLocks noChangeArrowheads="1"/>
          </p:cNvSpPr>
          <p:nvPr/>
        </p:nvSpPr>
        <p:spPr bwMode="auto">
          <a:xfrm>
            <a:off x="2843213" y="4437063"/>
            <a:ext cx="10795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pytlák</a:t>
            </a:r>
          </a:p>
        </p:txBody>
      </p:sp>
      <p:sp>
        <p:nvSpPr>
          <p:cNvPr id="133130" name="Text Box 10"/>
          <p:cNvSpPr txBox="1">
            <a:spLocks noChangeArrowheads="1"/>
          </p:cNvSpPr>
          <p:nvPr/>
        </p:nvSpPr>
        <p:spPr bwMode="auto">
          <a:xfrm>
            <a:off x="4787900" y="3284538"/>
            <a:ext cx="1439863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pytlovina</a:t>
            </a:r>
          </a:p>
        </p:txBody>
      </p:sp>
      <p:sp>
        <p:nvSpPr>
          <p:cNvPr id="133131" name="Text Box 11"/>
          <p:cNvSpPr txBox="1">
            <a:spLocks noChangeArrowheads="1"/>
          </p:cNvSpPr>
          <p:nvPr/>
        </p:nvSpPr>
        <p:spPr bwMode="auto">
          <a:xfrm>
            <a:off x="3348038" y="5084763"/>
            <a:ext cx="1223962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pytlíček</a:t>
            </a:r>
          </a:p>
        </p:txBody>
      </p:sp>
      <p:sp>
        <p:nvSpPr>
          <p:cNvPr id="133132" name="Text Box 12"/>
          <p:cNvSpPr txBox="1">
            <a:spLocks noChangeArrowheads="1"/>
          </p:cNvSpPr>
          <p:nvPr/>
        </p:nvSpPr>
        <p:spPr bwMode="auto">
          <a:xfrm>
            <a:off x="7164388" y="4652963"/>
            <a:ext cx="1081087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pytlík</a:t>
            </a:r>
          </a:p>
        </p:txBody>
      </p:sp>
      <p:sp>
        <p:nvSpPr>
          <p:cNvPr id="133133" name="Text Box 13"/>
          <p:cNvSpPr txBox="1">
            <a:spLocks noChangeArrowheads="1"/>
          </p:cNvSpPr>
          <p:nvPr/>
        </p:nvSpPr>
        <p:spPr bwMode="auto">
          <a:xfrm>
            <a:off x="2339975" y="2060575"/>
            <a:ext cx="1295400" cy="457200"/>
          </a:xfrm>
          <a:prstGeom prst="rect">
            <a:avLst/>
          </a:prstGeom>
          <a:solidFill>
            <a:schemeClr val="accent1"/>
          </a:solidFill>
          <a:ln w="15875">
            <a:noFill/>
            <a:prstDash val="lgDashDotDot"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kopýtko</a:t>
            </a:r>
          </a:p>
        </p:txBody>
      </p:sp>
      <p:sp>
        <p:nvSpPr>
          <p:cNvPr id="133134" name="Text Box 14"/>
          <p:cNvSpPr txBox="1">
            <a:spLocks noChangeArrowheads="1"/>
          </p:cNvSpPr>
          <p:nvPr/>
        </p:nvSpPr>
        <p:spPr bwMode="auto">
          <a:xfrm>
            <a:off x="6443663" y="3500438"/>
            <a:ext cx="1944687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sudokopytník</a:t>
            </a:r>
          </a:p>
        </p:txBody>
      </p:sp>
      <p:sp>
        <p:nvSpPr>
          <p:cNvPr id="133135" name="Text Box 15"/>
          <p:cNvSpPr txBox="1">
            <a:spLocks noChangeArrowheads="1"/>
          </p:cNvSpPr>
          <p:nvPr/>
        </p:nvSpPr>
        <p:spPr bwMode="auto">
          <a:xfrm>
            <a:off x="4500563" y="4292600"/>
            <a:ext cx="19431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lichokopytník</a:t>
            </a:r>
          </a:p>
        </p:txBody>
      </p:sp>
      <p:sp>
        <p:nvSpPr>
          <p:cNvPr id="133136" name="Text Box 16"/>
          <p:cNvSpPr txBox="1">
            <a:spLocks noChangeArrowheads="1"/>
          </p:cNvSpPr>
          <p:nvPr/>
        </p:nvSpPr>
        <p:spPr bwMode="auto">
          <a:xfrm>
            <a:off x="6443663" y="3573463"/>
            <a:ext cx="15843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33137" name="Text Box 17"/>
          <p:cNvSpPr txBox="1">
            <a:spLocks noChangeArrowheads="1"/>
          </p:cNvSpPr>
          <p:nvPr/>
        </p:nvSpPr>
        <p:spPr bwMode="auto">
          <a:xfrm>
            <a:off x="2268538" y="5734050"/>
            <a:ext cx="10795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pyšný</a:t>
            </a:r>
          </a:p>
        </p:txBody>
      </p:sp>
      <p:sp>
        <p:nvSpPr>
          <p:cNvPr id="133138" name="Text Box 18"/>
          <p:cNvSpPr txBox="1">
            <a:spLocks noChangeArrowheads="1"/>
          </p:cNvSpPr>
          <p:nvPr/>
        </p:nvSpPr>
        <p:spPr bwMode="auto">
          <a:xfrm>
            <a:off x="6659563" y="2781300"/>
            <a:ext cx="1871662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přepychový</a:t>
            </a:r>
          </a:p>
        </p:txBody>
      </p:sp>
      <p:sp>
        <p:nvSpPr>
          <p:cNvPr id="133140" name="Text Box 20"/>
          <p:cNvSpPr txBox="1">
            <a:spLocks noChangeArrowheads="1"/>
          </p:cNvSpPr>
          <p:nvPr/>
        </p:nvSpPr>
        <p:spPr bwMode="auto">
          <a:xfrm>
            <a:off x="4716463" y="2060575"/>
            <a:ext cx="1295400" cy="457200"/>
          </a:xfrm>
          <a:prstGeom prst="rect">
            <a:avLst/>
          </a:prstGeom>
          <a:solidFill>
            <a:schemeClr val="accent1"/>
          </a:solidFill>
          <a:ln w="9525" cap="rnd">
            <a:noFill/>
            <a:prstDash val="sysDot"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pyšnit se</a:t>
            </a:r>
          </a:p>
        </p:txBody>
      </p:sp>
      <p:sp>
        <p:nvSpPr>
          <p:cNvPr id="133141" name="Text Box 21"/>
          <p:cNvSpPr txBox="1">
            <a:spLocks noChangeArrowheads="1"/>
          </p:cNvSpPr>
          <p:nvPr/>
        </p:nvSpPr>
        <p:spPr bwMode="auto">
          <a:xfrm>
            <a:off x="2700338" y="5445125"/>
            <a:ext cx="1296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33142" name="Text Box 22"/>
          <p:cNvSpPr txBox="1">
            <a:spLocks noChangeArrowheads="1"/>
          </p:cNvSpPr>
          <p:nvPr/>
        </p:nvSpPr>
        <p:spPr bwMode="auto">
          <a:xfrm>
            <a:off x="4787900" y="5734050"/>
            <a:ext cx="12954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třpytivý</a:t>
            </a:r>
          </a:p>
        </p:txBody>
      </p:sp>
      <p:sp>
        <p:nvSpPr>
          <p:cNvPr id="133143" name="Text Box 23"/>
          <p:cNvSpPr txBox="1">
            <a:spLocks noChangeArrowheads="1"/>
          </p:cNvSpPr>
          <p:nvPr/>
        </p:nvSpPr>
        <p:spPr bwMode="auto">
          <a:xfrm>
            <a:off x="2555875" y="3429000"/>
            <a:ext cx="1584325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zatřpytit se</a:t>
            </a:r>
          </a:p>
        </p:txBody>
      </p:sp>
      <p:sp>
        <p:nvSpPr>
          <p:cNvPr id="133144" name="Text Box 24"/>
          <p:cNvSpPr txBox="1">
            <a:spLocks noChangeArrowheads="1"/>
          </p:cNvSpPr>
          <p:nvPr/>
        </p:nvSpPr>
        <p:spPr bwMode="auto">
          <a:xfrm>
            <a:off x="3492500" y="2636838"/>
            <a:ext cx="10795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třpyt</a:t>
            </a:r>
          </a:p>
        </p:txBody>
      </p:sp>
      <p:sp>
        <p:nvSpPr>
          <p:cNvPr id="133145" name="Text Box 25"/>
          <p:cNvSpPr txBox="1">
            <a:spLocks noChangeArrowheads="1"/>
          </p:cNvSpPr>
          <p:nvPr/>
        </p:nvSpPr>
        <p:spPr bwMode="auto">
          <a:xfrm>
            <a:off x="6732588" y="1989138"/>
            <a:ext cx="1152525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třpytka</a:t>
            </a:r>
          </a:p>
        </p:txBody>
      </p:sp>
      <p:sp>
        <p:nvSpPr>
          <p:cNvPr id="133146" name="Rectangle 26"/>
          <p:cNvSpPr>
            <a:spLocks noChangeArrowheads="1"/>
          </p:cNvSpPr>
          <p:nvPr/>
        </p:nvSpPr>
        <p:spPr bwMode="auto">
          <a:xfrm>
            <a:off x="6659563" y="5589588"/>
            <a:ext cx="1452562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zpychnout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24075" y="333375"/>
            <a:ext cx="4824413" cy="1150938"/>
          </a:xfrm>
        </p:spPr>
        <p:txBody>
          <a:bodyPr/>
          <a:lstStyle/>
          <a:p>
            <a:r>
              <a:rPr lang="cs-CZ" b="1">
                <a:solidFill>
                  <a:srgbClr val="000066"/>
                </a:solidFill>
                <a:latin typeface="Times New Roman" pitchFamily="18" charset="0"/>
              </a:rPr>
              <a:t>KONTROLA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2060575"/>
            <a:ext cx="8424862" cy="4248150"/>
          </a:xfrm>
        </p:spPr>
        <p:txBody>
          <a:bodyPr/>
          <a:lstStyle/>
          <a:p>
            <a:pPr algn="l"/>
            <a:r>
              <a:rPr lang="cs-CZ" b="1">
                <a:solidFill>
                  <a:schemeClr val="folHlink"/>
                </a:solidFill>
                <a:latin typeface="Times New Roman" pitchFamily="18" charset="0"/>
              </a:rPr>
              <a:t>pytel</a:t>
            </a:r>
            <a:r>
              <a:rPr lang="cs-CZ">
                <a:solidFill>
                  <a:schemeClr val="folHlink"/>
                </a:solidFill>
                <a:latin typeface="Times New Roman" pitchFamily="18" charset="0"/>
              </a:rPr>
              <a:t> 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– 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pytlák, pytlovina, pytlíček, pytlík</a:t>
            </a:r>
          </a:p>
          <a:p>
            <a:pPr algn="l"/>
            <a:endParaRPr lang="cs-CZ" sz="1800">
              <a:solidFill>
                <a:srgbClr val="FF0000"/>
              </a:solidFill>
              <a:latin typeface="Times New Roman" pitchFamily="18" charset="0"/>
            </a:endParaRPr>
          </a:p>
          <a:p>
            <a:pPr algn="l"/>
            <a:r>
              <a:rPr lang="cs-CZ" b="1">
                <a:solidFill>
                  <a:srgbClr val="CC0066"/>
                </a:solidFill>
                <a:latin typeface="Times New Roman" pitchFamily="18" charset="0"/>
              </a:rPr>
              <a:t>kopyto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 – 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kopýtko, sudokopytník, lichokopytník</a:t>
            </a:r>
          </a:p>
          <a:p>
            <a:pPr algn="l"/>
            <a:endParaRPr lang="cs-CZ" sz="1800">
              <a:solidFill>
                <a:srgbClr val="000099"/>
              </a:solidFill>
              <a:latin typeface="Times New Roman" pitchFamily="18" charset="0"/>
            </a:endParaRPr>
          </a:p>
          <a:p>
            <a:pPr algn="l"/>
            <a:r>
              <a:rPr lang="cs-CZ" b="1">
                <a:latin typeface="Times New Roman" pitchFamily="18" charset="0"/>
              </a:rPr>
              <a:t>pýcha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 – 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pyšný, přepychový, zpychnout, pyšnit se</a:t>
            </a:r>
          </a:p>
          <a:p>
            <a:pPr algn="l"/>
            <a:endParaRPr lang="cs-CZ" sz="1800">
              <a:solidFill>
                <a:srgbClr val="000099"/>
              </a:solidFill>
              <a:latin typeface="Times New Roman" pitchFamily="18" charset="0"/>
            </a:endParaRPr>
          </a:p>
          <a:p>
            <a:pPr algn="l"/>
            <a:r>
              <a:rPr lang="cs-CZ" b="1">
                <a:solidFill>
                  <a:srgbClr val="990000"/>
                </a:solidFill>
                <a:latin typeface="Times New Roman" pitchFamily="18" charset="0"/>
              </a:rPr>
              <a:t>třpytit se</a:t>
            </a:r>
            <a:r>
              <a:rPr lang="cs-CZ">
                <a:solidFill>
                  <a:srgbClr val="000099"/>
                </a:solidFill>
                <a:latin typeface="Times New Roman" pitchFamily="18" charset="0"/>
              </a:rPr>
              <a:t> – </a:t>
            </a:r>
            <a:r>
              <a:rPr lang="cs-CZ">
                <a:solidFill>
                  <a:srgbClr val="FF0000"/>
                </a:solidFill>
                <a:latin typeface="Times New Roman" pitchFamily="18" charset="0"/>
              </a:rPr>
              <a:t>třpytivý, zatřpytit se, třpyt, třpytka</a:t>
            </a:r>
          </a:p>
        </p:txBody>
      </p:sp>
      <p:sp>
        <p:nvSpPr>
          <p:cNvPr id="136196" name="Text Box 4"/>
          <p:cNvSpPr txBox="1">
            <a:spLocks noChangeArrowheads="1"/>
          </p:cNvSpPr>
          <p:nvPr/>
        </p:nvSpPr>
        <p:spPr bwMode="auto">
          <a:xfrm>
            <a:off x="611188" y="1341438"/>
            <a:ext cx="806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rgbClr val="000066"/>
                </a:solidFill>
                <a:latin typeface="Times New Roman" pitchFamily="18" charset="0"/>
              </a:rPr>
              <a:t>K uvedeným vyjmenovaným slovům přiřaď slova příbuzná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latin typeface="Times New Roman" pitchFamily="18" charset="0"/>
              </a:rPr>
              <a:t>CITACE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 dirty="0" smtClean="0"/>
              <a:t>ROZMARYNOVÁ, Marta; ŠNEIDEROVÁ,</a:t>
            </a:r>
          </a:p>
          <a:p>
            <a:pPr>
              <a:buFontTx/>
              <a:buNone/>
            </a:pPr>
            <a:r>
              <a:rPr lang="cs-CZ" sz="2800" b="1" dirty="0" smtClean="0"/>
              <a:t>Stanislava. </a:t>
            </a:r>
            <a:r>
              <a:rPr lang="cs-CZ" sz="2800" b="1" i="1" dirty="0" smtClean="0"/>
              <a:t>Český jazyk 6</a:t>
            </a:r>
            <a:r>
              <a:rPr lang="cs-CZ" sz="2800" b="1" dirty="0" smtClean="0"/>
              <a:t>. Praha: Septima, 2004,</a:t>
            </a:r>
          </a:p>
          <a:p>
            <a:pPr>
              <a:buFontTx/>
              <a:buNone/>
            </a:pPr>
            <a:r>
              <a:rPr lang="cs-CZ" sz="2800" b="1" dirty="0" smtClean="0"/>
              <a:t>ISBN 80-7216-198-9.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Zdroj obrázků: 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Galerie MS Office </a:t>
            </a:r>
          </a:p>
          <a:p>
            <a:pPr>
              <a:buFontTx/>
              <a:buNone/>
            </a:pPr>
            <a:endParaRPr lang="cs-CZ" sz="2800" b="1" dirty="0" smtClean="0"/>
          </a:p>
          <a:p>
            <a:pPr>
              <a:buFontTx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Balloons</Template>
  <TotalTime>440</TotalTime>
  <Words>409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Prezentace aplikace PowerPoint</vt:lpstr>
      <vt:lpstr>Anotace</vt:lpstr>
      <vt:lpstr> Vyjmenovaná slova po p </vt:lpstr>
      <vt:lpstr>!!!POZOR!!! Slova, která podobně znějí, ale mají jiný význam.</vt:lpstr>
      <vt:lpstr>Prezentace aplikace PowerPoint</vt:lpstr>
      <vt:lpstr>Prezentace aplikace PowerPoint</vt:lpstr>
      <vt:lpstr>Doplň i/í, y/ý</vt:lpstr>
      <vt:lpstr>KONTROLA</vt:lpstr>
      <vt:lpstr>Slova příbuzná</vt:lpstr>
      <vt:lpstr>KONTROLA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Martin a Lída</cp:lastModifiedBy>
  <cp:revision>9</cp:revision>
  <dcterms:created xsi:type="dcterms:W3CDTF">2013-03-17T15:29:45Z</dcterms:created>
  <dcterms:modified xsi:type="dcterms:W3CDTF">2013-06-04T12:12:10Z</dcterms:modified>
</cp:coreProperties>
</file>