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5578963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423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_Teplo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svět práce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11.11.2012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14.12.2012, fyzika 1.Z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2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506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9781321"/>
              </p:ext>
            </p:extLst>
          </p:nvPr>
        </p:nvGraphicFramePr>
        <p:xfrm>
          <a:off x="827584" y="692696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Je vysvětlen pojem tepla a závislost, kterou si ověří na příkladech.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Teplo, tepelná výměna, měrná tepelná kapacita látky, tepelný vodič, tepelný izolant.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Při spuštění prezentace se objeví základní pojmy, po kliknutí pak i vysvětlení některých vztahů.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 příkladů si ověří správný postup při řešení.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88641"/>
            <a:ext cx="7772400" cy="100811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Teplo</a:t>
            </a:r>
            <a:endParaRPr lang="cs-CZ" sz="2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03791" y="3717032"/>
            <a:ext cx="6400800" cy="100811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tx2"/>
                </a:solidFill>
              </a:rPr>
              <a:t>Teplo </a:t>
            </a:r>
            <a:r>
              <a:rPr lang="cs-CZ" sz="2800" b="1" dirty="0">
                <a:solidFill>
                  <a:schemeClr val="tx2"/>
                </a:solidFill>
              </a:rPr>
              <a:t>je rovno změně vnitřní energie při tepelné výměně</a:t>
            </a:r>
            <a:r>
              <a:rPr lang="cs-CZ" sz="2800" b="1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196752"/>
            <a:ext cx="6912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Celková pohybová energie všech částic v tělese a celková polohová energie jejich vzájemného působení tvoří dvě složky vnitřní energie tělesa.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15616" y="2492896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Vykonáním práce můžeme zvětšit vnitřní energii tělesa, což se projeví jeho zahřátím.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41483" y="4869160"/>
            <a:ext cx="6552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Teplo je rovno energii, kterou při tepelné výměně odevzdá teplejší těleso chladnějšímu (nebo přijme chladnější těleso od teplejšího).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00618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16633"/>
            <a:ext cx="7772400" cy="79208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Tepelná výměna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4088398"/>
            <a:ext cx="8280920" cy="2448272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3100" b="1" dirty="0">
                <a:solidFill>
                  <a:schemeClr val="tx1"/>
                </a:solidFill>
              </a:rPr>
              <a:t> </a:t>
            </a:r>
            <a:r>
              <a:rPr lang="cs-CZ" sz="3100" b="1" u="sng" dirty="0" smtClean="0">
                <a:solidFill>
                  <a:schemeClr val="tx1"/>
                </a:solidFill>
              </a:rPr>
              <a:t>Tepelná </a:t>
            </a:r>
            <a:r>
              <a:rPr lang="cs-CZ" sz="3100" b="1" u="sng" dirty="0">
                <a:solidFill>
                  <a:schemeClr val="tx1"/>
                </a:solidFill>
              </a:rPr>
              <a:t>výměna :</a:t>
            </a:r>
            <a:endParaRPr lang="cs-CZ" sz="3100" dirty="0">
              <a:solidFill>
                <a:schemeClr val="tx1"/>
              </a:solidFill>
            </a:endParaRPr>
          </a:p>
          <a:p>
            <a:pPr lvl="0" algn="l"/>
            <a:r>
              <a:rPr lang="cs-CZ" sz="3100" b="1" u="sng" dirty="0">
                <a:solidFill>
                  <a:schemeClr val="tx1"/>
                </a:solidFill>
              </a:rPr>
              <a:t>vedením</a:t>
            </a:r>
            <a:r>
              <a:rPr lang="cs-CZ" sz="3100" b="1" dirty="0">
                <a:solidFill>
                  <a:schemeClr val="tx1"/>
                </a:solidFill>
              </a:rPr>
              <a:t> - pevné látky (přímým dotykem) </a:t>
            </a:r>
            <a:endParaRPr lang="cs-CZ" sz="3100" dirty="0">
              <a:solidFill>
                <a:schemeClr val="tx1"/>
              </a:solidFill>
            </a:endParaRPr>
          </a:p>
          <a:p>
            <a:pPr lvl="0" algn="l"/>
            <a:r>
              <a:rPr lang="cs-CZ" sz="3100" b="1" u="sng" dirty="0">
                <a:solidFill>
                  <a:schemeClr val="tx1"/>
                </a:solidFill>
              </a:rPr>
              <a:t>prouděním</a:t>
            </a:r>
            <a:r>
              <a:rPr lang="cs-CZ" sz="3100" b="1" dirty="0">
                <a:solidFill>
                  <a:schemeClr val="tx1"/>
                </a:solidFill>
              </a:rPr>
              <a:t> - kapaliny a plyny (pohybují se celé oblasti prostředí o stejné teplotě a ne pouze jednotlivé částice); př. ohřev vody </a:t>
            </a:r>
            <a:endParaRPr lang="cs-CZ" sz="3100" dirty="0">
              <a:solidFill>
                <a:schemeClr val="tx1"/>
              </a:solidFill>
            </a:endParaRPr>
          </a:p>
          <a:p>
            <a:pPr lvl="0" algn="l"/>
            <a:r>
              <a:rPr lang="cs-CZ" sz="3100" b="1" u="sng" dirty="0">
                <a:solidFill>
                  <a:schemeClr val="tx1"/>
                </a:solidFill>
              </a:rPr>
              <a:t>zářením</a:t>
            </a:r>
            <a:r>
              <a:rPr lang="cs-CZ" sz="3100" b="1" dirty="0">
                <a:solidFill>
                  <a:schemeClr val="tx1"/>
                </a:solidFill>
              </a:rPr>
              <a:t>  - dochází mezi teplejšími a chladnějšími tělesy bez přítomnosti prostředí, tedy i ve vakuu; př. žárovka </a:t>
            </a:r>
            <a:endParaRPr lang="cs-CZ" sz="31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826675"/>
            <a:ext cx="806489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Při dotyku dvou těles o různé teplotě předají částice tělesa o vyšší teplotě část své pohybové energie částicím tělesa o nižší teplotě, dokud se teplota obou těles nevyrovná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68031" y="2158889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>
                    <a:lumMod val="50000"/>
                  </a:schemeClr>
                </a:solidFill>
              </a:rPr>
              <a:t>(pak nastane dynamická rovnováha).</a:t>
            </a:r>
            <a:endParaRPr lang="cs-CZ" sz="24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2888069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Tepelný vodič</a:t>
            </a:r>
            <a:r>
              <a:rPr lang="cs-CZ" sz="2400" b="1" dirty="0"/>
              <a:t> – rychlá tepelná výměna</a:t>
            </a:r>
            <a:endParaRPr lang="cs-CZ" sz="2400" dirty="0"/>
          </a:p>
          <a:p>
            <a:r>
              <a:rPr lang="cs-CZ" sz="2400" b="1" u="sng" dirty="0"/>
              <a:t>Tepelný izolant</a:t>
            </a:r>
            <a:r>
              <a:rPr lang="cs-CZ" sz="2400" b="1" dirty="0"/>
              <a:t> – pomalá tepelná výměna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98860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7772400" cy="1009853"/>
          </a:xfrm>
        </p:spPr>
        <p:txBody>
          <a:bodyPr>
            <a:normAutofit/>
          </a:bodyPr>
          <a:lstStyle/>
          <a:p>
            <a:r>
              <a:rPr lang="cs-CZ" sz="2800" b="1" dirty="0"/>
              <a:t>Teplo </a:t>
            </a:r>
            <a:r>
              <a:rPr lang="cs-CZ" sz="2800" b="1" dirty="0" smtClean="0"/>
              <a:t>je fyzikální veličina, která má značku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Q</a:t>
            </a:r>
            <a:r>
              <a:rPr lang="cs-CZ" sz="2800" b="1" dirty="0" smtClean="0"/>
              <a:t>  a základní jednotku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sym typeface="Symbol"/>
              </a:rPr>
              <a:t>J</a:t>
            </a:r>
            <a:r>
              <a:rPr lang="cs-CZ" sz="2800" b="1" dirty="0" smtClean="0"/>
              <a:t> (joule)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Podnadpis 2"/>
              <p:cNvSpPr>
                <a:spLocks noGrp="1"/>
              </p:cNvSpPr>
              <p:nvPr>
                <p:ph type="subTitle" idx="1"/>
              </p:nvPr>
            </p:nvSpPr>
            <p:spPr>
              <a:xfrm>
                <a:off x="179512" y="2569588"/>
                <a:ext cx="8848017" cy="3096344"/>
              </a:xfrm>
            </p:spPr>
            <p:txBody>
              <a:bodyPr>
                <a:normAutofit fontScale="62500" lnSpcReduction="20000"/>
              </a:bodyPr>
              <a:lstStyle/>
              <a:p>
                <a:pPr algn="l"/>
                <a:r>
                  <a:rPr lang="cs-CZ" sz="5100" dirty="0">
                    <a:solidFill>
                      <a:schemeClr val="tx1"/>
                    </a:solidFill>
                  </a:rPr>
                  <a:t> </a:t>
                </a:r>
                <a:r>
                  <a:rPr lang="cs-CZ" sz="5100" b="1" dirty="0">
                    <a:solidFill>
                      <a:schemeClr val="tx1"/>
                    </a:solidFill>
                  </a:rPr>
                  <a:t> </a:t>
                </a:r>
                <a:r>
                  <a:rPr lang="cs-CZ" sz="4400" b="1" u="sng" dirty="0" smtClean="0">
                    <a:solidFill>
                      <a:schemeClr val="tx1"/>
                    </a:solidFill>
                  </a:rPr>
                  <a:t>Měrná </a:t>
                </a:r>
                <a:r>
                  <a:rPr lang="cs-CZ" sz="4400" b="1" u="sng" dirty="0">
                    <a:solidFill>
                      <a:schemeClr val="tx1"/>
                    </a:solidFill>
                  </a:rPr>
                  <a:t>tepelná kapacita </a:t>
                </a:r>
                <a:r>
                  <a:rPr lang="cs-CZ" sz="4400" b="1" u="sng" dirty="0" smtClean="0">
                    <a:solidFill>
                      <a:schemeClr val="tx1"/>
                    </a:solidFill>
                  </a:rPr>
                  <a:t>látky</a:t>
                </a:r>
                <a:r>
                  <a:rPr lang="cs-CZ" sz="4400" b="1" dirty="0">
                    <a:solidFill>
                      <a:schemeClr val="tx1"/>
                    </a:solidFill>
                  </a:rPr>
                  <a:t> </a:t>
                </a:r>
              </a:p>
              <a:p>
                <a:pPr algn="l"/>
                <a:r>
                  <a:rPr lang="cs-CZ" dirty="0">
                    <a:solidFill>
                      <a:schemeClr val="tx1"/>
                    </a:solidFill>
                  </a:rPr>
                  <a:t>Přijmou-li dvě tělesa z různých látek o stejné hmotnosti stejné teplo, zvýší se jejich teplota různě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.</a:t>
                </a:r>
              </a:p>
              <a:p>
                <a:pPr algn="l"/>
                <a:r>
                  <a:rPr lang="cs-CZ" sz="4400" b="1" dirty="0" smtClean="0">
                    <a:solidFill>
                      <a:schemeClr val="tx1"/>
                    </a:solidFill>
                  </a:rPr>
                  <a:t>Měrná tepelná kapacita udává, kolik energie (tepla) spotřebuje 1 kilogram látky k zahřátí o 1 stupeň Celsia.</a:t>
                </a:r>
                <a:endParaRPr lang="cs-CZ" sz="4400" b="1" dirty="0">
                  <a:solidFill>
                    <a:schemeClr val="tx1"/>
                  </a:solidFill>
                </a:endParaRPr>
              </a:p>
              <a:p>
                <a:pPr algn="l"/>
                <a:r>
                  <a:rPr lang="cs-CZ" sz="4400" dirty="0">
                    <a:solidFill>
                      <a:schemeClr val="tx1"/>
                    </a:solidFill>
                  </a:rPr>
                  <a:t> </a:t>
                </a:r>
                <a:r>
                  <a:rPr lang="cs-CZ" sz="4400" dirty="0" smtClean="0">
                    <a:solidFill>
                      <a:schemeClr val="tx1"/>
                    </a:solidFill>
                  </a:rPr>
                  <a:t>Zavádíme </a:t>
                </a:r>
                <a:r>
                  <a:rPr lang="cs-CZ" sz="4400" dirty="0">
                    <a:solidFill>
                      <a:schemeClr val="tx1"/>
                    </a:solidFill>
                  </a:rPr>
                  <a:t>veličinu :</a:t>
                </a:r>
              </a:p>
              <a:p>
                <a:pPr algn="l"/>
                <a:r>
                  <a:rPr lang="cs-CZ" sz="4400" dirty="0">
                    <a:solidFill>
                      <a:schemeClr val="tx1"/>
                    </a:solidFill>
                  </a:rPr>
                  <a:t> </a:t>
                </a:r>
                <a:r>
                  <a:rPr lang="cs-CZ" sz="4400" dirty="0" smtClean="0">
                    <a:solidFill>
                      <a:schemeClr val="tx1"/>
                    </a:solidFill>
                  </a:rPr>
                  <a:t>        </a:t>
                </a:r>
                <a:r>
                  <a:rPr lang="cs-CZ" sz="4400" dirty="0">
                    <a:solidFill>
                      <a:schemeClr val="tx1"/>
                    </a:solidFill>
                  </a:rPr>
                  <a:t>Měrná tepelná kapacita         </a:t>
                </a:r>
                <a:r>
                  <a:rPr lang="cs-CZ" sz="4400" b="1" dirty="0" smtClean="0">
                    <a:solidFill>
                      <a:srgbClr val="C00000"/>
                    </a:solidFill>
                  </a:rPr>
                  <a:t>c        </a:t>
                </a:r>
                <a:r>
                  <a:rPr lang="cs-CZ" sz="4400" b="1" dirty="0" smtClean="0">
                    <a:solidFill>
                      <a:srgbClr val="C00000"/>
                    </a:solidFill>
                    <a:sym typeface="Symbol"/>
                  </a:rPr>
                  <a:t>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𝑱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4400" b="1" dirty="0" smtClean="0">
                            <a:solidFill>
                              <a:srgbClr val="C00000"/>
                            </a:solidFill>
                          </a:rPr>
                          <m:t>kg</m:t>
                        </m:r>
                        <m:r>
                          <m:rPr>
                            <m:nor/>
                          </m:rPr>
                          <a:rPr lang="cs-CZ" sz="4400" b="1" dirty="0" smtClean="0">
                            <a:solidFill>
                              <a:srgbClr val="C00000"/>
                            </a:solidFill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cs-CZ" sz="4400" b="1" baseline="30000" dirty="0" smtClean="0">
                            <a:solidFill>
                              <a:srgbClr val="C00000"/>
                            </a:solidFill>
                          </a:rPr>
                          <m:t>o</m:t>
                        </m:r>
                        <m:r>
                          <m:rPr>
                            <m:nor/>
                          </m:rPr>
                          <a:rPr lang="cs-CZ" sz="4400" b="1" dirty="0" smtClean="0">
                            <a:solidFill>
                              <a:srgbClr val="C00000"/>
                            </a:solidFill>
                          </a:rPr>
                          <m:t>C</m:t>
                        </m:r>
                        <m:r>
                          <m:rPr>
                            <m:nor/>
                          </m:rPr>
                          <a:rPr lang="cs-CZ" sz="4400" b="1" dirty="0" smtClean="0">
                            <a:solidFill>
                              <a:srgbClr val="C00000"/>
                            </a:solidFill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4400" b="1" dirty="0" smtClean="0">
                    <a:solidFill>
                      <a:srgbClr val="C00000"/>
                    </a:solidFill>
                    <a:sym typeface="Symbol"/>
                  </a:rPr>
                  <a:t></a:t>
                </a:r>
                <a:r>
                  <a:rPr lang="cs-CZ" sz="4400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4400" dirty="0">
                    <a:solidFill>
                      <a:schemeClr val="tx1"/>
                    </a:solidFill>
                  </a:rPr>
                  <a:t> 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Podnadpis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subTitle" idx="1"/>
              </p:nvPr>
            </p:nvSpPr>
            <p:spPr>
              <a:xfrm>
                <a:off x="179512" y="2569588"/>
                <a:ext cx="8848017" cy="3096344"/>
              </a:xfrm>
              <a:blipFill rotWithShape="1">
                <a:blip r:embed="rId2"/>
                <a:stretch>
                  <a:fillRect l="-1377" t="-31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314561" y="1126485"/>
            <a:ext cx="51935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Teplo je přímo úměrné zvýšení teploty </a:t>
            </a:r>
            <a:r>
              <a:rPr lang="cs-CZ" sz="2400" dirty="0" smtClean="0"/>
              <a:t>: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112112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Q  ~ ( t – t</a:t>
            </a:r>
            <a:r>
              <a:rPr lang="cs-CZ" sz="2400" baseline="-25000" dirty="0"/>
              <a:t>0</a:t>
            </a:r>
            <a:r>
              <a:rPr lang="cs-CZ" sz="2400" dirty="0"/>
              <a:t> </a:t>
            </a:r>
            <a:r>
              <a:rPr lang="cs-CZ" sz="2400" dirty="0" smtClean="0"/>
              <a:t>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4561" y="1657311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Teplo je přímo úměrné hmotnosti tělesa 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012160" y="1657311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Q  ~ m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267744" y="5684224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Q = m . c . ( t – t</a:t>
            </a:r>
            <a:r>
              <a:rPr lang="cs-CZ" sz="3200" b="1" baseline="-25000" dirty="0"/>
              <a:t>0</a:t>
            </a:r>
            <a:r>
              <a:rPr lang="cs-CZ" sz="3200" b="1" dirty="0"/>
              <a:t> )    </a:t>
            </a:r>
            <a:r>
              <a:rPr lang="cs-CZ" sz="3200" b="1" dirty="0">
                <a:sym typeface="Symbol"/>
              </a:rPr>
              <a:t>J</a:t>
            </a:r>
            <a:r>
              <a:rPr lang="cs-CZ" sz="28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76160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11560" y="548680"/>
                <a:ext cx="7704856" cy="16363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tx1"/>
                    </a:solidFill>
                  </a:rPr>
                  <a:t>Kolik tepla spotřebuje 7 kg vody k zahřátí z 20°C na 95°C ?</a:t>
                </a:r>
              </a:p>
              <a:p>
                <a:r>
                  <a:rPr lang="cs-CZ" sz="2800" dirty="0" smtClean="0">
                    <a:solidFill>
                      <a:schemeClr val="tx1"/>
                    </a:solidFill>
                  </a:rPr>
                  <a:t>Měrná tepelná kapacita vody je 4200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𝐽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800" dirty="0">
                            <a:solidFill>
                              <a:schemeClr val="tx1"/>
                            </a:solidFill>
                          </a:rPr>
                          <m:t>kg</m:t>
                        </m:r>
                        <m:r>
                          <m:rPr>
                            <m:nor/>
                          </m:rPr>
                          <a:rPr lang="cs-CZ" sz="2800" dirty="0">
                            <a:solidFill>
                              <a:schemeClr val="tx1"/>
                            </a:solidFill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cs-CZ" sz="2800" baseline="30000" dirty="0">
                            <a:solidFill>
                              <a:schemeClr val="tx1"/>
                            </a:solidFill>
                          </a:rPr>
                          <m:t>o</m:t>
                        </m:r>
                        <m:r>
                          <m:rPr>
                            <m:nor/>
                          </m:rPr>
                          <a:rPr lang="cs-CZ" sz="2800" dirty="0">
                            <a:solidFill>
                              <a:schemeClr val="tx1"/>
                            </a:solidFill>
                          </a:rPr>
                          <m:t>C</m:t>
                        </m:r>
                        <m:r>
                          <m:rPr>
                            <m:nor/>
                          </m:rPr>
                          <a:rPr lang="cs-CZ" sz="2800" dirty="0">
                            <a:solidFill>
                              <a:schemeClr val="tx1"/>
                            </a:solidFill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800" dirty="0" smtClean="0"/>
                  <a:t>.</a:t>
                </a:r>
                <a:endParaRPr lang="cs-CZ" sz="28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548680"/>
                <a:ext cx="7704856" cy="1636345"/>
              </a:xfrm>
              <a:prstGeom prst="rect">
                <a:avLst/>
              </a:prstGeom>
              <a:blipFill rotWithShape="1">
                <a:blip r:embed="rId2"/>
                <a:stretch>
                  <a:fillRect l="-1582" t="-3358" b="-3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72971" y="2507595"/>
                <a:ext cx="2448272" cy="6696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c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 = 4200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𝐽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400" dirty="0">
                            <a:solidFill>
                              <a:schemeClr val="tx1"/>
                            </a:solidFill>
                          </a:rPr>
                          <m:t>kg</m:t>
                        </m:r>
                        <m:r>
                          <m:rPr>
                            <m:nor/>
                          </m:rPr>
                          <a:rPr lang="cs-CZ" sz="2400" dirty="0">
                            <a:solidFill>
                              <a:schemeClr val="tx1"/>
                            </a:solidFill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cs-CZ" sz="2400" baseline="30000" dirty="0">
                            <a:solidFill>
                              <a:schemeClr val="tx1"/>
                            </a:solidFill>
                          </a:rPr>
                          <m:t>o</m:t>
                        </m:r>
                        <m:r>
                          <m:rPr>
                            <m:nor/>
                          </m:rPr>
                          <a:rPr lang="cs-CZ" sz="2400" dirty="0">
                            <a:solidFill>
                              <a:schemeClr val="tx1"/>
                            </a:solidFill>
                          </a:rPr>
                          <m:t>C</m:t>
                        </m:r>
                        <m:r>
                          <m:rPr>
                            <m:nor/>
                          </m:rPr>
                          <a:rPr lang="cs-CZ" sz="2400" dirty="0">
                            <a:solidFill>
                              <a:schemeClr val="tx1"/>
                            </a:solidFill>
                          </a:rPr>
                          <m:t> </m:t>
                        </m:r>
                      </m:den>
                    </m:f>
                  </m:oMath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2971" y="2507595"/>
                <a:ext cx="2448272" cy="669671"/>
              </a:xfrm>
              <a:prstGeom prst="rect">
                <a:avLst/>
              </a:prstGeom>
              <a:blipFill rotWithShape="1">
                <a:blip r:embed="rId3"/>
                <a:stretch>
                  <a:fillRect l="-3731" b="-9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672971" y="3207600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 = 7 kg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700535" y="3680599"/>
                <a:ext cx="187220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𝑡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0</m:t>
                        </m:r>
                      </m:sub>
                    </m:sSub>
                  </m:oMath>
                </a14:m>
                <a:r>
                  <a:rPr lang="cs-CZ" sz="2400" dirty="0" smtClean="0"/>
                  <a:t> = 20°C</a:t>
                </a:r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0535" y="3680599"/>
                <a:ext cx="1872208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326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703153" y="4120051"/>
            <a:ext cx="17814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 = 95°C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0121" y="4941846"/>
            <a:ext cx="24959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Q = m . c . ( t – t</a:t>
            </a:r>
            <a:r>
              <a:rPr lang="cs-CZ" sz="2400" b="1" baseline="-25000" dirty="0"/>
              <a:t>0</a:t>
            </a:r>
            <a:r>
              <a:rPr lang="cs-CZ" sz="2400" b="1" dirty="0"/>
              <a:t> )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1484" y="439705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__________________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5163" y="5403511"/>
            <a:ext cx="29627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Q = 7 . 4200 . (95 – 20)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1484" y="5865176"/>
            <a:ext cx="50400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Voda spotřebuje k zahřátí  2, 205 MJ.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2971" y="2200056"/>
            <a:ext cx="12295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Q = ? (J)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40835" y="5398115"/>
            <a:ext cx="17952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= 2 205 000 </a:t>
            </a:r>
            <a:r>
              <a:rPr lang="cs-CZ" sz="2400" dirty="0" smtClean="0"/>
              <a:t>J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5397113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</a:t>
            </a:r>
            <a:r>
              <a:rPr lang="cs-CZ" sz="2400" dirty="0"/>
              <a:t>2,205 MJ</a:t>
            </a:r>
          </a:p>
        </p:txBody>
      </p:sp>
    </p:spTree>
    <p:extLst>
      <p:ext uri="{BB962C8B-B14F-4D97-AF65-F5344CB8AC3E}">
        <p14:creationId xmlns:p14="http://schemas.microsoft.com/office/powerpoint/2010/main" val="587287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  <p:bldP spid="7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Jaká je měrná tepelná kapacita železa, jestliže 4 kg spotřebují k zahřátí z 15°C na 500°C 873 kJ tepla 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249373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Q = 873 kJ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4336" y="2951131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 = 4 kg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41484" y="3379266"/>
                <a:ext cx="187220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𝑡</m:t>
                        </m:r>
                      </m:e>
                      <m:sub>
                        <m:r>
                          <a:rPr lang="cs-CZ" sz="24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𝑜</m:t>
                        </m:r>
                      </m:sub>
                    </m:sSub>
                  </m:oMath>
                </a14:m>
                <a:r>
                  <a:rPr lang="cs-CZ" sz="2400" dirty="0" smtClean="0"/>
                  <a:t> = 15°C</a:t>
                </a:r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484" y="3379266"/>
                <a:ext cx="1872208" cy="461665"/>
              </a:xfrm>
              <a:prstGeom prst="rect">
                <a:avLst/>
              </a:prstGeom>
              <a:blipFill rotWithShape="1">
                <a:blip r:embed="rId2"/>
                <a:stretch>
                  <a:fillRect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686839" y="3840931"/>
            <a:ext cx="17814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 = 500°C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731158" y="4495185"/>
                <a:ext cx="2495967" cy="10998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/>
                  <a:t>c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400" dirty="0"/>
                          <m:t>Q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400" dirty="0"/>
                          <m:t>m</m:t>
                        </m:r>
                        <m:r>
                          <m:rPr>
                            <m:nor/>
                          </m:rPr>
                          <a:rPr lang="cs-CZ" sz="2400" i="0" smtClean="0">
                            <a:latin typeface="Cambria Math"/>
                          </a:rPr>
                          <m:t>.</m:t>
                        </m:r>
                        <m:r>
                          <m:rPr>
                            <m:nor/>
                          </m:rPr>
                          <a:rPr lang="cs-CZ" sz="2400" dirty="0"/>
                          <m:t>( </m:t>
                        </m:r>
                        <m:r>
                          <m:rPr>
                            <m:nor/>
                          </m:rPr>
                          <a:rPr lang="cs-CZ" sz="2400" dirty="0"/>
                          <m:t>t</m:t>
                        </m:r>
                        <m:r>
                          <m:rPr>
                            <m:nor/>
                          </m:rPr>
                          <a:rPr lang="cs-CZ" sz="2400" dirty="0"/>
                          <m:t> – </m:t>
                        </m:r>
                        <m:r>
                          <m:rPr>
                            <m:nor/>
                          </m:rPr>
                          <a:rPr lang="cs-CZ" sz="2400" dirty="0"/>
                          <m:t>t</m:t>
                        </m:r>
                        <m:r>
                          <m:rPr>
                            <m:nor/>
                          </m:rPr>
                          <a:rPr lang="cs-CZ" sz="2400" baseline="-25000" dirty="0"/>
                          <m:t>0</m:t>
                        </m:r>
                        <m:r>
                          <m:rPr>
                            <m:nor/>
                          </m:rPr>
                          <a:rPr lang="cs-CZ" sz="2400" dirty="0"/>
                          <m:t> ) </m:t>
                        </m:r>
                      </m:den>
                    </m:f>
                  </m:oMath>
                </a14:m>
                <a:endParaRPr lang="cs-CZ" sz="2400" dirty="0"/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1158" y="4495185"/>
                <a:ext cx="2495967" cy="1099853"/>
              </a:xfrm>
              <a:prstGeom prst="rect">
                <a:avLst/>
              </a:prstGeom>
              <a:blipFill rotWithShape="1">
                <a:blip r:embed="rId3"/>
                <a:stretch>
                  <a:fillRect l="-39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656446" y="4071763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__________________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96986" y="5362774"/>
                <a:ext cx="2447630" cy="7305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/>
                  <a:t>c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400" dirty="0"/>
                          <m:t>873 000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400" b="0" i="0" smtClean="0">
                            <a:latin typeface="Cambria Math"/>
                          </a:rPr>
                          <m:t>4</m:t>
                        </m:r>
                        <m:r>
                          <m:rPr>
                            <m:nor/>
                          </m:rPr>
                          <a:rPr lang="cs-CZ" sz="2400">
                            <a:latin typeface="Cambria Math"/>
                          </a:rPr>
                          <m:t> .</m:t>
                        </m:r>
                        <m:r>
                          <m:rPr>
                            <m:nor/>
                          </m:rPr>
                          <a:rPr lang="cs-CZ" sz="2400" dirty="0"/>
                          <m:t>(</m:t>
                        </m:r>
                        <m:r>
                          <m:rPr>
                            <m:nor/>
                          </m:rPr>
                          <a:rPr lang="cs-CZ" sz="2400" i="0" dirty="0" smtClean="0"/>
                          <m:t>500</m:t>
                        </m:r>
                        <m:r>
                          <m:rPr>
                            <m:nor/>
                          </m:rPr>
                          <a:rPr lang="cs-CZ" sz="2400" dirty="0"/>
                          <m:t> – </m:t>
                        </m:r>
                        <m:r>
                          <m:rPr>
                            <m:nor/>
                          </m:rPr>
                          <a:rPr lang="cs-CZ" sz="2400" i="0" dirty="0" smtClean="0"/>
                          <m:t>15</m:t>
                        </m:r>
                        <m:r>
                          <m:rPr>
                            <m:nor/>
                          </m:rPr>
                          <a:rPr lang="cs-CZ" sz="2400" dirty="0"/>
                          <m:t>) 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986" y="5362774"/>
                <a:ext cx="2447630" cy="730521"/>
              </a:xfrm>
              <a:prstGeom prst="rect">
                <a:avLst/>
              </a:prstGeom>
              <a:blipFill rotWithShape="1">
                <a:blip r:embed="rId4"/>
                <a:stretch>
                  <a:fillRect l="-37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56041" y="6093295"/>
                <a:ext cx="7272343" cy="6696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Měrná tepelná kapacita železa je 450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𝐽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400" dirty="0"/>
                          <m:t>kg</m:t>
                        </m:r>
                        <m:r>
                          <m:rPr>
                            <m:nor/>
                          </m:rPr>
                          <a:rPr lang="cs-CZ" sz="2400" dirty="0"/>
                          <m:t> </m:t>
                        </m:r>
                        <m:r>
                          <m:rPr>
                            <m:nor/>
                          </m:rPr>
                          <a:rPr lang="cs-CZ" sz="2400" baseline="30000" dirty="0"/>
                          <m:t>o</m:t>
                        </m:r>
                        <m:r>
                          <m:rPr>
                            <m:nor/>
                          </m:rPr>
                          <a:rPr lang="cs-CZ" sz="2400" dirty="0"/>
                          <m:t>C</m:t>
                        </m:r>
                        <m:r>
                          <m:rPr>
                            <m:nor/>
                          </m:rPr>
                          <a:rPr lang="cs-CZ" sz="2400" dirty="0"/>
                          <m:t> </m:t>
                        </m:r>
                      </m:den>
                    </m:f>
                    <m:r>
                      <a:rPr lang="cs-CZ" sz="2400" b="0" i="1" dirty="0" smtClean="0">
                        <a:latin typeface="Cambria Math"/>
                      </a:rPr>
                      <m:t>.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6041" y="6093295"/>
                <a:ext cx="7272343" cy="669671"/>
              </a:xfrm>
              <a:prstGeom prst="rect">
                <a:avLst/>
              </a:prstGeom>
              <a:blipFill rotWithShape="1">
                <a:blip r:embed="rId5"/>
                <a:stretch>
                  <a:fillRect l="-1257" b="-18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41484" y="1653258"/>
                <a:ext cx="2766228" cy="6696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c = ?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𝐽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400" dirty="0"/>
                          <m:t>kg</m:t>
                        </m:r>
                        <m:r>
                          <m:rPr>
                            <m:nor/>
                          </m:rPr>
                          <a:rPr lang="cs-CZ" sz="2400" dirty="0"/>
                          <m:t> </m:t>
                        </m:r>
                        <m:r>
                          <m:rPr>
                            <m:nor/>
                          </m:rPr>
                          <a:rPr lang="cs-CZ" sz="2400" baseline="30000" dirty="0"/>
                          <m:t>o</m:t>
                        </m:r>
                        <m:r>
                          <m:rPr>
                            <m:nor/>
                          </m:rPr>
                          <a:rPr lang="cs-CZ" sz="2400" dirty="0"/>
                          <m:t>C</m:t>
                        </m:r>
                        <m:r>
                          <m:rPr>
                            <m:nor/>
                          </m:rPr>
                          <a:rPr lang="cs-CZ" sz="2400" dirty="0"/>
                          <m:t> </m:t>
                        </m:r>
                      </m:den>
                    </m:f>
                  </m:oMath>
                </a14:m>
                <a:r>
                  <a:rPr lang="cs-CZ" sz="2400" dirty="0" smtClean="0"/>
                  <a:t>)</a:t>
                </a:r>
                <a:endParaRPr lang="cs-CZ" sz="24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484" y="1653258"/>
                <a:ext cx="2766228" cy="669671"/>
              </a:xfrm>
              <a:prstGeom prst="rect">
                <a:avLst/>
              </a:prstGeom>
              <a:blipFill rotWithShape="1">
                <a:blip r:embed="rId6"/>
                <a:stretch>
                  <a:fillRect l="-3304" b="-9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2028492" y="248946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=</a:t>
            </a:r>
            <a:r>
              <a:rPr lang="cs-CZ" sz="2400" dirty="0" smtClean="0"/>
              <a:t> 873 000 J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954152" y="5393198"/>
                <a:ext cx="2613176" cy="6696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= 450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𝐽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400" dirty="0"/>
                          <m:t>kg</m:t>
                        </m:r>
                        <m:r>
                          <m:rPr>
                            <m:nor/>
                          </m:rPr>
                          <a:rPr lang="cs-CZ" sz="2400" dirty="0"/>
                          <m:t> </m:t>
                        </m:r>
                        <m:r>
                          <m:rPr>
                            <m:nor/>
                          </m:rPr>
                          <a:rPr lang="cs-CZ" sz="2400" baseline="30000" dirty="0"/>
                          <m:t>o</m:t>
                        </m:r>
                        <m:r>
                          <m:rPr>
                            <m:nor/>
                          </m:rPr>
                          <a:rPr lang="cs-CZ" sz="2400" dirty="0"/>
                          <m:t>C</m:t>
                        </m:r>
                        <m:r>
                          <m:rPr>
                            <m:nor/>
                          </m:rPr>
                          <a:rPr lang="cs-CZ" sz="2400" dirty="0"/>
                          <m:t> </m:t>
                        </m:r>
                      </m:den>
                    </m:f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54152" y="5393198"/>
                <a:ext cx="2613176" cy="669671"/>
              </a:xfrm>
              <a:prstGeom prst="rect">
                <a:avLst/>
              </a:prstGeom>
              <a:blipFill rotWithShape="1">
                <a:blip r:embed="rId7"/>
                <a:stretch>
                  <a:fillRect l="-3738" b="-9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22622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</TotalTime>
  <Words>482</Words>
  <Application>Microsoft Office PowerPoint</Application>
  <PresentationFormat>Předvádění na obrazovce (4:3)</PresentationFormat>
  <Paragraphs>79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Teplo</vt:lpstr>
      <vt:lpstr>Tepelná výměna</vt:lpstr>
      <vt:lpstr>Teplo je fyzikální veličina, která má značku Q  a základní jednotku J (joule)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11</cp:revision>
  <dcterms:created xsi:type="dcterms:W3CDTF">2012-11-11T12:29:55Z</dcterms:created>
  <dcterms:modified xsi:type="dcterms:W3CDTF">2013-05-29T06:09:03Z</dcterms:modified>
</cp:coreProperties>
</file>