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00A92"/>
    <a:srgbClr val="280B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../../../../Elekt&#345;ina%201/Animace/ProudKov.exe" TargetMode="Externa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../../../../Elekt&#345;ina%201/Animace/Elektrolyt.exe" TargetMode="Externa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hyperlink" Target="../../../../Elekt&#345;ina%201/Animace/Disociace.exe" TargetMode="Externa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hyperlink" Target="../../../../Elekt&#345;ina%201/Animace/ProudKov.exe" TargetMode="External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hyperlink" Target="../../../../Elekt&#345;ina%201/Animace/Elektrolyt.exe" TargetMode="External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hyperlink" Target="../../../../Elekt&#345;ina%201/Animace/Disociace.exe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09D632-5A7E-46E4-B3E2-2CD8BF8215A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A4E5888-6858-409D-9727-DA411ACCB02A}">
      <dgm:prSet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pPr rtl="0"/>
          <a:r>
            <a:rPr lang="cs-CZ" dirty="0" smtClean="0">
              <a:hlinkClick xmlns:r="http://schemas.openxmlformats.org/officeDocument/2006/relationships" r:id="rId1" action="ppaction://hlinkfile"/>
            </a:rPr>
            <a:t>Proud v </a:t>
          </a:r>
          <a:r>
            <a:rPr lang="cs-CZ" dirty="0" smtClean="0">
              <a:solidFill>
                <a:schemeClr val="tx1"/>
              </a:solidFill>
              <a:hlinkClick xmlns:r="http://schemas.openxmlformats.org/officeDocument/2006/relationships" r:id="rId1" action="ppaction://hlinkfile"/>
            </a:rPr>
            <a:t>kovech</a:t>
          </a:r>
          <a:endParaRPr lang="cs-CZ" dirty="0">
            <a:solidFill>
              <a:schemeClr val="tx1"/>
            </a:solidFill>
          </a:endParaRPr>
        </a:p>
      </dgm:t>
    </dgm:pt>
    <dgm:pt modelId="{0D40DED8-A6B7-467E-B2FE-CBD26C74A703}" type="parTrans" cxnId="{F5039E6C-0EEA-4BD9-8D49-255CE2E4749D}">
      <dgm:prSet/>
      <dgm:spPr/>
      <dgm:t>
        <a:bodyPr/>
        <a:lstStyle/>
        <a:p>
          <a:endParaRPr lang="cs-CZ"/>
        </a:p>
      </dgm:t>
    </dgm:pt>
    <dgm:pt modelId="{B60E894E-5F87-42D2-A42D-E6BB22394FAE}" type="sibTrans" cxnId="{F5039E6C-0EEA-4BD9-8D49-255CE2E4749D}">
      <dgm:prSet/>
      <dgm:spPr/>
      <dgm:t>
        <a:bodyPr/>
        <a:lstStyle/>
        <a:p>
          <a:endParaRPr lang="cs-CZ"/>
        </a:p>
      </dgm:t>
    </dgm:pt>
    <dgm:pt modelId="{DBA7C5EC-89AE-47B6-81ED-525632EA57F3}" type="pres">
      <dgm:prSet presAssocID="{A809D632-5A7E-46E4-B3E2-2CD8BF8215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2D2E287-D9F3-46F5-8EA4-940BBB6A91F5}" type="pres">
      <dgm:prSet presAssocID="{9A4E5888-6858-409D-9727-DA411ACCB02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1512BB7-3363-4F3D-A93A-DB6845C6E924}" type="presOf" srcId="{9A4E5888-6858-409D-9727-DA411ACCB02A}" destId="{52D2E287-D9F3-46F5-8EA4-940BBB6A91F5}" srcOrd="0" destOrd="0" presId="urn:microsoft.com/office/officeart/2005/8/layout/vList2"/>
    <dgm:cxn modelId="{F5039E6C-0EEA-4BD9-8D49-255CE2E4749D}" srcId="{A809D632-5A7E-46E4-B3E2-2CD8BF8215A2}" destId="{9A4E5888-6858-409D-9727-DA411ACCB02A}" srcOrd="0" destOrd="0" parTransId="{0D40DED8-A6B7-467E-B2FE-CBD26C74A703}" sibTransId="{B60E894E-5F87-42D2-A42D-E6BB22394FAE}"/>
    <dgm:cxn modelId="{905AF909-696C-433E-AAB2-F2A4EBDDA523}" type="presOf" srcId="{A809D632-5A7E-46E4-B3E2-2CD8BF8215A2}" destId="{DBA7C5EC-89AE-47B6-81ED-525632EA57F3}" srcOrd="0" destOrd="0" presId="urn:microsoft.com/office/officeart/2005/8/layout/vList2"/>
    <dgm:cxn modelId="{28BD8B09-095A-4EE8-B573-D22639BC4ADB}" type="presParOf" srcId="{DBA7C5EC-89AE-47B6-81ED-525632EA57F3}" destId="{52D2E287-D9F3-46F5-8EA4-940BBB6A91F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3DE6D8-27DA-43D7-8004-39C566FCB5B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6BD1646-3234-460B-8013-56D51790CFAC}">
      <dgm:prSet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pPr rtl="0"/>
          <a:r>
            <a:rPr lang="cs-CZ" dirty="0" smtClean="0">
              <a:hlinkClick xmlns:r="http://schemas.openxmlformats.org/officeDocument/2006/relationships" r:id="rId1" action="ppaction://hlinkfile"/>
            </a:rPr>
            <a:t>Proud v kapalinách</a:t>
          </a:r>
          <a:endParaRPr lang="cs-CZ" dirty="0"/>
        </a:p>
      </dgm:t>
    </dgm:pt>
    <dgm:pt modelId="{860E57B9-675E-4BFB-A6E1-8DF26BD02284}" type="parTrans" cxnId="{5FA7D790-9F64-49C5-A83F-30B533F067A6}">
      <dgm:prSet/>
      <dgm:spPr/>
      <dgm:t>
        <a:bodyPr/>
        <a:lstStyle/>
        <a:p>
          <a:endParaRPr lang="cs-CZ"/>
        </a:p>
      </dgm:t>
    </dgm:pt>
    <dgm:pt modelId="{5DA1BAA4-0C11-4847-AB76-3C64FD61A81D}" type="sibTrans" cxnId="{5FA7D790-9F64-49C5-A83F-30B533F067A6}">
      <dgm:prSet/>
      <dgm:spPr/>
      <dgm:t>
        <a:bodyPr/>
        <a:lstStyle/>
        <a:p>
          <a:endParaRPr lang="cs-CZ"/>
        </a:p>
      </dgm:t>
    </dgm:pt>
    <dgm:pt modelId="{E3CAD35B-A5D7-4CAC-8117-6A314133AB94}" type="pres">
      <dgm:prSet presAssocID="{623DE6D8-27DA-43D7-8004-39C566FCB5B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9B483EA-9F40-4771-ACD4-98028FB53628}" type="pres">
      <dgm:prSet presAssocID="{C6BD1646-3234-460B-8013-56D51790CFA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CA85002-6F58-433C-8357-93EC6AAD47BE}" type="presOf" srcId="{623DE6D8-27DA-43D7-8004-39C566FCB5B9}" destId="{E3CAD35B-A5D7-4CAC-8117-6A314133AB94}" srcOrd="0" destOrd="0" presId="urn:microsoft.com/office/officeart/2005/8/layout/vList2"/>
    <dgm:cxn modelId="{5FA7D790-9F64-49C5-A83F-30B533F067A6}" srcId="{623DE6D8-27DA-43D7-8004-39C566FCB5B9}" destId="{C6BD1646-3234-460B-8013-56D51790CFAC}" srcOrd="0" destOrd="0" parTransId="{860E57B9-675E-4BFB-A6E1-8DF26BD02284}" sibTransId="{5DA1BAA4-0C11-4847-AB76-3C64FD61A81D}"/>
    <dgm:cxn modelId="{A1A25FB7-B0D1-42F4-A4AC-6B34E65D70E0}" type="presOf" srcId="{C6BD1646-3234-460B-8013-56D51790CFAC}" destId="{39B483EA-9F40-4771-ACD4-98028FB53628}" srcOrd="0" destOrd="0" presId="urn:microsoft.com/office/officeart/2005/8/layout/vList2"/>
    <dgm:cxn modelId="{FD411562-A7C5-4C99-91D9-068CEDF863F9}" type="presParOf" srcId="{E3CAD35B-A5D7-4CAC-8117-6A314133AB94}" destId="{39B483EA-9F40-4771-ACD4-98028FB5362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2B6ECAD-BE80-4E89-AA6E-84E79A45DE5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FE5B4DF-5873-4371-A2A5-3AB83D219AE1}">
      <dgm:prSet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rtl="0"/>
          <a:r>
            <a:rPr lang="cs-CZ" dirty="0" smtClean="0">
              <a:hlinkClick xmlns:r="http://schemas.openxmlformats.org/officeDocument/2006/relationships" r:id="rId1" action="ppaction://hlinkfile"/>
            </a:rPr>
            <a:t>Rozklad molekul na ionty</a:t>
          </a:r>
          <a:endParaRPr lang="cs-CZ" dirty="0"/>
        </a:p>
      </dgm:t>
    </dgm:pt>
    <dgm:pt modelId="{109E33F3-80C6-466D-8C04-D71293E95C84}" type="parTrans" cxnId="{F6F3FD30-5BC9-42DB-9B97-3C5E2E3ED5D1}">
      <dgm:prSet/>
      <dgm:spPr/>
      <dgm:t>
        <a:bodyPr/>
        <a:lstStyle/>
        <a:p>
          <a:endParaRPr lang="cs-CZ"/>
        </a:p>
      </dgm:t>
    </dgm:pt>
    <dgm:pt modelId="{7B0BC77A-833F-44D9-98D6-679B58BE2CD5}" type="sibTrans" cxnId="{F6F3FD30-5BC9-42DB-9B97-3C5E2E3ED5D1}">
      <dgm:prSet/>
      <dgm:spPr/>
      <dgm:t>
        <a:bodyPr/>
        <a:lstStyle/>
        <a:p>
          <a:endParaRPr lang="cs-CZ"/>
        </a:p>
      </dgm:t>
    </dgm:pt>
    <dgm:pt modelId="{85CD375F-A6FF-4918-9427-98946FD74DB7}" type="pres">
      <dgm:prSet presAssocID="{32B6ECAD-BE80-4E89-AA6E-84E79A45DE5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4913C6B-2EED-42E0-BCCE-3A50CB7E8811}" type="pres">
      <dgm:prSet presAssocID="{6FE5B4DF-5873-4371-A2A5-3AB83D219AE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F3FD30-5BC9-42DB-9B97-3C5E2E3ED5D1}" srcId="{32B6ECAD-BE80-4E89-AA6E-84E79A45DE5C}" destId="{6FE5B4DF-5873-4371-A2A5-3AB83D219AE1}" srcOrd="0" destOrd="0" parTransId="{109E33F3-80C6-466D-8C04-D71293E95C84}" sibTransId="{7B0BC77A-833F-44D9-98D6-679B58BE2CD5}"/>
    <dgm:cxn modelId="{CE62BF97-232A-40DC-8D15-217E2DB9C7C7}" type="presOf" srcId="{32B6ECAD-BE80-4E89-AA6E-84E79A45DE5C}" destId="{85CD375F-A6FF-4918-9427-98946FD74DB7}" srcOrd="0" destOrd="0" presId="urn:microsoft.com/office/officeart/2005/8/layout/vList2"/>
    <dgm:cxn modelId="{209264D5-9CA3-4C62-96AA-67E48C297E3E}" type="presOf" srcId="{6FE5B4DF-5873-4371-A2A5-3AB83D219AE1}" destId="{C4913C6B-2EED-42E0-BCCE-3A50CB7E8811}" srcOrd="0" destOrd="0" presId="urn:microsoft.com/office/officeart/2005/8/layout/vList2"/>
    <dgm:cxn modelId="{32E24B7B-E326-4259-89D1-7AAF238177A2}" type="presParOf" srcId="{85CD375F-A6FF-4918-9427-98946FD74DB7}" destId="{C4913C6B-2EED-42E0-BCCE-3A50CB7E881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D2E287-D9F3-46F5-8EA4-940BBB6A91F5}">
      <dsp:nvSpPr>
        <dsp:cNvPr id="0" name=""/>
        <dsp:cNvSpPr/>
      </dsp:nvSpPr>
      <dsp:spPr>
        <a:xfrm>
          <a:off x="0" y="11360"/>
          <a:ext cx="3027688" cy="623610"/>
        </a:xfrm>
        <a:prstGeom prst="roundRect">
          <a:avLst/>
        </a:prstGeom>
        <a:solidFill>
          <a:schemeClr val="tx1">
            <a:lumMod val="65000"/>
            <a:lumOff val="3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>
              <a:hlinkClick xmlns:r="http://schemas.openxmlformats.org/officeDocument/2006/relationships" r:id="rId1" action="ppaction://hlinkfile"/>
            </a:rPr>
            <a:t>Proud v </a:t>
          </a:r>
          <a:r>
            <a:rPr lang="cs-CZ" sz="2600" kern="1200" dirty="0" smtClean="0">
              <a:solidFill>
                <a:schemeClr val="tx1"/>
              </a:solidFill>
              <a:hlinkClick xmlns:r="http://schemas.openxmlformats.org/officeDocument/2006/relationships" r:id="rId1" action="ppaction://hlinkfile"/>
            </a:rPr>
            <a:t>kovech</a:t>
          </a:r>
          <a:endParaRPr lang="cs-CZ" sz="2600" kern="1200" dirty="0">
            <a:solidFill>
              <a:schemeClr val="tx1"/>
            </a:solidFill>
          </a:endParaRPr>
        </a:p>
      </dsp:txBody>
      <dsp:txXfrm>
        <a:off x="30442" y="41802"/>
        <a:ext cx="2966804" cy="5627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B483EA-9F40-4771-ACD4-98028FB53628}">
      <dsp:nvSpPr>
        <dsp:cNvPr id="0" name=""/>
        <dsp:cNvSpPr/>
      </dsp:nvSpPr>
      <dsp:spPr>
        <a:xfrm>
          <a:off x="0" y="11360"/>
          <a:ext cx="3719993" cy="623610"/>
        </a:xfrm>
        <a:prstGeom prst="roundRect">
          <a:avLst/>
        </a:prstGeom>
        <a:solidFill>
          <a:schemeClr val="tx1">
            <a:lumMod val="75000"/>
            <a:lumOff val="2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>
              <a:hlinkClick xmlns:r="http://schemas.openxmlformats.org/officeDocument/2006/relationships" r:id="rId1" action="ppaction://hlinkfile"/>
            </a:rPr>
            <a:t>Proud v kapalinách</a:t>
          </a:r>
          <a:endParaRPr lang="cs-CZ" sz="2600" kern="1200" dirty="0"/>
        </a:p>
      </dsp:txBody>
      <dsp:txXfrm>
        <a:off x="30442" y="41802"/>
        <a:ext cx="3659109" cy="5627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913C6B-2EED-42E0-BCCE-3A50CB7E8811}">
      <dsp:nvSpPr>
        <dsp:cNvPr id="0" name=""/>
        <dsp:cNvSpPr/>
      </dsp:nvSpPr>
      <dsp:spPr>
        <a:xfrm>
          <a:off x="0" y="11360"/>
          <a:ext cx="4849341" cy="623610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>
              <a:hlinkClick xmlns:r="http://schemas.openxmlformats.org/officeDocument/2006/relationships" r:id="rId1" action="ppaction://hlinkfile"/>
            </a:rPr>
            <a:t>Rozklad molekul na ionty</a:t>
          </a:r>
          <a:endParaRPr lang="cs-CZ" sz="2600" kern="1200" dirty="0"/>
        </a:p>
      </dsp:txBody>
      <dsp:txXfrm>
        <a:off x="30442" y="41802"/>
        <a:ext cx="4788457" cy="5627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6694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0259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6850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6786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4442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2942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239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546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542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4398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9036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7442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search?hl=cs&amp;site=imghp&amp;tbm=isch&amp;source=hp&amp;biw=1366&amp;bih=665&amp;q=atom&amp;oq=atom&amp;gs_l=img.3..0l10.2163.3387.0.4267.4.4.0.0.0.0.203.655.0j3j1.4.0...0.0...1ac.1.5.img.DwfvTLW_5Uw#imgrc=_" TargetMode="External"/><Relationship Id="rId2" Type="http://schemas.openxmlformats.org/officeDocument/2006/relationships/hyperlink" Target="http://upload.wikimedia.org/wikipedia/commons/archive/3/3e/20110401082411!Manoderecha.sv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hyperlink" Target="http://www.google.cz/search?hl=cs&amp;site=imghp&amp;tbm=isch&amp;source=hp&amp;biw=1366&amp;bih=665&amp;q=atom&amp;oq=atom&amp;gs_l=img.3..0l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search?hl=cs&amp;site" TargetMode="External"/><Relationship Id="rId2" Type="http://schemas.openxmlformats.org/officeDocument/2006/relationships/hyperlink" Target="http://www.mojewiki.cz/pancel/lib/exe/fetch.php?w=350&amp;media=atom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4192886"/>
              </p:ext>
            </p:extLst>
          </p:nvPr>
        </p:nvGraphicFramePr>
        <p:xfrm>
          <a:off x="1043608" y="1628797"/>
          <a:ext cx="7199312" cy="4680798"/>
        </p:xfrm>
        <a:graphic>
          <a:graphicData uri="http://schemas.openxmlformats.org/drawingml/2006/table">
            <a:tbl>
              <a:tblPr/>
              <a:tblGrid>
                <a:gridCol w="2055812"/>
                <a:gridCol w="5143500"/>
              </a:tblGrid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 projektu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CZ.1.07/1.5.00/34.0565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51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 materiálu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VY_32_INOVACE_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427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_Elektrický proud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1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Název školy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Masarykova střední  škola zemědělská a Vyšší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odborná škola, Opava, příspěvková organizace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Autor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Jaroslav Latoň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Průřezové téma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Člověk a životní prostředí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Tématický celek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Fyzika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Ročník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19.12.2012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1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a místo ověření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25.1.2013, fyzika 1.Z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719" y="332656"/>
            <a:ext cx="55149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564904"/>
            <a:ext cx="457200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506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8812109"/>
              </p:ext>
            </p:extLst>
          </p:nvPr>
        </p:nvGraphicFramePr>
        <p:xfrm>
          <a:off x="827584" y="692696"/>
          <a:ext cx="7200900" cy="4162425"/>
        </p:xfrm>
        <a:graphic>
          <a:graphicData uri="http://schemas.openxmlformats.org/drawingml/2006/table">
            <a:tbl>
              <a:tblPr/>
              <a:tblGrid>
                <a:gridCol w="2055812"/>
                <a:gridCol w="5145088"/>
              </a:tblGrid>
              <a:tr h="1314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Materiál slouží pro práci v hodině i pro samostudium. Žáci si připomenou základní poznatky o atomu, elektrické vlastnosti látek a vedení proudu v různých látkách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0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Atom, iont, vodič, izolant, elektrický proud.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4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Metodický pokyn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slouží pro zopakování učiva o elektrických vlastnostech látek.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 spuštění animací je nutné nainstalovat výukové CD Fyzika zajímavě – elektřina1 od firmy </a:t>
                      </a:r>
                      <a:r>
                        <a:rPr lang="cs-CZ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PACHNER, vzdělávací software, s.r.o.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90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Atom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0572" y="1340768"/>
            <a:ext cx="92450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Atom je malá částice, dále chemicky nedělitelná.</a:t>
            </a:r>
            <a:endParaRPr lang="cs-CZ" sz="3600" dirty="0"/>
          </a:p>
        </p:txBody>
      </p:sp>
      <p:sp>
        <p:nvSpPr>
          <p:cNvPr id="4" name="TextovéPole 3">
            <a:hlinkClick r:id="rId2"/>
          </p:cNvPr>
          <p:cNvSpPr txBox="1"/>
          <p:nvPr/>
        </p:nvSpPr>
        <p:spPr>
          <a:xfrm>
            <a:off x="251520" y="2060848"/>
            <a:ext cx="82809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Skládá se:	jádro:	protony (+)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			neutrony</a:t>
            </a:r>
          </a:p>
          <a:p>
            <a:endParaRPr lang="cs-CZ" sz="3600" dirty="0"/>
          </a:p>
          <a:p>
            <a:r>
              <a:rPr lang="cs-CZ" sz="3600" dirty="0" smtClean="0"/>
              <a:t>			obal:	elektrony (-)</a:t>
            </a:r>
          </a:p>
          <a:p>
            <a:r>
              <a:rPr lang="cs-CZ" sz="3600" dirty="0" smtClean="0">
                <a:hlinkClick r:id="rId3"/>
              </a:rPr>
              <a:t>Atom</a:t>
            </a:r>
            <a:endParaRPr lang="cs-CZ" sz="3600" dirty="0"/>
          </a:p>
        </p:txBody>
      </p:sp>
      <p:pic>
        <p:nvPicPr>
          <p:cNvPr id="1026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374383"/>
            <a:ext cx="3757600" cy="2505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>
            <a:hlinkClick r:id="rId2"/>
          </p:cNvPr>
          <p:cNvSpPr txBox="1"/>
          <p:nvPr/>
        </p:nvSpPr>
        <p:spPr>
          <a:xfrm>
            <a:off x="5292080" y="5229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1061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Iont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340767"/>
            <a:ext cx="874758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Iont je takový atom, který má v obalu jiný </a:t>
            </a:r>
          </a:p>
          <a:p>
            <a:r>
              <a:rPr lang="cs-CZ" sz="3600" dirty="0" smtClean="0"/>
              <a:t>počet elektronů, než je počet protonů v jádře.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80937" y="2708920"/>
            <a:ext cx="81433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Více elektronů, než protonů – záporný iont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				    </a:t>
            </a:r>
            <a:r>
              <a:rPr lang="cs-CZ" sz="3600" b="1" dirty="0" smtClean="0">
                <a:solidFill>
                  <a:schemeClr val="tx2"/>
                </a:solidFill>
              </a:rPr>
              <a:t>ANIONT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4117" y="4293096"/>
            <a:ext cx="83447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Méně elektronů, než protonů – kladný iont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			             </a:t>
            </a:r>
            <a:r>
              <a:rPr lang="cs-CZ" sz="3600" b="1" dirty="0" smtClean="0">
                <a:solidFill>
                  <a:schemeClr val="tx2"/>
                </a:solidFill>
              </a:rPr>
              <a:t>KATIONT</a:t>
            </a:r>
            <a:endParaRPr lang="cs-CZ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23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Vodič a izolant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412776"/>
            <a:ext cx="906408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Elektrický vodič je látka, která může vést </a:t>
            </a:r>
          </a:p>
          <a:p>
            <a:r>
              <a:rPr lang="cs-CZ" sz="3600" dirty="0" smtClean="0"/>
              <a:t>elektrický proud, protože má dostatek </a:t>
            </a:r>
            <a:r>
              <a:rPr lang="cs-CZ" sz="3600" dirty="0" smtClean="0">
                <a:solidFill>
                  <a:srgbClr val="280B91"/>
                </a:solidFill>
              </a:rPr>
              <a:t>volných</a:t>
            </a:r>
            <a:r>
              <a:rPr lang="cs-CZ" sz="3600" dirty="0" smtClean="0"/>
              <a:t> </a:t>
            </a:r>
          </a:p>
          <a:p>
            <a:r>
              <a:rPr lang="cs-CZ" sz="3600" dirty="0" smtClean="0"/>
              <a:t>částic s elektrickým nábojem (elektronů, iontů).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2302" y="3789040"/>
            <a:ext cx="851720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Elektrický </a:t>
            </a:r>
            <a:r>
              <a:rPr lang="cs-CZ" sz="3600" dirty="0" smtClean="0"/>
              <a:t>izolant </a:t>
            </a:r>
            <a:r>
              <a:rPr lang="cs-CZ" sz="3600" dirty="0"/>
              <a:t>je látka, která </a:t>
            </a:r>
            <a:r>
              <a:rPr lang="cs-CZ" sz="3600" dirty="0" smtClean="0"/>
              <a:t>nemůže </a:t>
            </a:r>
            <a:r>
              <a:rPr lang="cs-CZ" sz="3600" dirty="0"/>
              <a:t>vést </a:t>
            </a:r>
          </a:p>
          <a:p>
            <a:r>
              <a:rPr lang="cs-CZ" sz="3600" dirty="0"/>
              <a:t>elektrický proud, protože </a:t>
            </a:r>
            <a:r>
              <a:rPr lang="cs-CZ" sz="3600" dirty="0" smtClean="0"/>
              <a:t>nemá </a:t>
            </a:r>
            <a:r>
              <a:rPr lang="cs-CZ" sz="3600" dirty="0"/>
              <a:t>dostatek </a:t>
            </a:r>
            <a:endParaRPr lang="cs-CZ" sz="3600" dirty="0" smtClean="0"/>
          </a:p>
          <a:p>
            <a:r>
              <a:rPr lang="cs-CZ" sz="3600" dirty="0" smtClean="0">
                <a:solidFill>
                  <a:srgbClr val="100A92"/>
                </a:solidFill>
              </a:rPr>
              <a:t>volných</a:t>
            </a:r>
            <a:r>
              <a:rPr lang="cs-CZ" sz="3600" dirty="0" smtClean="0"/>
              <a:t> částic </a:t>
            </a:r>
            <a:r>
              <a:rPr lang="cs-CZ" sz="3600" dirty="0"/>
              <a:t>s elektrickým </a:t>
            </a:r>
            <a:r>
              <a:rPr lang="cs-CZ" sz="3600" dirty="0" smtClean="0"/>
              <a:t>nábojem.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635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Elektrický proud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556792"/>
            <a:ext cx="8342220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Elektrický proud je fyzikální veličina, která </a:t>
            </a:r>
          </a:p>
          <a:p>
            <a:r>
              <a:rPr lang="cs-CZ" sz="3600" dirty="0" smtClean="0"/>
              <a:t>má značku </a:t>
            </a:r>
            <a:r>
              <a:rPr lang="cs-CZ" sz="4000" b="1" dirty="0" smtClean="0">
                <a:solidFill>
                  <a:schemeClr val="tx2"/>
                </a:solidFill>
              </a:rPr>
              <a:t>I</a:t>
            </a:r>
            <a:r>
              <a:rPr lang="cs-CZ" sz="3600" dirty="0" smtClean="0"/>
              <a:t> a základní jednotku ampér </a:t>
            </a:r>
            <a:r>
              <a:rPr lang="en-US" sz="4000" b="1" dirty="0" smtClean="0">
                <a:solidFill>
                  <a:schemeClr val="tx2"/>
                </a:solidFill>
              </a:rPr>
              <a:t>[A]</a:t>
            </a:r>
            <a:r>
              <a:rPr lang="cs-CZ" sz="3600" dirty="0"/>
              <a:t>.</a:t>
            </a:r>
            <a:endParaRPr lang="cs-CZ" sz="4000" b="1" dirty="0"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5618" y="2996952"/>
            <a:ext cx="775276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Elektrický proud je tvořen uspořádaným </a:t>
            </a:r>
          </a:p>
          <a:p>
            <a:r>
              <a:rPr lang="cs-CZ" sz="3600" dirty="0" smtClean="0"/>
              <a:t>pohybem elektricky nabitých částic </a:t>
            </a:r>
          </a:p>
          <a:p>
            <a:r>
              <a:rPr lang="cs-CZ" sz="3600" dirty="0" smtClean="0"/>
              <a:t>(elektronů, iontů). 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5977" y="5057045"/>
            <a:ext cx="81449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Elektrický proud vyjadřuje, jak velký náboj </a:t>
            </a:r>
          </a:p>
          <a:p>
            <a:r>
              <a:rPr lang="cs-CZ" sz="3600" dirty="0" smtClean="0"/>
              <a:t>projde vodičem za jednotku času. 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9387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146958524"/>
              </p:ext>
            </p:extLst>
          </p:nvPr>
        </p:nvGraphicFramePr>
        <p:xfrm>
          <a:off x="1043608" y="1268760"/>
          <a:ext cx="3027688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083897536"/>
              </p:ext>
            </p:extLst>
          </p:nvPr>
        </p:nvGraphicFramePr>
        <p:xfrm>
          <a:off x="1043608" y="2674640"/>
          <a:ext cx="3719993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207306910"/>
              </p:ext>
            </p:extLst>
          </p:nvPr>
        </p:nvGraphicFramePr>
        <p:xfrm>
          <a:off x="1043608" y="4149080"/>
          <a:ext cx="4849341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189174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-9337" y="1844824"/>
            <a:ext cx="922194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AUTOR NEUVEDEN. </a:t>
            </a:r>
            <a:r>
              <a:rPr lang="pt-BR" i="1" dirty="0">
                <a:hlinkClick r:id="rId2"/>
              </a:rPr>
              <a:t>http://www.mojewiki.cz/pancel/lib/exe/fetch.php?w=350&amp;media=atom</a:t>
            </a:r>
            <a:r>
              <a:rPr lang="pt-BR" i="1" dirty="0" smtClean="0"/>
              <a:t>.</a:t>
            </a:r>
            <a:endParaRPr lang="cs-CZ" i="1" dirty="0" smtClean="0"/>
          </a:p>
          <a:p>
            <a:r>
              <a:rPr lang="pt-BR" i="1" dirty="0" smtClean="0"/>
              <a:t>jpg</a:t>
            </a:r>
            <a:r>
              <a:rPr lang="pt-BR" dirty="0" smtClean="0"/>
              <a:t> </a:t>
            </a:r>
            <a:r>
              <a:rPr lang="pt-BR" dirty="0"/>
              <a:t>[online]. [cit. </a:t>
            </a:r>
            <a:r>
              <a:rPr lang="pt-BR" dirty="0" smtClean="0"/>
              <a:t>1</a:t>
            </a:r>
            <a:r>
              <a:rPr lang="cs-CZ" dirty="0" smtClean="0"/>
              <a:t>0</a:t>
            </a:r>
            <a:r>
              <a:rPr lang="pt-BR" dirty="0" smtClean="0"/>
              <a:t>.</a:t>
            </a:r>
            <a:r>
              <a:rPr lang="cs-CZ" dirty="0" smtClean="0"/>
              <a:t>12</a:t>
            </a:r>
            <a:r>
              <a:rPr lang="pt-BR" dirty="0" smtClean="0"/>
              <a:t>.201</a:t>
            </a:r>
            <a:r>
              <a:rPr lang="cs-CZ" dirty="0" smtClean="0"/>
              <a:t>2</a:t>
            </a:r>
            <a:r>
              <a:rPr lang="pt-BR" dirty="0" smtClean="0"/>
              <a:t>]. </a:t>
            </a:r>
            <a:r>
              <a:rPr lang="pt-BR" dirty="0"/>
              <a:t>Dostupný na WWW: </a:t>
            </a:r>
            <a:r>
              <a:rPr lang="pt-BR" dirty="0">
                <a:hlinkClick r:id="rId3"/>
              </a:rPr>
              <a:t>http://</a:t>
            </a:r>
            <a:r>
              <a:rPr lang="pt-BR" dirty="0" smtClean="0">
                <a:hlinkClick r:id="rId3"/>
              </a:rPr>
              <a:t>www.google.cz/search?hl=cs&amp;site</a:t>
            </a:r>
            <a:endParaRPr lang="cs-CZ" dirty="0" smtClean="0"/>
          </a:p>
          <a:p>
            <a:r>
              <a:rPr lang="pt-BR" dirty="0" smtClean="0"/>
              <a:t>=</a:t>
            </a:r>
            <a:r>
              <a:rPr lang="pt-BR" dirty="0"/>
              <a:t>imghp&amp;tbm=isch&amp;source=hp&amp;biw=1366&amp;bih=665&amp;q=atom&amp;oq=atom&amp;gs_l=img.3..0l10.2163</a:t>
            </a:r>
            <a:r>
              <a:rPr lang="pt-BR" dirty="0" smtClean="0"/>
              <a:t>.</a:t>
            </a:r>
            <a:endParaRPr lang="cs-CZ" dirty="0" smtClean="0"/>
          </a:p>
          <a:p>
            <a:r>
              <a:rPr lang="pt-BR" dirty="0" smtClean="0"/>
              <a:t>3387.0.4267.4.4.0.0.0.0.203.655.0j3j1.4.0</a:t>
            </a:r>
            <a:r>
              <a:rPr lang="pt-BR" dirty="0"/>
              <a:t>...0.0...</a:t>
            </a:r>
            <a:r>
              <a:rPr lang="pt-BR" dirty="0" smtClean="0"/>
              <a:t>1ac.1.5.img.DwfvTLW_5Uw#imgrc=riKJWMNtEj</a:t>
            </a:r>
            <a:endParaRPr lang="cs-CZ" dirty="0" smtClean="0"/>
          </a:p>
          <a:p>
            <a:r>
              <a:rPr lang="pt-BR" dirty="0" smtClean="0"/>
              <a:t>r3LM%3A%3B_LGrhVQxoYSjgM%3Bhttp%253A%252F%252Fwww.mojewiki.cz%252Fpancel%252</a:t>
            </a:r>
            <a:endParaRPr lang="cs-CZ" dirty="0" smtClean="0"/>
          </a:p>
          <a:p>
            <a:r>
              <a:rPr lang="pt-BR" dirty="0" smtClean="0"/>
              <a:t>Flib%252Fexe%252Ffetch.php%253Fw%253D350%2526medi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86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</TotalTime>
  <Words>334</Words>
  <Application>Microsoft Office PowerPoint</Application>
  <PresentationFormat>Předvádění na obrazovce (4:3)</PresentationFormat>
  <Paragraphs>68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Atom</vt:lpstr>
      <vt:lpstr>Iont</vt:lpstr>
      <vt:lpstr>Vodič a izolant</vt:lpstr>
      <vt:lpstr>Elektrický proud</vt:lpstr>
      <vt:lpstr>Prezentace aplikace PowerPoint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nekdo</dc:creator>
  <cp:lastModifiedBy>FYZIKA</cp:lastModifiedBy>
  <cp:revision>22</cp:revision>
  <dcterms:created xsi:type="dcterms:W3CDTF">2012-11-11T12:29:55Z</dcterms:created>
  <dcterms:modified xsi:type="dcterms:W3CDTF">2013-05-29T06:08:21Z</dcterms:modified>
</cp:coreProperties>
</file>