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rracle.wz.cz/elsch/elsch.htm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3803247"/>
              </p:ext>
            </p:extLst>
          </p:nvPr>
        </p:nvGraphicFramePr>
        <p:xfrm>
          <a:off x="1043608" y="1628801"/>
          <a:ext cx="7199312" cy="4680795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428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_Elektrický obvod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19.12.2012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8.2.2013,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133647"/>
              </p:ext>
            </p:extLst>
          </p:nvPr>
        </p:nvGraphicFramePr>
        <p:xfrm>
          <a:off x="827584" y="476672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 jednoduchým obvodem a Ohmovým zákonem.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Elektrický obvod, proud, napětí, odpor.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si žáci připomenou elektrický obvod a značky.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Při výpočtech si zopakují převody.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obvod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58" y="1440358"/>
            <a:ext cx="9067098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Jednoduchý elektrický obvod tvoří:	zdroj elektrického napětí</a:t>
            </a:r>
          </a:p>
          <a:p>
            <a:r>
              <a:rPr lang="cs-CZ" sz="2600" dirty="0"/>
              <a:t>	</a:t>
            </a:r>
            <a:r>
              <a:rPr lang="cs-CZ" sz="2600" dirty="0" smtClean="0"/>
              <a:t>					vodič</a:t>
            </a:r>
          </a:p>
          <a:p>
            <a:r>
              <a:rPr lang="cs-CZ" sz="2600" dirty="0"/>
              <a:t>	</a:t>
            </a:r>
            <a:r>
              <a:rPr lang="cs-CZ" sz="2600" dirty="0" smtClean="0"/>
              <a:t>					spotřebič</a:t>
            </a:r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r>
              <a:rPr lang="cs-CZ" sz="2600" dirty="0" smtClean="0">
                <a:hlinkClick r:id="rId2"/>
              </a:rPr>
              <a:t>Elektrotechnické značky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31848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Ohmův zákon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795403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Elektrický proud  v kovovém vodiči je </a:t>
            </a:r>
          </a:p>
          <a:p>
            <a:r>
              <a:rPr lang="cs-CZ" sz="3600" b="1" dirty="0" smtClean="0"/>
              <a:t>přímo úměrný elektrickému napětí mezi </a:t>
            </a:r>
          </a:p>
          <a:p>
            <a:r>
              <a:rPr lang="cs-CZ" sz="3600" b="1" dirty="0" smtClean="0"/>
              <a:t>konci vodiče (při stálém odporu).</a:t>
            </a:r>
            <a:endParaRPr lang="cs-CZ" sz="36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131840" y="4265179"/>
                <a:ext cx="2284087" cy="10639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400" b="1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400" b="1" i="0" smtClean="0">
                            <a:latin typeface="Cambria Math"/>
                          </a:rPr>
                          <m:t>𝐔</m:t>
                        </m:r>
                      </m:num>
                      <m:den>
                        <m:r>
                          <a:rPr lang="cs-CZ" sz="4400" b="1" i="0" smtClean="0">
                            <a:latin typeface="Cambria Math"/>
                          </a:rPr>
                          <m:t>𝐑</m:t>
                        </m:r>
                      </m:den>
                    </m:f>
                    <m:r>
                      <a:rPr lang="cs-CZ" sz="4400" b="1" i="0" smtClean="0">
                        <a:latin typeface="Cambria Math"/>
                      </a:rPr>
                      <m:t>  </m:t>
                    </m:r>
                    <m:r>
                      <a:rPr lang="en-US" sz="4400" b="1" i="0" smtClean="0">
                        <a:latin typeface="Cambria Math"/>
                      </a:rPr>
                      <m:t>[</m:t>
                    </m:r>
                    <m:r>
                      <a:rPr lang="en-US" sz="4400" b="1" i="0" smtClean="0">
                        <a:latin typeface="Cambria Math"/>
                      </a:rPr>
                      <m:t>𝐀</m:t>
                    </m:r>
                    <m:r>
                      <a:rPr lang="en-US" sz="4400" b="0" i="1" smtClean="0">
                        <a:latin typeface="Cambria Math"/>
                      </a:rPr>
                      <m:t>]</m:t>
                    </m:r>
                  </m:oMath>
                </a14:m>
                <a:endParaRPr lang="cs-CZ" sz="44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840" y="4265179"/>
                <a:ext cx="2284087" cy="1063946"/>
              </a:xfrm>
              <a:prstGeom prst="rect">
                <a:avLst/>
              </a:prstGeom>
              <a:blipFill rotWithShape="1">
                <a:blip r:embed="rId2"/>
                <a:stretch>
                  <a:fillRect l="-10963" b="-143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657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Jak velký proud prochází spotřebičem </a:t>
            </a:r>
            <a:br>
              <a:rPr lang="cs-CZ" sz="3600" dirty="0" smtClean="0"/>
            </a:br>
            <a:r>
              <a:rPr lang="cs-CZ" sz="3600" dirty="0" smtClean="0"/>
              <a:t>o odporu 4 k</a:t>
            </a:r>
            <a:r>
              <a:rPr lang="el-GR" sz="3600" dirty="0" smtClean="0"/>
              <a:t>Ω</a:t>
            </a:r>
            <a:r>
              <a:rPr lang="cs-CZ" sz="3600" dirty="0" smtClean="0"/>
              <a:t> při napětí 24 V 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140936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= ?  (A)</a:t>
            </a:r>
          </a:p>
          <a:p>
            <a:r>
              <a:rPr lang="cs-CZ" sz="2800" dirty="0" smtClean="0"/>
              <a:t>R = 4 k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dirty="0" smtClean="0"/>
              <a:t>U = 24 V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04687" y="2059687"/>
            <a:ext cx="1497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4000 </a:t>
            </a:r>
            <a:r>
              <a:rPr lang="el-GR" sz="2800" dirty="0" smtClean="0"/>
              <a:t>Ω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23528" y="3013795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611560" y="3284984"/>
                <a:ext cx="805029" cy="7105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dirty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1">
                            <a:latin typeface="Cambria Math"/>
                          </a:rPr>
                          <m:t>U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1">
                            <a:latin typeface="Cambria Math"/>
                          </a:rPr>
                          <m:t>R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284984"/>
                <a:ext cx="805029" cy="710579"/>
              </a:xfrm>
              <a:prstGeom prst="rect">
                <a:avLst/>
              </a:prstGeom>
              <a:blipFill rotWithShape="1">
                <a:blip r:embed="rId2"/>
                <a:stretch>
                  <a:fillRect l="-15152" b="-120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611560" y="4221087"/>
                <a:ext cx="1200970" cy="71468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dirty="0" smtClean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24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4000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221087"/>
                <a:ext cx="1200970" cy="714683"/>
              </a:xfrm>
              <a:prstGeom prst="rect">
                <a:avLst/>
              </a:prstGeom>
              <a:blipFill rotWithShape="1">
                <a:blip r:embed="rId3"/>
                <a:stretch>
                  <a:fillRect l="-10152" b="-10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1846779" y="4316818"/>
            <a:ext cx="2659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0,006 A = 6 mA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4252" y="5471646"/>
            <a:ext cx="51298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Spotřebičem protéká proud 6 mA.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8142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  <p:bldP spid="10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Jak velký odpor má vlákno žárovky, kterou při napětí 3 V protéká proud 20 mA 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156004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 = ? (</a:t>
            </a:r>
            <a:r>
              <a:rPr lang="el-GR" sz="2800" dirty="0" smtClean="0"/>
              <a:t>Ω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U = 9 V</a:t>
            </a:r>
          </a:p>
          <a:p>
            <a:r>
              <a:rPr lang="cs-CZ" sz="2800" dirty="0" smtClean="0"/>
              <a:t>I = 20 mA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99594" y="2490575"/>
            <a:ext cx="13740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0,02 A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95536" y="3013795"/>
            <a:ext cx="35283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611560" y="3284984"/>
                <a:ext cx="914033" cy="71057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dirty="0" smtClean="0"/>
                  <a:t>R </a:t>
                </a:r>
                <a:r>
                  <a:rPr lang="cs-CZ" sz="28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2800" b="0" i="0">
                            <a:latin typeface="Cambria Math"/>
                          </a:rPr>
                          <m:t>U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I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284984"/>
                <a:ext cx="914033" cy="710579"/>
              </a:xfrm>
              <a:prstGeom prst="rect">
                <a:avLst/>
              </a:prstGeom>
              <a:blipFill rotWithShape="1">
                <a:blip r:embed="rId2"/>
                <a:stretch>
                  <a:fillRect l="-13333" b="-120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611560" y="4221088"/>
                <a:ext cx="2541850" cy="73693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dirty="0" smtClean="0"/>
                  <a:t>R </a:t>
                </a:r>
                <a:r>
                  <a:rPr lang="cs-CZ" sz="2800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0,02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=450</m:t>
                    </m:r>
                    <m:r>
                      <a:rPr lang="el-GR" sz="2800" b="0" i="1" smtClean="0">
                        <a:latin typeface="Cambria Math"/>
                      </a:rPr>
                      <m:t>Ω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221088"/>
                <a:ext cx="2541850" cy="736933"/>
              </a:xfrm>
              <a:prstGeom prst="rect">
                <a:avLst/>
              </a:prstGeom>
              <a:blipFill rotWithShape="1">
                <a:blip r:embed="rId3"/>
                <a:stretch>
                  <a:fillRect l="-4796" b="-66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611560" y="5589240"/>
            <a:ext cx="49114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Vlákno žárovky má odpor 450 </a:t>
            </a:r>
            <a:r>
              <a:rPr lang="el-GR" sz="2800" dirty="0" smtClean="0"/>
              <a:t>Ω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40553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Při jakém napětí protéká odporem 6k</a:t>
            </a:r>
            <a:r>
              <a:rPr lang="el-GR" sz="3600" dirty="0" smtClean="0"/>
              <a:t>Ω</a:t>
            </a:r>
            <a:r>
              <a:rPr lang="cs-CZ" sz="3600" dirty="0" smtClean="0"/>
              <a:t> proud 500 </a:t>
            </a:r>
            <a:r>
              <a:rPr lang="el-GR" sz="3600" dirty="0" smtClean="0"/>
              <a:t>μ</a:t>
            </a:r>
            <a:r>
              <a:rPr lang="cs-CZ" sz="3600" dirty="0" smtClean="0"/>
              <a:t>A 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1281" y="1556792"/>
            <a:ext cx="165301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 = ? (V)</a:t>
            </a:r>
          </a:p>
          <a:p>
            <a:r>
              <a:rPr lang="cs-CZ" sz="2800" dirty="0" smtClean="0"/>
              <a:t>R = 6 k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dirty="0" smtClean="0"/>
              <a:t>I = 500 </a:t>
            </a:r>
            <a:r>
              <a:rPr lang="el-GR" sz="2800" dirty="0" smtClean="0"/>
              <a:t>μ</a:t>
            </a:r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0042" y="1987680"/>
            <a:ext cx="173957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 6000 </a:t>
            </a:r>
            <a:r>
              <a:rPr lang="el-GR" sz="2800" dirty="0" smtClean="0"/>
              <a:t>Ω</a:t>
            </a:r>
            <a:endParaRPr lang="cs-CZ" sz="2800" dirty="0" smtClean="0"/>
          </a:p>
          <a:p>
            <a:r>
              <a:rPr lang="cs-CZ" sz="2800" dirty="0" smtClean="0"/>
              <a:t>= 0,0005 A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95536" y="2941787"/>
            <a:ext cx="41764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91281" y="3212976"/>
            <a:ext cx="1298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 = I . R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1281" y="3985900"/>
            <a:ext cx="35589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 = 0,0005 . 6000 = 3 V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1281" y="5157192"/>
            <a:ext cx="3852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Požadované napětí je 3 V.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2441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245</TotalTime>
  <Words>312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Elektrický obvod</vt:lpstr>
      <vt:lpstr>Ohmův zákon</vt:lpstr>
      <vt:lpstr>Jak velký proud prochází spotřebičem  o odporu 4 kΩ při napětí 24 V ?</vt:lpstr>
      <vt:lpstr>Jak velký odpor má vlákno žárovky, kterou při napětí 3 V protéká proud 20 mA ?</vt:lpstr>
      <vt:lpstr>Při jakém napětí protéká odporem 6kΩ proud 500 μA ?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25</cp:revision>
  <dcterms:created xsi:type="dcterms:W3CDTF">2012-11-11T12:29:55Z</dcterms:created>
  <dcterms:modified xsi:type="dcterms:W3CDTF">2013-05-29T06:08:12Z</dcterms:modified>
</cp:coreProperties>
</file>