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../../Desktop/CD%20Fyzika/Elektrina2.lnk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oogle.cz/search?hl=cs&amp;site=imghp&amp;tbm=isch&amp;source=hp&amp;biw=1366&amp;bih=665&amp;q=atom&amp;oq=atom&amp;gs_l=img.3..0l10.2163.3387.0.4267.4.4.0.0.0.0.203.655.0j3j1.4.0...0.0...1ac.1.5.img.DwfvTLW_5Uw#hl=cs&amp;site=imghp&amp;tbm=isch&amp;sa=1&amp;q=magnetick%C3%A9+pole&amp;oq=magnetick%C3%A9&amp;gs_l=img.1.0.0l10.400546.405104.0.407925.10.9.0.1.1.0.165.963.3j6.9.0...0.0...1c.1.12.img.33j8NNRNsqw&amp;bav=on.2,or.r_qf.&amp;bvm=bv.46340616,d.Yms&amp;fp=88a916c35f6c1b5f&amp;biw=1366&amp;bih=639" TargetMode="Externa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Elekt&#345;ina%201/Animace/Rele.exe" TargetMode="External"/><Relationship Id="rId1" Type="http://schemas.openxmlformats.org/officeDocument/2006/relationships/hyperlink" Target="../../../../Elekt&#345;ina%201/Animace/Zvonek.exe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../../Desktop/CD%20Fyzika/Elektrina2.lnk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../../Desktop/CD%20Fyzika/Elektrina2.lnk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oogle.cz/search?hl=cs&amp;site=imghp&amp;tbm=isch&amp;source=hp&amp;biw=1366&amp;bih=665&amp;q=atom&amp;oq=atom&amp;gs_l=img.3..0l10.2163.3387.0.4267.4.4.0.0.0.0.203.655.0j3j1.4.0...0.0...1ac.1.5.img.DwfvTLW_5Uw#hl=cs&amp;site=imghp&amp;tbm=isch&amp;sa=1&amp;q=magnetick%C3%A9+pole&amp;oq=magnetick%C3%A9&amp;gs_l=img.1.0.0l10.400546.405104.0.407925.10.9.0.1.1.0.165.963.3j6.9.0...0.0...1c.1.12.img.33j8NNRNsqw&amp;bav=on.2,or.r_qf.&amp;bvm=bv.46340616,d.Yms&amp;fp=88a916c35f6c1b5f&amp;biw=1366&amp;bih=639" TargetMode="External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Elekt&#345;ina%201/Animace/Rele.exe" TargetMode="External"/><Relationship Id="rId1" Type="http://schemas.openxmlformats.org/officeDocument/2006/relationships/hyperlink" Target="../../../../Elekt&#345;ina%201/Animace/Zvonek.exe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../../Desktop/CD%20Fyzika/Elektrina2.ln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80E8F6-04D0-41F6-974E-5AA3363436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4AAE464-AA5F-4654-ABBF-18BE1C86F1DB}">
      <dgm:prSet custT="1"/>
      <dgm:spPr/>
      <dgm:t>
        <a:bodyPr/>
        <a:lstStyle/>
        <a:p>
          <a:pPr rtl="0"/>
          <a:r>
            <a:rPr lang="cs-CZ" sz="1800" b="1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Animace – </a:t>
          </a:r>
          <a:r>
            <a:rPr lang="cs-CZ" sz="1800" b="1" u="none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elektromagnetická indukce</a:t>
          </a:r>
          <a:endParaRPr lang="cs-CZ" sz="1800" b="1" u="none" dirty="0">
            <a:solidFill>
              <a:schemeClr val="tx1"/>
            </a:solidFill>
          </a:endParaRPr>
        </a:p>
      </dgm:t>
    </dgm:pt>
    <dgm:pt modelId="{E0958022-5D90-440C-893B-0CB08DD7FD25}" type="parTrans" cxnId="{DDB43654-5DB6-4701-8456-3AEEB23EE938}">
      <dgm:prSet/>
      <dgm:spPr/>
      <dgm:t>
        <a:bodyPr/>
        <a:lstStyle/>
        <a:p>
          <a:endParaRPr lang="cs-CZ"/>
        </a:p>
      </dgm:t>
    </dgm:pt>
    <dgm:pt modelId="{D0C935B7-FD42-4E8D-BD56-015B2D5F548E}" type="sibTrans" cxnId="{DDB43654-5DB6-4701-8456-3AEEB23EE938}">
      <dgm:prSet/>
      <dgm:spPr/>
      <dgm:t>
        <a:bodyPr/>
        <a:lstStyle/>
        <a:p>
          <a:endParaRPr lang="cs-CZ"/>
        </a:p>
      </dgm:t>
    </dgm:pt>
    <dgm:pt modelId="{EF53F337-A722-4730-AEB5-B936FC1FB2D5}" type="pres">
      <dgm:prSet presAssocID="{1580E8F6-04D0-41F6-974E-5AA3363436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E710190-FFA7-46A8-B295-A75447CD01FF}" type="pres">
      <dgm:prSet presAssocID="{D4AAE464-AA5F-4654-ABBF-18BE1C86F1DB}" presName="parentText" presStyleLbl="node1" presStyleIdx="0" presStyleCnt="1" custScaleY="18481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F4BC97-058D-4073-A9D5-596A0676824C}" type="presOf" srcId="{D4AAE464-AA5F-4654-ABBF-18BE1C86F1DB}" destId="{8E710190-FFA7-46A8-B295-A75447CD01FF}" srcOrd="0" destOrd="0" presId="urn:microsoft.com/office/officeart/2005/8/layout/vList2"/>
    <dgm:cxn modelId="{DDB43654-5DB6-4701-8456-3AEEB23EE938}" srcId="{1580E8F6-04D0-41F6-974E-5AA3363436B2}" destId="{D4AAE464-AA5F-4654-ABBF-18BE1C86F1DB}" srcOrd="0" destOrd="0" parTransId="{E0958022-5D90-440C-893B-0CB08DD7FD25}" sibTransId="{D0C935B7-FD42-4E8D-BD56-015B2D5F548E}"/>
    <dgm:cxn modelId="{975824C8-CE26-4334-92E3-19C9D87AB06D}" type="presOf" srcId="{1580E8F6-04D0-41F6-974E-5AA3363436B2}" destId="{EF53F337-A722-4730-AEB5-B936FC1FB2D5}" srcOrd="0" destOrd="0" presId="urn:microsoft.com/office/officeart/2005/8/layout/vList2"/>
    <dgm:cxn modelId="{2B5061A7-5FCA-405E-8F0C-FE969B6426D2}" type="presParOf" srcId="{EF53F337-A722-4730-AEB5-B936FC1FB2D5}" destId="{8E710190-FFA7-46A8-B295-A75447CD01F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944916-1C5E-47E4-A83B-72EAD216FB6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087BCDD-A27E-46B9-94F4-F436A7310095}">
      <dgm:prSet custT="1"/>
      <dgm:spPr/>
      <dgm:t>
        <a:bodyPr/>
        <a:lstStyle/>
        <a:p>
          <a:pPr rtl="0"/>
          <a:r>
            <a:rPr lang="cs-CZ" sz="3200" dirty="0" smtClean="0">
              <a:hlinkClick xmlns:r="http://schemas.openxmlformats.org/officeDocument/2006/relationships" r:id="rId1"/>
            </a:rPr>
            <a:t>Magnetické pole</a:t>
          </a:r>
          <a:endParaRPr lang="cs-CZ" sz="3200" dirty="0"/>
        </a:p>
      </dgm:t>
    </dgm:pt>
    <dgm:pt modelId="{3AA149FB-1AE9-4519-B004-7A93EC1474A0}" type="parTrans" cxnId="{C98D0093-648D-405A-BF7A-AD10CCF026B2}">
      <dgm:prSet/>
      <dgm:spPr/>
      <dgm:t>
        <a:bodyPr/>
        <a:lstStyle/>
        <a:p>
          <a:endParaRPr lang="cs-CZ"/>
        </a:p>
      </dgm:t>
    </dgm:pt>
    <dgm:pt modelId="{97CAB38E-84C7-4FAD-A1DA-3A1F64339789}" type="sibTrans" cxnId="{C98D0093-648D-405A-BF7A-AD10CCF026B2}">
      <dgm:prSet/>
      <dgm:spPr/>
      <dgm:t>
        <a:bodyPr/>
        <a:lstStyle/>
        <a:p>
          <a:endParaRPr lang="cs-CZ"/>
        </a:p>
      </dgm:t>
    </dgm:pt>
    <dgm:pt modelId="{8014175C-4CBC-4BD3-A52A-479344B10BE5}" type="pres">
      <dgm:prSet presAssocID="{69944916-1C5E-47E4-A83B-72EAD216FB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A5B39D8-2EE9-40CD-AEFE-5D3B5C8EDFEE}" type="pres">
      <dgm:prSet presAssocID="{F087BCDD-A27E-46B9-94F4-F436A7310095}" presName="parentText" presStyleLbl="node1" presStyleIdx="0" presStyleCnt="1" custScaleY="164281" custLinFactNeighborX="-25000" custLinFactNeighborY="2047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8D0093-648D-405A-BF7A-AD10CCF026B2}" srcId="{69944916-1C5E-47E4-A83B-72EAD216FB61}" destId="{F087BCDD-A27E-46B9-94F4-F436A7310095}" srcOrd="0" destOrd="0" parTransId="{3AA149FB-1AE9-4519-B004-7A93EC1474A0}" sibTransId="{97CAB38E-84C7-4FAD-A1DA-3A1F64339789}"/>
    <dgm:cxn modelId="{9D5F66C0-4D44-4147-894D-57F8B1DE5A25}" type="presOf" srcId="{F087BCDD-A27E-46B9-94F4-F436A7310095}" destId="{EA5B39D8-2EE9-40CD-AEFE-5D3B5C8EDFEE}" srcOrd="0" destOrd="0" presId="urn:microsoft.com/office/officeart/2005/8/layout/vList2"/>
    <dgm:cxn modelId="{58F0FEA2-D616-4A89-B808-0DB2E7A7DC93}" type="presOf" srcId="{69944916-1C5E-47E4-A83B-72EAD216FB61}" destId="{8014175C-4CBC-4BD3-A52A-479344B10BE5}" srcOrd="0" destOrd="0" presId="urn:microsoft.com/office/officeart/2005/8/layout/vList2"/>
    <dgm:cxn modelId="{B8FA50C0-982C-4C3C-B3ED-DFE684A0164B}" type="presParOf" srcId="{8014175C-4CBC-4BD3-A52A-479344B10BE5}" destId="{EA5B39D8-2EE9-40CD-AEFE-5D3B5C8EDF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8C7036-EC12-409A-AF5B-BBFF949F4B8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3DDD37A7-958A-401A-8AB2-95CDFECF278B}">
      <dgm:prSet/>
      <dgm:spPr/>
      <dgm:t>
        <a:bodyPr/>
        <a:lstStyle/>
        <a:p>
          <a:pPr rtl="0"/>
          <a:r>
            <a:rPr lang="cs-CZ" dirty="0" smtClean="0"/>
            <a:t>Využití:</a:t>
          </a:r>
          <a:endParaRPr lang="cs-CZ" dirty="0"/>
        </a:p>
      </dgm:t>
    </dgm:pt>
    <dgm:pt modelId="{1A938F04-C04B-4606-A519-86EF88F3E1AA}" type="parTrans" cxnId="{955C1AB0-DF20-4AF2-9F24-918D639AC0C9}">
      <dgm:prSet/>
      <dgm:spPr/>
      <dgm:t>
        <a:bodyPr/>
        <a:lstStyle/>
        <a:p>
          <a:endParaRPr lang="cs-CZ"/>
        </a:p>
      </dgm:t>
    </dgm:pt>
    <dgm:pt modelId="{4613FE5C-6851-4DDF-ABE8-AF92915E328A}" type="sibTrans" cxnId="{955C1AB0-DF20-4AF2-9F24-918D639AC0C9}">
      <dgm:prSet/>
      <dgm:spPr/>
      <dgm:t>
        <a:bodyPr/>
        <a:lstStyle/>
        <a:p>
          <a:endParaRPr lang="cs-CZ"/>
        </a:p>
      </dgm:t>
    </dgm:pt>
    <dgm:pt modelId="{CA6DDE71-1413-4561-9A9F-BD34A2C8E15B}">
      <dgm:prSet/>
      <dgm:spPr/>
      <dgm:t>
        <a:bodyPr/>
        <a:lstStyle/>
        <a:p>
          <a:pPr rtl="0"/>
          <a:r>
            <a:rPr lang="cs-CZ" dirty="0" smtClean="0">
              <a:hlinkClick xmlns:r="http://schemas.openxmlformats.org/officeDocument/2006/relationships" r:id="rId1" action="ppaction://hlinkfile"/>
            </a:rPr>
            <a:t>Zvonek</a:t>
          </a:r>
          <a:endParaRPr lang="cs-CZ" dirty="0"/>
        </a:p>
      </dgm:t>
    </dgm:pt>
    <dgm:pt modelId="{99DEC389-EFB0-4133-B32D-DE9831C10479}" type="parTrans" cxnId="{998E19EC-B626-4BF1-929C-06869AA7CA9D}">
      <dgm:prSet/>
      <dgm:spPr/>
      <dgm:t>
        <a:bodyPr/>
        <a:lstStyle/>
        <a:p>
          <a:endParaRPr lang="cs-CZ"/>
        </a:p>
      </dgm:t>
    </dgm:pt>
    <dgm:pt modelId="{BD115CC0-AEFF-4EC6-90FE-6D81792B4258}" type="sibTrans" cxnId="{998E19EC-B626-4BF1-929C-06869AA7CA9D}">
      <dgm:prSet/>
      <dgm:spPr/>
      <dgm:t>
        <a:bodyPr/>
        <a:lstStyle/>
        <a:p>
          <a:endParaRPr lang="cs-CZ"/>
        </a:p>
      </dgm:t>
    </dgm:pt>
    <dgm:pt modelId="{65D19251-EA66-47E0-AEE7-9B2B35D13272}">
      <dgm:prSet/>
      <dgm:spPr/>
      <dgm:t>
        <a:bodyPr/>
        <a:lstStyle/>
        <a:p>
          <a:pPr rtl="0"/>
          <a:r>
            <a:rPr lang="cs-CZ" dirty="0" smtClean="0">
              <a:hlinkClick xmlns:r="http://schemas.openxmlformats.org/officeDocument/2006/relationships" r:id="rId2" action="ppaction://hlinkfile"/>
            </a:rPr>
            <a:t>Elektromagnetické relé</a:t>
          </a:r>
          <a:endParaRPr lang="cs-CZ" dirty="0"/>
        </a:p>
      </dgm:t>
    </dgm:pt>
    <dgm:pt modelId="{0D4B0F00-DBF8-42AC-9B4E-F80F5541D176}" type="parTrans" cxnId="{1AD58C12-98BB-4B8A-99A9-F9AAF1D5722D}">
      <dgm:prSet/>
      <dgm:spPr/>
      <dgm:t>
        <a:bodyPr/>
        <a:lstStyle/>
        <a:p>
          <a:endParaRPr lang="cs-CZ"/>
        </a:p>
      </dgm:t>
    </dgm:pt>
    <dgm:pt modelId="{764BFC99-EA27-400C-A7B7-EC65FF62F8B7}" type="sibTrans" cxnId="{1AD58C12-98BB-4B8A-99A9-F9AAF1D5722D}">
      <dgm:prSet/>
      <dgm:spPr/>
      <dgm:t>
        <a:bodyPr/>
        <a:lstStyle/>
        <a:p>
          <a:endParaRPr lang="cs-CZ"/>
        </a:p>
      </dgm:t>
    </dgm:pt>
    <dgm:pt modelId="{5F225453-65A6-4C99-B6A7-94275A53FB91}" type="pres">
      <dgm:prSet presAssocID="{128C7036-EC12-409A-AF5B-BBFF949F4B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1EDF4BE-07C5-474E-9C5C-7EAE308C899C}" type="pres">
      <dgm:prSet presAssocID="{3DDD37A7-958A-401A-8AB2-95CDFECF278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311A3C-C5C0-45E6-A6EF-EDA733462FDB}" type="pres">
      <dgm:prSet presAssocID="{4613FE5C-6851-4DDF-ABE8-AF92915E328A}" presName="spacer" presStyleCnt="0"/>
      <dgm:spPr/>
    </dgm:pt>
    <dgm:pt modelId="{9498B35C-60D5-4D6E-B0F9-45EE4C9E1580}" type="pres">
      <dgm:prSet presAssocID="{CA6DDE71-1413-4561-9A9F-BD34A2C8E15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4B5821-BF68-4773-89FF-09948E8D8A77}" type="pres">
      <dgm:prSet presAssocID="{BD115CC0-AEFF-4EC6-90FE-6D81792B4258}" presName="spacer" presStyleCnt="0"/>
      <dgm:spPr/>
    </dgm:pt>
    <dgm:pt modelId="{6114756A-48CD-4A57-96E1-D6752B9AE5B3}" type="pres">
      <dgm:prSet presAssocID="{65D19251-EA66-47E0-AEE7-9B2B35D1327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D58C12-98BB-4B8A-99A9-F9AAF1D5722D}" srcId="{128C7036-EC12-409A-AF5B-BBFF949F4B82}" destId="{65D19251-EA66-47E0-AEE7-9B2B35D13272}" srcOrd="2" destOrd="0" parTransId="{0D4B0F00-DBF8-42AC-9B4E-F80F5541D176}" sibTransId="{764BFC99-EA27-400C-A7B7-EC65FF62F8B7}"/>
    <dgm:cxn modelId="{4B36F930-BAD1-4156-9DDF-2BCD9790A44F}" type="presOf" srcId="{3DDD37A7-958A-401A-8AB2-95CDFECF278B}" destId="{41EDF4BE-07C5-474E-9C5C-7EAE308C899C}" srcOrd="0" destOrd="0" presId="urn:microsoft.com/office/officeart/2005/8/layout/vList2"/>
    <dgm:cxn modelId="{998E19EC-B626-4BF1-929C-06869AA7CA9D}" srcId="{128C7036-EC12-409A-AF5B-BBFF949F4B82}" destId="{CA6DDE71-1413-4561-9A9F-BD34A2C8E15B}" srcOrd="1" destOrd="0" parTransId="{99DEC389-EFB0-4133-B32D-DE9831C10479}" sibTransId="{BD115CC0-AEFF-4EC6-90FE-6D81792B4258}"/>
    <dgm:cxn modelId="{955C1AB0-DF20-4AF2-9F24-918D639AC0C9}" srcId="{128C7036-EC12-409A-AF5B-BBFF949F4B82}" destId="{3DDD37A7-958A-401A-8AB2-95CDFECF278B}" srcOrd="0" destOrd="0" parTransId="{1A938F04-C04B-4606-A519-86EF88F3E1AA}" sibTransId="{4613FE5C-6851-4DDF-ABE8-AF92915E328A}"/>
    <dgm:cxn modelId="{D1A7BADE-3DAB-4B47-8191-47F688CBCA9B}" type="presOf" srcId="{128C7036-EC12-409A-AF5B-BBFF949F4B82}" destId="{5F225453-65A6-4C99-B6A7-94275A53FB91}" srcOrd="0" destOrd="0" presId="urn:microsoft.com/office/officeart/2005/8/layout/vList2"/>
    <dgm:cxn modelId="{A1741F29-0E6A-4E15-A66D-35A71BA2328D}" type="presOf" srcId="{65D19251-EA66-47E0-AEE7-9B2B35D13272}" destId="{6114756A-48CD-4A57-96E1-D6752B9AE5B3}" srcOrd="0" destOrd="0" presId="urn:microsoft.com/office/officeart/2005/8/layout/vList2"/>
    <dgm:cxn modelId="{8C3684C4-D0B0-4CD5-93D0-105AFF4BC0D4}" type="presOf" srcId="{CA6DDE71-1413-4561-9A9F-BD34A2C8E15B}" destId="{9498B35C-60D5-4D6E-B0F9-45EE4C9E1580}" srcOrd="0" destOrd="0" presId="urn:microsoft.com/office/officeart/2005/8/layout/vList2"/>
    <dgm:cxn modelId="{EFFFB739-460A-41F6-8370-D7D4C4338A31}" type="presParOf" srcId="{5F225453-65A6-4C99-B6A7-94275A53FB91}" destId="{41EDF4BE-07C5-474E-9C5C-7EAE308C899C}" srcOrd="0" destOrd="0" presId="urn:microsoft.com/office/officeart/2005/8/layout/vList2"/>
    <dgm:cxn modelId="{6044E314-7A04-4B3E-84F9-D82476EE248D}" type="presParOf" srcId="{5F225453-65A6-4C99-B6A7-94275A53FB91}" destId="{5E311A3C-C5C0-45E6-A6EF-EDA733462FDB}" srcOrd="1" destOrd="0" presId="urn:microsoft.com/office/officeart/2005/8/layout/vList2"/>
    <dgm:cxn modelId="{5E61FC0D-783A-4DCD-909B-66AD99593267}" type="presParOf" srcId="{5F225453-65A6-4C99-B6A7-94275A53FB91}" destId="{9498B35C-60D5-4D6E-B0F9-45EE4C9E1580}" srcOrd="2" destOrd="0" presId="urn:microsoft.com/office/officeart/2005/8/layout/vList2"/>
    <dgm:cxn modelId="{47C7E597-3935-4AE1-8946-14ADDC782047}" type="presParOf" srcId="{5F225453-65A6-4C99-B6A7-94275A53FB91}" destId="{7E4B5821-BF68-4773-89FF-09948E8D8A77}" srcOrd="3" destOrd="0" presId="urn:microsoft.com/office/officeart/2005/8/layout/vList2"/>
    <dgm:cxn modelId="{99F24396-5501-4279-A719-4163B679F50C}" type="presParOf" srcId="{5F225453-65A6-4C99-B6A7-94275A53FB91}" destId="{6114756A-48CD-4A57-96E1-D6752B9AE5B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727926-9A20-49DA-9191-19EE88870C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7C15EC3E-5C71-4B4C-A1C0-D8F8C6F734DD}">
      <dgm:prSet/>
      <dgm:spPr/>
      <dgm:t>
        <a:bodyPr/>
        <a:lstStyle/>
        <a:p>
          <a:pPr rtl="0"/>
          <a:r>
            <a:rPr lang="cs-CZ" smtClean="0">
              <a:hlinkClick xmlns:r="http://schemas.openxmlformats.org/officeDocument/2006/relationships" r:id="rId1" action="ppaction://hlinkfile"/>
            </a:rPr>
            <a:t>Animace - stejnosměrný elektromotor</a:t>
          </a:r>
          <a:endParaRPr lang="cs-CZ"/>
        </a:p>
      </dgm:t>
    </dgm:pt>
    <dgm:pt modelId="{90639348-423D-4021-AAAC-87FA9CE169C0}" type="parTrans" cxnId="{3E274C63-5A46-46A9-889A-817C4E303B13}">
      <dgm:prSet/>
      <dgm:spPr/>
      <dgm:t>
        <a:bodyPr/>
        <a:lstStyle/>
        <a:p>
          <a:endParaRPr lang="cs-CZ"/>
        </a:p>
      </dgm:t>
    </dgm:pt>
    <dgm:pt modelId="{422DB582-61F1-4C94-8EC7-C0DBC4FD957A}" type="sibTrans" cxnId="{3E274C63-5A46-46A9-889A-817C4E303B13}">
      <dgm:prSet/>
      <dgm:spPr/>
      <dgm:t>
        <a:bodyPr/>
        <a:lstStyle/>
        <a:p>
          <a:endParaRPr lang="cs-CZ"/>
        </a:p>
      </dgm:t>
    </dgm:pt>
    <dgm:pt modelId="{0D4C8808-F43A-44DE-90C4-61D807763417}">
      <dgm:prSet/>
      <dgm:spPr/>
      <dgm:t>
        <a:bodyPr/>
        <a:lstStyle/>
        <a:p>
          <a:pPr rtl="0"/>
          <a:r>
            <a:rPr lang="cs-CZ" smtClean="0">
              <a:hlinkClick xmlns:r="http://schemas.openxmlformats.org/officeDocument/2006/relationships" r:id="rId1" action="ppaction://hlinkfile"/>
            </a:rPr>
            <a:t>Animace - střídavý elektromotor</a:t>
          </a:r>
          <a:endParaRPr lang="cs-CZ"/>
        </a:p>
      </dgm:t>
    </dgm:pt>
    <dgm:pt modelId="{3CA61A6F-1EE2-4B18-B4E7-1676DD1B1847}" type="parTrans" cxnId="{12F029DB-A61C-4654-8EDE-1EEABE8B2399}">
      <dgm:prSet/>
      <dgm:spPr/>
      <dgm:t>
        <a:bodyPr/>
        <a:lstStyle/>
        <a:p>
          <a:endParaRPr lang="cs-CZ"/>
        </a:p>
      </dgm:t>
    </dgm:pt>
    <dgm:pt modelId="{0F2C85EF-982D-462A-AEA7-5D2A54B778B0}" type="sibTrans" cxnId="{12F029DB-A61C-4654-8EDE-1EEABE8B2399}">
      <dgm:prSet/>
      <dgm:spPr/>
      <dgm:t>
        <a:bodyPr/>
        <a:lstStyle/>
        <a:p>
          <a:endParaRPr lang="cs-CZ"/>
        </a:p>
      </dgm:t>
    </dgm:pt>
    <dgm:pt modelId="{EE950E20-82DA-46DD-91C8-5FF0F9D87DF3}" type="pres">
      <dgm:prSet presAssocID="{7A727926-9A20-49DA-9191-19EE88870C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A7C69F-5886-40E8-ACF1-0AAD5B1FEB3C}" type="pres">
      <dgm:prSet presAssocID="{7C15EC3E-5C71-4B4C-A1C0-D8F8C6F734DD}" presName="parentText" presStyleLbl="node1" presStyleIdx="0" presStyleCnt="2" custLinFactY="-69101" custLinFactNeighborX="-877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7C52F-EB12-4C55-AE89-430F6AA1F4C7}" type="pres">
      <dgm:prSet presAssocID="{422DB582-61F1-4C94-8EC7-C0DBC4FD957A}" presName="spacer" presStyleCnt="0"/>
      <dgm:spPr/>
    </dgm:pt>
    <dgm:pt modelId="{71E7FC9C-3421-44AA-A37C-9D7D0911B4A4}" type="pres">
      <dgm:prSet presAssocID="{0D4C8808-F43A-44DE-90C4-61D80776341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4AA881-DAED-4E19-B491-2E0B43B63ABB}" type="presOf" srcId="{7A727926-9A20-49DA-9191-19EE88870C51}" destId="{EE950E20-82DA-46DD-91C8-5FF0F9D87DF3}" srcOrd="0" destOrd="0" presId="urn:microsoft.com/office/officeart/2005/8/layout/vList2"/>
    <dgm:cxn modelId="{0FBA1914-7523-4695-A107-DB44C9641BA3}" type="presOf" srcId="{0D4C8808-F43A-44DE-90C4-61D807763417}" destId="{71E7FC9C-3421-44AA-A37C-9D7D0911B4A4}" srcOrd="0" destOrd="0" presId="urn:microsoft.com/office/officeart/2005/8/layout/vList2"/>
    <dgm:cxn modelId="{3E274C63-5A46-46A9-889A-817C4E303B13}" srcId="{7A727926-9A20-49DA-9191-19EE88870C51}" destId="{7C15EC3E-5C71-4B4C-A1C0-D8F8C6F734DD}" srcOrd="0" destOrd="0" parTransId="{90639348-423D-4021-AAAC-87FA9CE169C0}" sibTransId="{422DB582-61F1-4C94-8EC7-C0DBC4FD957A}"/>
    <dgm:cxn modelId="{0B8FC050-E498-4481-99F5-7E5824B9ECE2}" type="presOf" srcId="{7C15EC3E-5C71-4B4C-A1C0-D8F8C6F734DD}" destId="{9EA7C69F-5886-40E8-ACF1-0AAD5B1FEB3C}" srcOrd="0" destOrd="0" presId="urn:microsoft.com/office/officeart/2005/8/layout/vList2"/>
    <dgm:cxn modelId="{12F029DB-A61C-4654-8EDE-1EEABE8B2399}" srcId="{7A727926-9A20-49DA-9191-19EE88870C51}" destId="{0D4C8808-F43A-44DE-90C4-61D807763417}" srcOrd="1" destOrd="0" parTransId="{3CA61A6F-1EE2-4B18-B4E7-1676DD1B1847}" sibTransId="{0F2C85EF-982D-462A-AEA7-5D2A54B778B0}"/>
    <dgm:cxn modelId="{C6498519-6E4E-4F2B-B649-C0BDC68F91C7}" type="presParOf" srcId="{EE950E20-82DA-46DD-91C8-5FF0F9D87DF3}" destId="{9EA7C69F-5886-40E8-ACF1-0AAD5B1FEB3C}" srcOrd="0" destOrd="0" presId="urn:microsoft.com/office/officeart/2005/8/layout/vList2"/>
    <dgm:cxn modelId="{0887ACA2-213E-4C19-8313-84DEF5C4AB47}" type="presParOf" srcId="{EE950E20-82DA-46DD-91C8-5FF0F9D87DF3}" destId="{8087C52F-EB12-4C55-AE89-430F6AA1F4C7}" srcOrd="1" destOrd="0" presId="urn:microsoft.com/office/officeart/2005/8/layout/vList2"/>
    <dgm:cxn modelId="{D6A1A5D2-0AB6-4728-BBB2-0B2D1973CAAD}" type="presParOf" srcId="{EE950E20-82DA-46DD-91C8-5FF0F9D87DF3}" destId="{71E7FC9C-3421-44AA-A37C-9D7D0911B4A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10190-FFA7-46A8-B295-A75447CD01FF}">
      <dsp:nvSpPr>
        <dsp:cNvPr id="0" name=""/>
        <dsp:cNvSpPr/>
      </dsp:nvSpPr>
      <dsp:spPr>
        <a:xfrm>
          <a:off x="0" y="108012"/>
          <a:ext cx="3960440" cy="4320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Animace – </a:t>
          </a:r>
          <a:r>
            <a:rPr lang="cs-CZ" sz="1800" b="1" u="none" kern="1200" dirty="0" smtClean="0">
              <a:solidFill>
                <a:schemeClr val="tx1"/>
              </a:solidFill>
              <a:hlinkClick xmlns:r="http://schemas.openxmlformats.org/officeDocument/2006/relationships" r:id="rId1" action="ppaction://hlinkfile"/>
            </a:rPr>
            <a:t>elektromagnetická indukce</a:t>
          </a:r>
          <a:endParaRPr lang="cs-CZ" sz="1800" b="1" u="none" kern="1200" dirty="0">
            <a:solidFill>
              <a:schemeClr val="tx1"/>
            </a:solidFill>
          </a:endParaRPr>
        </a:p>
      </dsp:txBody>
      <dsp:txXfrm>
        <a:off x="21091" y="129103"/>
        <a:ext cx="3918258" cy="3898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B39D8-2EE9-40CD-AEFE-5D3B5C8EDFEE}">
      <dsp:nvSpPr>
        <dsp:cNvPr id="0" name=""/>
        <dsp:cNvSpPr/>
      </dsp:nvSpPr>
      <dsp:spPr>
        <a:xfrm>
          <a:off x="0" y="562"/>
          <a:ext cx="3168351" cy="575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rId1"/>
            </a:rPr>
            <a:t>Magnetické pole</a:t>
          </a:r>
          <a:endParaRPr lang="cs-CZ" sz="3200" kern="1200" dirty="0"/>
        </a:p>
      </dsp:txBody>
      <dsp:txXfrm>
        <a:off x="28094" y="28656"/>
        <a:ext cx="3112163" cy="5193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DF4BE-07C5-474E-9C5C-7EAE308C899C}">
      <dsp:nvSpPr>
        <dsp:cNvPr id="0" name=""/>
        <dsp:cNvSpPr/>
      </dsp:nvSpPr>
      <dsp:spPr>
        <a:xfrm>
          <a:off x="0" y="74231"/>
          <a:ext cx="352526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Využití:</a:t>
          </a:r>
          <a:endParaRPr lang="cs-CZ" sz="2700" kern="1200" dirty="0"/>
        </a:p>
      </dsp:txBody>
      <dsp:txXfrm>
        <a:off x="31613" y="105844"/>
        <a:ext cx="3462034" cy="584369"/>
      </dsp:txXfrm>
    </dsp:sp>
    <dsp:sp modelId="{9498B35C-60D5-4D6E-B0F9-45EE4C9E1580}">
      <dsp:nvSpPr>
        <dsp:cNvPr id="0" name=""/>
        <dsp:cNvSpPr/>
      </dsp:nvSpPr>
      <dsp:spPr>
        <a:xfrm>
          <a:off x="0" y="799586"/>
          <a:ext cx="352526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hlinkClick xmlns:r="http://schemas.openxmlformats.org/officeDocument/2006/relationships" r:id="rId1" action="ppaction://hlinkfile"/>
            </a:rPr>
            <a:t>Zvonek</a:t>
          </a:r>
          <a:endParaRPr lang="cs-CZ" sz="2700" kern="1200" dirty="0"/>
        </a:p>
      </dsp:txBody>
      <dsp:txXfrm>
        <a:off x="31613" y="831199"/>
        <a:ext cx="3462034" cy="584369"/>
      </dsp:txXfrm>
    </dsp:sp>
    <dsp:sp modelId="{6114756A-48CD-4A57-96E1-D6752B9AE5B3}">
      <dsp:nvSpPr>
        <dsp:cNvPr id="0" name=""/>
        <dsp:cNvSpPr/>
      </dsp:nvSpPr>
      <dsp:spPr>
        <a:xfrm>
          <a:off x="0" y="1524941"/>
          <a:ext cx="352526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hlinkClick xmlns:r="http://schemas.openxmlformats.org/officeDocument/2006/relationships" r:id="rId2" action="ppaction://hlinkfile"/>
            </a:rPr>
            <a:t>Elektromagnetické relé</a:t>
          </a:r>
          <a:endParaRPr lang="cs-CZ" sz="2700" kern="1200" dirty="0"/>
        </a:p>
      </dsp:txBody>
      <dsp:txXfrm>
        <a:off x="31613" y="1556554"/>
        <a:ext cx="3462034" cy="5843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A7C69F-5886-40E8-ACF1-0AAD5B1FEB3C}">
      <dsp:nvSpPr>
        <dsp:cNvPr id="0" name=""/>
        <dsp:cNvSpPr/>
      </dsp:nvSpPr>
      <dsp:spPr>
        <a:xfrm>
          <a:off x="0" y="0"/>
          <a:ext cx="492205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>
              <a:hlinkClick xmlns:r="http://schemas.openxmlformats.org/officeDocument/2006/relationships" r:id="rId1" action="ppaction://hlinkfile"/>
            </a:rPr>
            <a:t>Animace - stejnosměrný elektromotor</a:t>
          </a:r>
          <a:endParaRPr lang="cs-CZ" sz="2300" kern="1200"/>
        </a:p>
      </dsp:txBody>
      <dsp:txXfrm>
        <a:off x="26930" y="26930"/>
        <a:ext cx="4868193" cy="497795"/>
      </dsp:txXfrm>
    </dsp:sp>
    <dsp:sp modelId="{71E7FC9C-3421-44AA-A37C-9D7D0911B4A4}">
      <dsp:nvSpPr>
        <dsp:cNvPr id="0" name=""/>
        <dsp:cNvSpPr/>
      </dsp:nvSpPr>
      <dsp:spPr>
        <a:xfrm>
          <a:off x="0" y="633284"/>
          <a:ext cx="492205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>
              <a:hlinkClick xmlns:r="http://schemas.openxmlformats.org/officeDocument/2006/relationships" r:id="rId1" action="ppaction://hlinkfile"/>
            </a:rPr>
            <a:t>Animace - střídavý elektromotor</a:t>
          </a:r>
          <a:endParaRPr lang="cs-CZ" sz="2300" kern="1200"/>
        </a:p>
      </dsp:txBody>
      <dsp:txXfrm>
        <a:off x="26930" y="660214"/>
        <a:ext cx="4868193" cy="49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9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25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850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78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44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942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3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54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54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39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036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744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643940"/>
              </p:ext>
            </p:extLst>
          </p:nvPr>
        </p:nvGraphicFramePr>
        <p:xfrm>
          <a:off x="1043608" y="1628797"/>
          <a:ext cx="7199312" cy="4680798"/>
        </p:xfrm>
        <a:graphic>
          <a:graphicData uri="http://schemas.openxmlformats.org/drawingml/2006/table">
            <a:tbl>
              <a:tblPr/>
              <a:tblGrid>
                <a:gridCol w="2055812"/>
                <a:gridCol w="5143500"/>
              </a:tblGrid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CZ.1.07/1.5.00/34.0565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materiálu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430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_Elektromagnetická indukce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Masarykova střední  škola zemědělská a Vyšší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odborná škola, Opava, příspěvková organizace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Jaroslav Latoň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Průřezové 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životní prostředí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Tématický celek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9.1.2013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a místo ověření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15.2.2013, fyzika 1.Za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9451311"/>
              </p:ext>
            </p:extLst>
          </p:nvPr>
        </p:nvGraphicFramePr>
        <p:xfrm>
          <a:off x="1819275" y="332656"/>
          <a:ext cx="550545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Fotografie" r:id="rId3" imgW="18000000" imgH="3933333" progId="MSPhotoEd.3">
                  <p:embed/>
                </p:oleObj>
              </mc:Choice>
              <mc:Fallback>
                <p:oleObj name="Fotografie" r:id="rId3" imgW="18000000" imgH="3933333" progId="MSPhotoEd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332656"/>
                        <a:ext cx="5505450" cy="1200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4572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0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913225"/>
              </p:ext>
            </p:extLst>
          </p:nvPr>
        </p:nvGraphicFramePr>
        <p:xfrm>
          <a:off x="899592" y="548680"/>
          <a:ext cx="7200900" cy="4162425"/>
        </p:xfrm>
        <a:graphic>
          <a:graphicData uri="http://schemas.openxmlformats.org/drawingml/2006/table">
            <a:tbl>
              <a:tblPr/>
              <a:tblGrid>
                <a:gridCol w="2055812"/>
                <a:gridCol w="5145088"/>
              </a:tblGrid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slouží pro práci v hodině i pro samostudium. Je vysvětlen vztah, mezi elektrickým a magnetickým polem.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Vodič, magnetické pole, elektromagnetická indukce, elektromagnet, alternátor.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navazuje na vlastnosti elektrického a magnetického pole a vysvětluje vznik střídavého proudu.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spuštění animací je nutné nainstalovat výukové CD Fyzika zajímavě – elektřina1 a elektřina2 od firmy </a:t>
                      </a: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PACHNER, vzdělávací software, s.r.o.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Elektromagnetická indukce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93055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chemeClr val="tx2"/>
                </a:solidFill>
              </a:rPr>
              <a:t>Při změně magnetického pole v okolí cívky </a:t>
            </a:r>
            <a:endParaRPr lang="cs-CZ" sz="3600" b="1" dirty="0" smtClean="0">
              <a:solidFill>
                <a:schemeClr val="tx2"/>
              </a:solidFill>
            </a:endParaRPr>
          </a:p>
          <a:p>
            <a:r>
              <a:rPr lang="cs-CZ" sz="3600" b="1" dirty="0" smtClean="0">
                <a:solidFill>
                  <a:schemeClr val="tx2"/>
                </a:solidFill>
              </a:rPr>
              <a:t>vzniká </a:t>
            </a:r>
            <a:r>
              <a:rPr lang="cs-CZ" sz="3600" b="1" dirty="0">
                <a:solidFill>
                  <a:schemeClr val="tx2"/>
                </a:solidFill>
              </a:rPr>
              <a:t>mezi jejími svorkami indukované napětí. </a:t>
            </a:r>
            <a:endParaRPr lang="cs-CZ" sz="3600" b="1" dirty="0" smtClean="0">
              <a:solidFill>
                <a:schemeClr val="tx2"/>
              </a:solidFill>
            </a:endParaRPr>
          </a:p>
          <a:p>
            <a:r>
              <a:rPr lang="cs-CZ" sz="3600" b="1" dirty="0" smtClean="0">
                <a:solidFill>
                  <a:schemeClr val="tx2"/>
                </a:solidFill>
              </a:rPr>
              <a:t>V</a:t>
            </a:r>
            <a:r>
              <a:rPr lang="cs-CZ" sz="3600" b="1" dirty="0">
                <a:solidFill>
                  <a:schemeClr val="tx2"/>
                </a:solidFill>
              </a:rPr>
              <a:t> uzavřeném obvodu cívky vzniká </a:t>
            </a:r>
            <a:r>
              <a:rPr lang="cs-CZ" sz="3600" b="1" u="sng" dirty="0">
                <a:solidFill>
                  <a:schemeClr val="tx2"/>
                </a:solidFill>
              </a:rPr>
              <a:t>indukovaný </a:t>
            </a:r>
            <a:endParaRPr lang="cs-CZ" sz="3600" b="1" u="sng" dirty="0" smtClean="0">
              <a:solidFill>
                <a:schemeClr val="tx2"/>
              </a:solidFill>
            </a:endParaRPr>
          </a:p>
          <a:p>
            <a:r>
              <a:rPr lang="cs-CZ" sz="3600" b="1" u="sng" dirty="0" smtClean="0">
                <a:solidFill>
                  <a:schemeClr val="tx2"/>
                </a:solidFill>
              </a:rPr>
              <a:t>proud</a:t>
            </a:r>
            <a:r>
              <a:rPr lang="cs-CZ" sz="3600" b="1" dirty="0">
                <a:solidFill>
                  <a:schemeClr val="tx2"/>
                </a:solidFill>
              </a:rPr>
              <a:t>. </a:t>
            </a:r>
            <a:endParaRPr lang="cs-CZ" sz="3600" b="1" dirty="0" smtClean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500" y="4204678"/>
            <a:ext cx="8769004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Zákon elektromagnetické indukce formuloval v roce 1831 </a:t>
            </a:r>
          </a:p>
          <a:p>
            <a:r>
              <a:rPr lang="cs-CZ" sz="2800" b="1" dirty="0" smtClean="0"/>
              <a:t>Michael Faraday.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050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92695"/>
            <a:ext cx="849380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Indukovaný proud při zesílení magnetického </a:t>
            </a:r>
            <a:endParaRPr lang="cs-CZ" sz="3600" dirty="0" smtClean="0"/>
          </a:p>
          <a:p>
            <a:r>
              <a:rPr lang="cs-CZ" sz="3600" dirty="0" smtClean="0"/>
              <a:t>pole </a:t>
            </a:r>
            <a:r>
              <a:rPr lang="cs-CZ" sz="3600" dirty="0"/>
              <a:t>má </a:t>
            </a:r>
            <a:r>
              <a:rPr lang="cs-CZ" sz="3600" u="sng" dirty="0"/>
              <a:t>opačný</a:t>
            </a:r>
            <a:r>
              <a:rPr lang="cs-CZ" sz="3600" dirty="0"/>
              <a:t> </a:t>
            </a:r>
            <a:r>
              <a:rPr lang="cs-CZ" sz="3600" dirty="0" smtClean="0"/>
              <a:t>směr </a:t>
            </a:r>
            <a:r>
              <a:rPr lang="cs-CZ" sz="3600" dirty="0"/>
              <a:t>než při zeslabení pole.</a:t>
            </a:r>
          </a:p>
          <a:p>
            <a:r>
              <a:rPr lang="cs-CZ" sz="3600" dirty="0"/>
              <a:t>Čím je změna magnetického pole rychlejší a </a:t>
            </a:r>
            <a:endParaRPr lang="cs-CZ" sz="3600" dirty="0" smtClean="0"/>
          </a:p>
          <a:p>
            <a:r>
              <a:rPr lang="cs-CZ" sz="3600" dirty="0" smtClean="0"/>
              <a:t>větší</a:t>
            </a:r>
            <a:r>
              <a:rPr lang="cs-CZ" sz="3600" dirty="0"/>
              <a:t>, tím větší </a:t>
            </a:r>
            <a:r>
              <a:rPr lang="cs-CZ" sz="3600" dirty="0" smtClean="0"/>
              <a:t>je </a:t>
            </a:r>
            <a:r>
              <a:rPr lang="cs-CZ" sz="3600" dirty="0"/>
              <a:t>indukovaný proud.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62084391"/>
              </p:ext>
            </p:extLst>
          </p:nvPr>
        </p:nvGraphicFramePr>
        <p:xfrm>
          <a:off x="755576" y="3789040"/>
          <a:ext cx="3960440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336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Magnetické pole cívky s proudem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412774"/>
            <a:ext cx="8280215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Cívka, kterou prochází elektrický proud, má </a:t>
            </a:r>
            <a:r>
              <a:rPr lang="cs-CZ" sz="2800" dirty="0" smtClean="0"/>
              <a:t>kolem sebe </a:t>
            </a:r>
          </a:p>
          <a:p>
            <a:r>
              <a:rPr lang="cs-CZ" sz="2800" dirty="0" smtClean="0"/>
              <a:t>magnetické </a:t>
            </a:r>
            <a:r>
              <a:rPr lang="cs-CZ" sz="2800" dirty="0"/>
              <a:t>pole podobné poli tyčového magnetu.</a:t>
            </a:r>
          </a:p>
          <a:p>
            <a:r>
              <a:rPr lang="cs-CZ" sz="2800" dirty="0"/>
              <a:t>Magnetické pole cívky je nejen vně, ale i uvnitř cívky, </a:t>
            </a:r>
            <a:endParaRPr lang="cs-CZ" sz="2800" dirty="0" smtClean="0"/>
          </a:p>
          <a:p>
            <a:r>
              <a:rPr lang="cs-CZ" sz="2800" dirty="0" smtClean="0"/>
              <a:t>kterou </a:t>
            </a:r>
            <a:r>
              <a:rPr lang="cs-CZ" sz="2800" dirty="0"/>
              <a:t>prochází elektrický proud.</a:t>
            </a:r>
          </a:p>
          <a:p>
            <a:r>
              <a:rPr lang="cs-CZ" sz="2800" dirty="0"/>
              <a:t>Změní-li se směr proudu v cívce, její magnetické </a:t>
            </a:r>
            <a:endParaRPr lang="cs-CZ" sz="2800" dirty="0" smtClean="0"/>
          </a:p>
          <a:p>
            <a:r>
              <a:rPr lang="cs-CZ" sz="2800" dirty="0" smtClean="0"/>
              <a:t>póly </a:t>
            </a:r>
            <a:r>
              <a:rPr lang="cs-CZ" sz="2800" dirty="0"/>
              <a:t>se vymění.</a:t>
            </a:r>
          </a:p>
          <a:p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05237749"/>
              </p:ext>
            </p:extLst>
          </p:nvPr>
        </p:nvGraphicFramePr>
        <p:xfrm>
          <a:off x="539552" y="4797152"/>
          <a:ext cx="3168352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065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 a jeho využití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8589083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Elektromagnet – cívka s jádrem z magneticky měkké oceli </a:t>
            </a:r>
            <a:endParaRPr lang="cs-CZ" sz="2800" dirty="0" smtClean="0"/>
          </a:p>
          <a:p>
            <a:r>
              <a:rPr lang="cs-CZ" sz="2800" dirty="0" smtClean="0"/>
              <a:t>(</a:t>
            </a:r>
            <a:r>
              <a:rPr lang="cs-CZ" sz="2800" dirty="0"/>
              <a:t>magnetické účinky cívky se zesílí).</a:t>
            </a:r>
          </a:p>
          <a:p>
            <a:r>
              <a:rPr lang="cs-CZ" sz="2800" dirty="0"/>
              <a:t>Magnetické pole elektromagnetu je tím silnější, čím větší </a:t>
            </a:r>
            <a:endParaRPr lang="cs-CZ" sz="2800" dirty="0" smtClean="0"/>
          </a:p>
          <a:p>
            <a:r>
              <a:rPr lang="cs-CZ" sz="2800" dirty="0" smtClean="0"/>
              <a:t>proud </a:t>
            </a:r>
            <a:r>
              <a:rPr lang="cs-CZ" sz="2800" dirty="0"/>
              <a:t>cívkou prochází a čím má cívka více závitů.</a:t>
            </a:r>
          </a:p>
          <a:p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51176119"/>
              </p:ext>
            </p:extLst>
          </p:nvPr>
        </p:nvGraphicFramePr>
        <p:xfrm>
          <a:off x="304025" y="3581043"/>
          <a:ext cx="3525260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227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Elektromotor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7749366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Je to stroj, který přeměňuje elektrickou energii na </a:t>
            </a:r>
            <a:endParaRPr lang="cs-CZ" sz="2800" dirty="0" smtClean="0"/>
          </a:p>
          <a:p>
            <a:r>
              <a:rPr lang="cs-CZ" sz="2800" dirty="0" smtClean="0"/>
              <a:t>pohybovou </a:t>
            </a:r>
            <a:r>
              <a:rPr lang="cs-CZ" sz="2800" dirty="0"/>
              <a:t>energii.</a:t>
            </a:r>
          </a:p>
          <a:p>
            <a:r>
              <a:rPr lang="cs-CZ" sz="2800" dirty="0"/>
              <a:t>Elektromotor je založen na </a:t>
            </a:r>
            <a:r>
              <a:rPr lang="cs-CZ" sz="2800" u="sng" dirty="0"/>
              <a:t>otáčení</a:t>
            </a:r>
            <a:r>
              <a:rPr lang="cs-CZ" sz="2800" dirty="0"/>
              <a:t> cívky s proudem </a:t>
            </a:r>
            <a:endParaRPr lang="cs-CZ" sz="2800" dirty="0" smtClean="0"/>
          </a:p>
          <a:p>
            <a:r>
              <a:rPr lang="cs-CZ" sz="2800" dirty="0" smtClean="0"/>
              <a:t>v</a:t>
            </a:r>
            <a:r>
              <a:rPr lang="cs-CZ" sz="2800" dirty="0"/>
              <a:t> magnetickém poli.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2996952"/>
            <a:ext cx="8695907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/>
              <a:t>Stator</a:t>
            </a:r>
            <a:r>
              <a:rPr lang="cs-CZ" sz="2800" dirty="0"/>
              <a:t> – nepohyblivá část elektromotoru (magnet).</a:t>
            </a:r>
          </a:p>
          <a:p>
            <a:r>
              <a:rPr lang="cs-CZ" sz="2800" u="sng" dirty="0"/>
              <a:t>Rotor</a:t>
            </a:r>
            <a:r>
              <a:rPr lang="cs-CZ" sz="2800" dirty="0"/>
              <a:t> – otáčivá část elektromotoru (cívka s jádrem).</a:t>
            </a:r>
          </a:p>
          <a:p>
            <a:r>
              <a:rPr lang="cs-CZ" sz="2800" u="sng" dirty="0"/>
              <a:t>Komutátor</a:t>
            </a:r>
            <a:r>
              <a:rPr lang="cs-CZ" sz="2800" dirty="0"/>
              <a:t> – mění směr proudu v cívkách, a tím umožňuje </a:t>
            </a:r>
            <a:endParaRPr lang="cs-CZ" sz="2800" dirty="0" smtClean="0"/>
          </a:p>
          <a:p>
            <a:r>
              <a:rPr lang="cs-CZ" sz="2800" dirty="0" smtClean="0"/>
              <a:t>jejich </a:t>
            </a:r>
            <a:r>
              <a:rPr lang="cs-CZ" sz="2800" dirty="0"/>
              <a:t>stálé otáčení (dva elektricky vodivé </a:t>
            </a:r>
            <a:r>
              <a:rPr lang="cs-CZ" sz="2800" dirty="0" smtClean="0"/>
              <a:t>polo prstence</a:t>
            </a:r>
            <a:r>
              <a:rPr lang="cs-CZ" sz="2800" dirty="0"/>
              <a:t>).</a:t>
            </a:r>
          </a:p>
          <a:p>
            <a:endParaRPr lang="cs-CZ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821699232"/>
              </p:ext>
            </p:extLst>
          </p:nvPr>
        </p:nvGraphicFramePr>
        <p:xfrm>
          <a:off x="395536" y="4941168"/>
          <a:ext cx="4922053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159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6" grpId="0">
        <p:bldAsOne/>
      </p:bldGraphic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294</Words>
  <Application>Microsoft Office PowerPoint</Application>
  <PresentationFormat>Předvádění na obrazovce (4:3)</PresentationFormat>
  <Paragraphs>68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Fotografie</vt:lpstr>
      <vt:lpstr>Prezentace aplikace PowerPoint</vt:lpstr>
      <vt:lpstr>Prezentace aplikace PowerPoint</vt:lpstr>
      <vt:lpstr>Elektromagnetická indukce</vt:lpstr>
      <vt:lpstr>Prezentace aplikace PowerPoint</vt:lpstr>
      <vt:lpstr>Magnetické pole cívky s proudem</vt:lpstr>
      <vt:lpstr>Elektromagnet a jeho využití</vt:lpstr>
      <vt:lpstr>Elektromotor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nekdo</dc:creator>
  <cp:lastModifiedBy>FYZIKA</cp:lastModifiedBy>
  <cp:revision>21</cp:revision>
  <dcterms:created xsi:type="dcterms:W3CDTF">2012-11-11T12:29:55Z</dcterms:created>
  <dcterms:modified xsi:type="dcterms:W3CDTF">2013-05-29T06:08:05Z</dcterms:modified>
</cp:coreProperties>
</file>