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586" autoAdjust="0"/>
  </p:normalViewPr>
  <p:slideViewPr>
    <p:cSldViewPr>
      <p:cViewPr varScale="1">
        <p:scale>
          <a:sx n="99" d="100"/>
          <a:sy n="99" d="100"/>
        </p:scale>
        <p:origin x="-32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Elektrina2.lnk" TargetMode="Externa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Elektrina2.lnk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Elektrina2.lnk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Elektrina2.lnk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0257CE-108F-41EF-A451-250D818DD63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B8D8561E-E543-4763-9CB8-22C6C29C4EA7}">
      <dgm:prSet/>
      <dgm:spPr/>
      <dgm:t>
        <a:bodyPr/>
        <a:lstStyle/>
        <a:p>
          <a:pPr rtl="0"/>
          <a:r>
            <a:rPr lang="cs-CZ" dirty="0" smtClean="0">
              <a:hlinkClick xmlns:r="http://schemas.openxmlformats.org/officeDocument/2006/relationships" r:id="rId1" action="ppaction://hlinkfile"/>
            </a:rPr>
            <a:t>Generátor střídavého proudu - alternátor</a:t>
          </a:r>
          <a:endParaRPr lang="cs-CZ" dirty="0"/>
        </a:p>
      </dgm:t>
    </dgm:pt>
    <dgm:pt modelId="{5B3A0871-29C6-440E-97E4-C54DC194FDF5}" type="parTrans" cxnId="{16212070-B5C4-4A49-BC5A-267A5BD8941D}">
      <dgm:prSet/>
      <dgm:spPr/>
      <dgm:t>
        <a:bodyPr/>
        <a:lstStyle/>
        <a:p>
          <a:endParaRPr lang="cs-CZ"/>
        </a:p>
      </dgm:t>
    </dgm:pt>
    <dgm:pt modelId="{4F2BD329-D77A-4D44-96AA-CF326746E42C}" type="sibTrans" cxnId="{16212070-B5C4-4A49-BC5A-267A5BD8941D}">
      <dgm:prSet/>
      <dgm:spPr/>
      <dgm:t>
        <a:bodyPr/>
        <a:lstStyle/>
        <a:p>
          <a:endParaRPr lang="cs-CZ"/>
        </a:p>
      </dgm:t>
    </dgm:pt>
    <dgm:pt modelId="{FBEBD5D3-5174-4286-A688-C1044CAE439D}" type="pres">
      <dgm:prSet presAssocID="{F60257CE-108F-41EF-A451-250D818DD63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A148C5A-2D16-40A2-ABE1-A5FFB0643B3E}" type="pres">
      <dgm:prSet presAssocID="{B8D8561E-E543-4763-9CB8-22C6C29C4EA7}" presName="parentText" presStyleLbl="node1" presStyleIdx="0" presStyleCnt="1" custLinFactNeighborX="-7124" custLinFactNeighborY="2598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949391-6E9C-4C48-A292-6A83CE56799F}" type="presOf" srcId="{B8D8561E-E543-4763-9CB8-22C6C29C4EA7}" destId="{CA148C5A-2D16-40A2-ABE1-A5FFB0643B3E}" srcOrd="0" destOrd="0" presId="urn:microsoft.com/office/officeart/2005/8/layout/vList2"/>
    <dgm:cxn modelId="{2CABA3AB-7B3E-403C-9549-F432368CBD89}" type="presOf" srcId="{F60257CE-108F-41EF-A451-250D818DD63D}" destId="{FBEBD5D3-5174-4286-A688-C1044CAE439D}" srcOrd="0" destOrd="0" presId="urn:microsoft.com/office/officeart/2005/8/layout/vList2"/>
    <dgm:cxn modelId="{16212070-B5C4-4A49-BC5A-267A5BD8941D}" srcId="{F60257CE-108F-41EF-A451-250D818DD63D}" destId="{B8D8561E-E543-4763-9CB8-22C6C29C4EA7}" srcOrd="0" destOrd="0" parTransId="{5B3A0871-29C6-440E-97E4-C54DC194FDF5}" sibTransId="{4F2BD329-D77A-4D44-96AA-CF326746E42C}"/>
    <dgm:cxn modelId="{CBA85E95-F3DD-4FF8-B463-164D90443F18}" type="presParOf" srcId="{FBEBD5D3-5174-4286-A688-C1044CAE439D}" destId="{CA148C5A-2D16-40A2-ABE1-A5FFB0643B3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EB4D07-C3DB-4944-BD82-56DE3B9670C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643B917-3DE6-464C-8609-4B2A60D305F4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 action="ppaction://hlinkfile"/>
            </a:rPr>
            <a:t>Animace - transformátor</a:t>
          </a:r>
          <a:endParaRPr lang="cs-CZ" sz="2800" dirty="0"/>
        </a:p>
      </dgm:t>
    </dgm:pt>
    <dgm:pt modelId="{8967ACB4-AC9F-4A2D-839A-D6CAEA6B256E}" type="parTrans" cxnId="{32CF99C9-F609-4487-8426-E8A3A1447662}">
      <dgm:prSet/>
      <dgm:spPr/>
      <dgm:t>
        <a:bodyPr/>
        <a:lstStyle/>
        <a:p>
          <a:endParaRPr lang="cs-CZ"/>
        </a:p>
      </dgm:t>
    </dgm:pt>
    <dgm:pt modelId="{33B96737-7A67-42E7-99EB-A64D8D5ACFAA}" type="sibTrans" cxnId="{32CF99C9-F609-4487-8426-E8A3A1447662}">
      <dgm:prSet/>
      <dgm:spPr/>
      <dgm:t>
        <a:bodyPr/>
        <a:lstStyle/>
        <a:p>
          <a:endParaRPr lang="cs-CZ"/>
        </a:p>
      </dgm:t>
    </dgm:pt>
    <dgm:pt modelId="{0A17044D-03D1-4899-94DE-1AE99EE458D8}" type="pres">
      <dgm:prSet presAssocID="{58EB4D07-C3DB-4944-BD82-56DE3B9670C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472FDBB-0BAB-48CB-9AD5-EC376B82C8FC}" type="pres">
      <dgm:prSet presAssocID="{8643B917-3DE6-464C-8609-4B2A60D305F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3C7E7D-91A2-4788-983D-D98081515DDD}" type="presOf" srcId="{8643B917-3DE6-464C-8609-4B2A60D305F4}" destId="{4472FDBB-0BAB-48CB-9AD5-EC376B82C8FC}" srcOrd="0" destOrd="0" presId="urn:microsoft.com/office/officeart/2005/8/layout/vList2"/>
    <dgm:cxn modelId="{32CF99C9-F609-4487-8426-E8A3A1447662}" srcId="{58EB4D07-C3DB-4944-BD82-56DE3B9670C3}" destId="{8643B917-3DE6-464C-8609-4B2A60D305F4}" srcOrd="0" destOrd="0" parTransId="{8967ACB4-AC9F-4A2D-839A-D6CAEA6B256E}" sibTransId="{33B96737-7A67-42E7-99EB-A64D8D5ACFAA}"/>
    <dgm:cxn modelId="{932EEB79-66C0-492A-8396-0E5E066C6472}" type="presOf" srcId="{58EB4D07-C3DB-4944-BD82-56DE3B9670C3}" destId="{0A17044D-03D1-4899-94DE-1AE99EE458D8}" srcOrd="0" destOrd="0" presId="urn:microsoft.com/office/officeart/2005/8/layout/vList2"/>
    <dgm:cxn modelId="{6405D77B-4B71-4353-8344-E7256F042B4B}" type="presParOf" srcId="{0A17044D-03D1-4899-94DE-1AE99EE458D8}" destId="{4472FDBB-0BAB-48CB-9AD5-EC376B82C8F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A148C5A-2D16-40A2-ABE1-A5FFB0643B3E}">
      <dsp:nvSpPr>
        <dsp:cNvPr id="0" name=""/>
        <dsp:cNvSpPr/>
      </dsp:nvSpPr>
      <dsp:spPr>
        <a:xfrm>
          <a:off x="0" y="264470"/>
          <a:ext cx="5688632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hlinkClick xmlns:r="http://schemas.openxmlformats.org/officeDocument/2006/relationships" r:id="rId1" action="ppaction://hlinkfile"/>
            </a:rPr>
            <a:t>Generátor střídavého proudu - alternátor</a:t>
          </a:r>
          <a:endParaRPr lang="cs-CZ" sz="2500" kern="1200" dirty="0"/>
        </a:p>
      </dsp:txBody>
      <dsp:txXfrm>
        <a:off x="0" y="264470"/>
        <a:ext cx="5688632" cy="59962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472FDBB-0BAB-48CB-9AD5-EC376B82C8FC}">
      <dsp:nvSpPr>
        <dsp:cNvPr id="0" name=""/>
        <dsp:cNvSpPr/>
      </dsp:nvSpPr>
      <dsp:spPr>
        <a:xfrm>
          <a:off x="0" y="176"/>
          <a:ext cx="4824536" cy="5228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 action="ppaction://hlinkfile"/>
            </a:rPr>
            <a:t>Animace - transformátor</a:t>
          </a:r>
          <a:endParaRPr lang="cs-CZ" sz="2800" kern="1200" dirty="0"/>
        </a:p>
      </dsp:txBody>
      <dsp:txXfrm>
        <a:off x="0" y="176"/>
        <a:ext cx="4824536" cy="5228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72599141"/>
              </p:ext>
            </p:extLst>
          </p:nvPr>
        </p:nvGraphicFramePr>
        <p:xfrm>
          <a:off x="1043608" y="1700808"/>
          <a:ext cx="7199312" cy="4608787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77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4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431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_Střídavý proud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4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58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58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58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22.12.2012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4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22.2.2013, fyzika 1.Z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89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4512" y="404664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36912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8506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46113393"/>
              </p:ext>
            </p:extLst>
          </p:nvPr>
        </p:nvGraphicFramePr>
        <p:xfrm>
          <a:off x="827584" y="692696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Navazuje na téma „Elektromagnetická indukce“.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Střídavý proud, transformátor.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navazuje na elektromagnetickou indukci a vysvětluje přenos a transformaci střídavého napětí.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spuštění animací je nutné nainstalovat výukové CD Fyzika zajímavě –elektřina2 od firmy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PACHNER, vzdělávací software, s.r.o.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Střídavý proud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3046" y="1484784"/>
            <a:ext cx="897579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Střídavý proud (AC = alternating current) je elektrický proud,</a:t>
            </a:r>
          </a:p>
          <a:p>
            <a:r>
              <a:rPr lang="cs-CZ" sz="2800" dirty="0" smtClean="0"/>
              <a:t>jehož směr se periodicky střídá.</a:t>
            </a:r>
          </a:p>
          <a:p>
            <a:r>
              <a:rPr lang="cs-CZ" sz="2800" dirty="0" smtClean="0"/>
              <a:t>Při </a:t>
            </a:r>
            <a:r>
              <a:rPr lang="cs-CZ" sz="2800" dirty="0" smtClean="0"/>
              <a:t>běžné síťové frekvenci 50 Hz se směr proudu změní</a:t>
            </a:r>
          </a:p>
          <a:p>
            <a:r>
              <a:rPr lang="cs-CZ" sz="2800" dirty="0" smtClean="0"/>
              <a:t>každých 10 milisekund.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828" y="3933056"/>
            <a:ext cx="852291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Ideálním průběhem střídavého proudu je tzv. harmonický</a:t>
            </a:r>
          </a:p>
          <a:p>
            <a:r>
              <a:rPr lang="cs-CZ" sz="2800" dirty="0" smtClean="0"/>
              <a:t>střídavý proud.</a:t>
            </a:r>
          </a:p>
          <a:p>
            <a:r>
              <a:rPr lang="cs-CZ" sz="2800" dirty="0" smtClean="0"/>
              <a:t>Jeho časový průběh je znázorněn sinusoidou.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3044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střídavého proudu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33850"/>
            <a:ext cx="7254893" cy="2536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221088"/>
            <a:ext cx="881151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r>
              <a:rPr lang="cs-CZ" sz="2800" baseline="-25000" dirty="0" smtClean="0"/>
              <a:t>m</a:t>
            </a:r>
            <a:r>
              <a:rPr lang="cs-CZ" sz="2800" dirty="0" smtClean="0"/>
              <a:t>	maximální hodnota proudu (amplituda)</a:t>
            </a:r>
          </a:p>
          <a:p>
            <a:r>
              <a:rPr lang="cs-CZ" sz="2800" dirty="0" smtClean="0"/>
              <a:t>I	efektivní hodnota proudu (I = 0,7 </a:t>
            </a:r>
            <a:r>
              <a:rPr lang="cs-CZ" sz="2800" dirty="0"/>
              <a:t>I</a:t>
            </a:r>
            <a:r>
              <a:rPr lang="cs-CZ" sz="2800" baseline="-25000" dirty="0"/>
              <a:t>m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T	perioda</a:t>
            </a:r>
          </a:p>
          <a:p>
            <a:r>
              <a:rPr lang="cs-CZ" sz="2800" dirty="0" smtClean="0"/>
              <a:t>f	kmitočet (frekvence), udává počet period za sekundu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5125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střídavého proudu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5" y="1628800"/>
            <a:ext cx="851040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Točíme-li závitem v magnetickém poli, periodicky se mění</a:t>
            </a:r>
          </a:p>
          <a:p>
            <a:r>
              <a:rPr lang="cs-CZ" sz="2800" dirty="0" smtClean="0"/>
              <a:t>magnetický indukční tok plochou závitu.</a:t>
            </a:r>
          </a:p>
          <a:p>
            <a:r>
              <a:rPr lang="cs-CZ" sz="2800" dirty="0" smtClean="0"/>
              <a:t>Na koncích závitu se indukuje elektromotorické napětí a</a:t>
            </a:r>
          </a:p>
          <a:p>
            <a:r>
              <a:rPr lang="cs-CZ" sz="2800" dirty="0" smtClean="0"/>
              <a:t>obvodem začíná protékat proud.</a:t>
            </a:r>
            <a:endParaRPr lang="cs-CZ" sz="28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148719950"/>
              </p:ext>
            </p:extLst>
          </p:nvPr>
        </p:nvGraphicFramePr>
        <p:xfrm>
          <a:off x="827584" y="4005064"/>
          <a:ext cx="5688632" cy="864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150436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Přenosová soustava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334" y="1268760"/>
            <a:ext cx="9351343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  <a:r>
              <a:rPr lang="cs-CZ" sz="2800" dirty="0"/>
              <a:t>Napětí vyrobené v elektrárně  ( 6,3 kV ) se hned transformuje </a:t>
            </a:r>
            <a:endParaRPr lang="cs-CZ" sz="2800" dirty="0" smtClean="0"/>
          </a:p>
          <a:p>
            <a:r>
              <a:rPr lang="cs-CZ" sz="2800" dirty="0" smtClean="0"/>
              <a:t>nahoru </a:t>
            </a:r>
            <a:r>
              <a:rPr lang="cs-CZ" sz="2800" dirty="0"/>
              <a:t>a rozvádí se dále. </a:t>
            </a:r>
            <a:endParaRPr lang="cs-CZ" sz="2800" dirty="0" smtClean="0"/>
          </a:p>
          <a:p>
            <a:r>
              <a:rPr lang="cs-CZ" sz="2800" dirty="0" smtClean="0"/>
              <a:t>Na </a:t>
            </a:r>
            <a:r>
              <a:rPr lang="cs-CZ" sz="2800" dirty="0"/>
              <a:t>blízké vzdálenosti od elektrárny se energie přenáší vodičem </a:t>
            </a:r>
            <a:endParaRPr lang="cs-CZ" sz="2800" dirty="0" smtClean="0"/>
          </a:p>
          <a:p>
            <a:r>
              <a:rPr lang="cs-CZ" sz="2800" dirty="0" smtClean="0"/>
              <a:t>s </a:t>
            </a:r>
            <a:r>
              <a:rPr lang="cs-CZ" sz="2800" dirty="0"/>
              <a:t>napětím 22 kV, na delší vzdálenosti se užívá </a:t>
            </a:r>
            <a:r>
              <a:rPr lang="cs-CZ" sz="2800" dirty="0" smtClean="0"/>
              <a:t>až 400 kV.</a:t>
            </a:r>
          </a:p>
          <a:p>
            <a:r>
              <a:rPr lang="cs-CZ" sz="2800" dirty="0" smtClean="0"/>
              <a:t>Ty </a:t>
            </a:r>
            <a:r>
              <a:rPr lang="cs-CZ" sz="2800" dirty="0"/>
              <a:t>se pak v blízkosti spotřebitele opět </a:t>
            </a:r>
            <a:r>
              <a:rPr lang="cs-CZ" sz="2800" dirty="0" smtClean="0"/>
              <a:t>transformují </a:t>
            </a:r>
            <a:r>
              <a:rPr lang="cs-CZ" sz="2800" dirty="0"/>
              <a:t>na 22 kV </a:t>
            </a:r>
            <a:endParaRPr lang="cs-CZ" sz="2800" dirty="0" smtClean="0"/>
          </a:p>
          <a:p>
            <a:r>
              <a:rPr lang="cs-CZ" sz="2800" dirty="0" smtClean="0"/>
              <a:t>a </a:t>
            </a:r>
            <a:r>
              <a:rPr lang="cs-CZ" sz="2800" dirty="0"/>
              <a:t>posléze na napětí 230 </a:t>
            </a:r>
            <a:r>
              <a:rPr lang="cs-CZ" sz="2800" dirty="0" smtClean="0"/>
              <a:t>V (400 V), </a:t>
            </a:r>
            <a:r>
              <a:rPr lang="cs-CZ" sz="2800" dirty="0"/>
              <a:t>kterým jsou </a:t>
            </a:r>
            <a:r>
              <a:rPr lang="cs-CZ" sz="2800" dirty="0" smtClean="0"/>
              <a:t>provedeny </a:t>
            </a:r>
          </a:p>
          <a:p>
            <a:r>
              <a:rPr lang="cs-CZ" sz="2800" dirty="0" smtClean="0"/>
              <a:t>rozvody do </a:t>
            </a:r>
            <a:r>
              <a:rPr lang="cs-CZ" sz="2800" dirty="0"/>
              <a:t>jednotlivých domů a bytů. S tímto </a:t>
            </a:r>
            <a:r>
              <a:rPr lang="cs-CZ" sz="2800" dirty="0" smtClean="0"/>
              <a:t>napětím </a:t>
            </a:r>
            <a:r>
              <a:rPr lang="cs-CZ" sz="2800" dirty="0"/>
              <a:t>se </a:t>
            </a:r>
            <a:endParaRPr lang="cs-CZ" sz="2800" dirty="0" smtClean="0"/>
          </a:p>
          <a:p>
            <a:r>
              <a:rPr lang="cs-CZ" sz="2800" dirty="0" smtClean="0"/>
              <a:t>setkáte </a:t>
            </a:r>
            <a:r>
              <a:rPr lang="cs-CZ" sz="2800" dirty="0"/>
              <a:t>doma </a:t>
            </a:r>
            <a:r>
              <a:rPr lang="cs-CZ" sz="2800" dirty="0" smtClean="0"/>
              <a:t>v </a:t>
            </a:r>
            <a:r>
              <a:rPr lang="cs-CZ" sz="2800" dirty="0"/>
              <a:t>zásuvce.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9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Transformátor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5490" y="1340768"/>
            <a:ext cx="858113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Transformátor je zařízení, které mění amplitudu (velikost) </a:t>
            </a:r>
          </a:p>
          <a:p>
            <a:r>
              <a:rPr lang="cs-CZ" sz="2800" dirty="0" smtClean="0"/>
              <a:t>střídavého napětí (proudu).</a:t>
            </a:r>
          </a:p>
          <a:p>
            <a:r>
              <a:rPr lang="cs-CZ" sz="2800" dirty="0" smtClean="0"/>
              <a:t>Skládá se ze dvou cívek na společném jádře (obvykle na </a:t>
            </a:r>
          </a:p>
          <a:p>
            <a:r>
              <a:rPr lang="cs-CZ" sz="2800" dirty="0" smtClean="0"/>
              <a:t>uzavřeném U-jádře).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235490" y="3156650"/>
                <a:ext cx="8597162" cy="22559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cs-CZ" sz="4400" dirty="0" smtClean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4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4400" b="0" i="0" smtClean="0">
                                <a:latin typeface="Cambria Math"/>
                              </a:rPr>
                              <m:t>N</m:t>
                            </m:r>
                          </m:e>
                          <m:sub>
                            <m:r>
                              <a:rPr lang="cs-CZ" sz="4400" b="0" i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4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4400" b="0" i="0" smtClean="0">
                                <a:latin typeface="Cambria Math"/>
                              </a:rPr>
                              <m:t>N</m:t>
                            </m:r>
                          </m:e>
                          <m:sub>
                            <m:r>
                              <a:rPr lang="cs-CZ" sz="4400" b="0" i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cs-CZ" sz="4400" b="0" i="0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44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4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4400" b="0" i="0" smtClean="0">
                                <a:latin typeface="Cambria Math"/>
                              </a:rPr>
                              <m:t>U</m:t>
                            </m:r>
                          </m:e>
                          <m:sub>
                            <m:r>
                              <a:rPr lang="cs-CZ" sz="4400" b="0" i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4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4400" b="0" i="0" smtClean="0">
                                <a:latin typeface="Cambria Math"/>
                              </a:rPr>
                              <m:t>U</m:t>
                            </m:r>
                          </m:e>
                          <m:sub>
                            <m:r>
                              <a:rPr lang="cs-CZ" sz="4400" b="0" i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cs-CZ" sz="4400" b="0" i="0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44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4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4400" b="0" i="0" smtClean="0">
                                <a:latin typeface="Cambria Math"/>
                              </a:rPr>
                              <m:t>I</m:t>
                            </m:r>
                          </m:e>
                          <m:sub>
                            <m:r>
                              <a:rPr lang="cs-CZ" sz="4400" b="0" i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4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4400" b="0" i="0" smtClean="0">
                                <a:latin typeface="Cambria Math"/>
                              </a:rPr>
                              <m:t>I</m:t>
                            </m:r>
                          </m:e>
                          <m:sub>
                            <m:r>
                              <a:rPr lang="cs-CZ" sz="4400" b="0" i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endParaRPr lang="cs-CZ" sz="4400" dirty="0" smtClean="0"/>
              </a:p>
              <a:p>
                <a:endParaRPr lang="cs-CZ" sz="4400" dirty="0"/>
              </a:p>
              <a:p>
                <a:r>
                  <a:rPr lang="cs-CZ" sz="2800" dirty="0" smtClean="0"/>
                  <a:t>Proud se transformuje v obráceném poměru počtu závitů.</a:t>
                </a:r>
                <a:endParaRPr lang="cs-CZ" sz="28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490" y="3156650"/>
                <a:ext cx="8597162" cy="225593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489" r="-355" b="-6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3388610320"/>
              </p:ext>
            </p:extLst>
          </p:nvPr>
        </p:nvGraphicFramePr>
        <p:xfrm>
          <a:off x="683568" y="5877272"/>
          <a:ext cx="4824536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2261254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Graphic spid="6" grpId="0">
        <p:bldAsOne/>
      </p:bldGraphic>
    </p:bldLst>
  </p:timing>
</p:sld>
</file>

<file path=ppt/theme/theme1.xml><?xml version="1.0" encoding="utf-8"?>
<a:theme xmlns:a="http://schemas.openxmlformats.org/drawingml/2006/main" name="Motiv systému Offic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263</TotalTime>
  <Words>253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Střídavý proud</vt:lpstr>
      <vt:lpstr>Graf střídavého proudu</vt:lpstr>
      <vt:lpstr>Výroba střídavého proudu</vt:lpstr>
      <vt:lpstr>Přenosová soustava</vt:lpstr>
      <vt:lpstr>Transformátor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Dum</cp:lastModifiedBy>
  <cp:revision>24</cp:revision>
  <dcterms:created xsi:type="dcterms:W3CDTF">2012-11-11T12:29:55Z</dcterms:created>
  <dcterms:modified xsi:type="dcterms:W3CDTF">2013-06-04T19:53:35Z</dcterms:modified>
</cp:coreProperties>
</file>