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Elektrina2.lnk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1CCB6FC-9B0A-4EBC-BDC9-10E71353835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A5E0171-3C4B-46A8-B02C-97485EBB484B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 action="ppaction://hlinkfile"/>
            </a:rPr>
            <a:t>Animace – Pružinový oscilátor</a:t>
          </a:r>
          <a:endParaRPr lang="cs-CZ" sz="2800" dirty="0"/>
        </a:p>
      </dgm:t>
    </dgm:pt>
    <dgm:pt modelId="{09053856-E8EF-4788-9FB5-9A6C20470EFE}" type="parTrans" cxnId="{259354A5-C1E7-4A90-9033-78D8C5A78B59}">
      <dgm:prSet/>
      <dgm:spPr/>
      <dgm:t>
        <a:bodyPr/>
        <a:lstStyle/>
        <a:p>
          <a:endParaRPr lang="cs-CZ"/>
        </a:p>
      </dgm:t>
    </dgm:pt>
    <dgm:pt modelId="{94583F8D-BA91-4727-9E5C-6216BAAA1987}" type="sibTrans" cxnId="{259354A5-C1E7-4A90-9033-78D8C5A78B59}">
      <dgm:prSet/>
      <dgm:spPr/>
      <dgm:t>
        <a:bodyPr/>
        <a:lstStyle/>
        <a:p>
          <a:endParaRPr lang="cs-CZ"/>
        </a:p>
      </dgm:t>
    </dgm:pt>
    <dgm:pt modelId="{D2BE6D40-603E-4CF8-86B0-E06709FAE7FA}" type="pres">
      <dgm:prSet presAssocID="{A1CCB6FC-9B0A-4EBC-BDC9-10E71353835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292BB4D-65FC-4556-B8D2-31121B508E4B}" type="pres">
      <dgm:prSet presAssocID="{6A5E0171-3C4B-46A8-B02C-97485EBB484B}" presName="parentText" presStyleLbl="node1" presStyleIdx="0" presStyleCnt="1" custLinFactNeighborX="-4286" custLinFactNeighborY="-4573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018AFEC-FDC5-4FE4-A05C-EB3F83553D3D}" type="presOf" srcId="{6A5E0171-3C4B-46A8-B02C-97485EBB484B}" destId="{6292BB4D-65FC-4556-B8D2-31121B508E4B}" srcOrd="0" destOrd="0" presId="urn:microsoft.com/office/officeart/2005/8/layout/vList2"/>
    <dgm:cxn modelId="{BF1714A9-B662-49E3-A2BF-9604149C21BA}" type="presOf" srcId="{A1CCB6FC-9B0A-4EBC-BDC9-10E713538352}" destId="{D2BE6D40-603E-4CF8-86B0-E06709FAE7FA}" srcOrd="0" destOrd="0" presId="urn:microsoft.com/office/officeart/2005/8/layout/vList2"/>
    <dgm:cxn modelId="{259354A5-C1E7-4A90-9033-78D8C5A78B59}" srcId="{A1CCB6FC-9B0A-4EBC-BDC9-10E713538352}" destId="{6A5E0171-3C4B-46A8-B02C-97485EBB484B}" srcOrd="0" destOrd="0" parTransId="{09053856-E8EF-4788-9FB5-9A6C20470EFE}" sibTransId="{94583F8D-BA91-4727-9E5C-6216BAAA1987}"/>
    <dgm:cxn modelId="{9F722EC7-EB65-4230-8BA3-F880B63FBB93}" type="presParOf" srcId="{D2BE6D40-603E-4CF8-86B0-E06709FAE7FA}" destId="{6292BB4D-65FC-4556-B8D2-31121B508E4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F8EDEF7-85EF-40FA-A8C0-BA18DA7B309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5FE7473-EA7D-48E4-BF6E-2336F08BF8C1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 action="ppaction://hlinkfile"/>
            </a:rPr>
            <a:t>Animace -Matematické kyvadlo</a:t>
          </a:r>
          <a:endParaRPr lang="cs-CZ" sz="2800" dirty="0"/>
        </a:p>
      </dgm:t>
    </dgm:pt>
    <dgm:pt modelId="{44E38079-D3B4-4015-87C5-99BF6A72A4BF}" type="parTrans" cxnId="{EAF38588-5903-4C45-BA58-206A73D79EE7}">
      <dgm:prSet/>
      <dgm:spPr/>
      <dgm:t>
        <a:bodyPr/>
        <a:lstStyle/>
        <a:p>
          <a:endParaRPr lang="cs-CZ"/>
        </a:p>
      </dgm:t>
    </dgm:pt>
    <dgm:pt modelId="{C6BE48CD-AB18-4613-9F56-771A07CCBE2F}" type="sibTrans" cxnId="{EAF38588-5903-4C45-BA58-206A73D79EE7}">
      <dgm:prSet/>
      <dgm:spPr/>
      <dgm:t>
        <a:bodyPr/>
        <a:lstStyle/>
        <a:p>
          <a:endParaRPr lang="cs-CZ"/>
        </a:p>
      </dgm:t>
    </dgm:pt>
    <dgm:pt modelId="{5DA2AC14-85AA-42C5-8BDA-02E09891EC06}" type="pres">
      <dgm:prSet presAssocID="{7F8EDEF7-85EF-40FA-A8C0-BA18DA7B309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607E41B-9E31-414E-8F21-F764DFC7DDD4}" type="pres">
      <dgm:prSet presAssocID="{C5FE7473-EA7D-48E4-BF6E-2336F08BF8C1}" presName="parentText" presStyleLbl="node1" presStyleIdx="0" presStyleCnt="1" custLinFactNeighborX="4348" custLinFactNeighborY="-3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BF7762D-4300-458B-87EC-427DE1D04BBC}" type="presOf" srcId="{7F8EDEF7-85EF-40FA-A8C0-BA18DA7B3099}" destId="{5DA2AC14-85AA-42C5-8BDA-02E09891EC06}" srcOrd="0" destOrd="0" presId="urn:microsoft.com/office/officeart/2005/8/layout/vList2"/>
    <dgm:cxn modelId="{EAF38588-5903-4C45-BA58-206A73D79EE7}" srcId="{7F8EDEF7-85EF-40FA-A8C0-BA18DA7B3099}" destId="{C5FE7473-EA7D-48E4-BF6E-2336F08BF8C1}" srcOrd="0" destOrd="0" parTransId="{44E38079-D3B4-4015-87C5-99BF6A72A4BF}" sibTransId="{C6BE48CD-AB18-4613-9F56-771A07CCBE2F}"/>
    <dgm:cxn modelId="{1FD602BC-2324-4E6E-A90F-E86BDF5F85DC}" type="presOf" srcId="{C5FE7473-EA7D-48E4-BF6E-2336F08BF8C1}" destId="{7607E41B-9E31-414E-8F21-F764DFC7DDD4}" srcOrd="0" destOrd="0" presId="urn:microsoft.com/office/officeart/2005/8/layout/vList2"/>
    <dgm:cxn modelId="{45DA4D5C-A0C3-4A88-8388-0E55E71A0409}" type="presParOf" srcId="{5DA2AC14-85AA-42C5-8BDA-02E09891EC06}" destId="{7607E41B-9E31-414E-8F21-F764DFC7DDD4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92BB4D-65FC-4556-B8D2-31121B508E4B}">
      <dsp:nvSpPr>
        <dsp:cNvPr id="0" name=""/>
        <dsp:cNvSpPr/>
      </dsp:nvSpPr>
      <dsp:spPr>
        <a:xfrm>
          <a:off x="0" y="0"/>
          <a:ext cx="4968552" cy="57588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 action="ppaction://hlinkfile"/>
            </a:rPr>
            <a:t>Animace – Pružinový oscilátor</a:t>
          </a:r>
          <a:endParaRPr lang="cs-CZ" sz="2800" kern="1200" dirty="0"/>
        </a:p>
      </dsp:txBody>
      <dsp:txXfrm>
        <a:off x="28112" y="28112"/>
        <a:ext cx="4912328" cy="5196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07E41B-9E31-414E-8F21-F764DFC7DDD4}">
      <dsp:nvSpPr>
        <dsp:cNvPr id="0" name=""/>
        <dsp:cNvSpPr/>
      </dsp:nvSpPr>
      <dsp:spPr>
        <a:xfrm>
          <a:off x="0" y="47"/>
          <a:ext cx="4968552" cy="50364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 action="ppaction://hlinkfile"/>
            </a:rPr>
            <a:t>Animace -Matematické kyvadlo</a:t>
          </a:r>
          <a:endParaRPr lang="cs-CZ" sz="2800" kern="1200" dirty="0"/>
        </a:p>
      </dsp:txBody>
      <dsp:txXfrm>
        <a:off x="24586" y="24633"/>
        <a:ext cx="4919380" cy="4544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4/Simple_harmonic_motion_animation.gif" TargetMode="External"/><Relationship Id="rId2" Type="http://schemas.openxmlformats.org/officeDocument/2006/relationships/hyperlink" Target="http://upload.wikimedia.org/wikipedia/commons/f/f4/Podelna_vlna.gif" TargetMode="Externa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upload.wikimedia.org/wikipedia/commons/8/8c/Standing_wave.gif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15906663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432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_Kmitání a vlnění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životní prostředí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9.1.2013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6.3.2013, fyzika 1.Z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2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5069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329721"/>
              </p:ext>
            </p:extLst>
          </p:nvPr>
        </p:nvGraphicFramePr>
        <p:xfrm>
          <a:off x="827584" y="548680"/>
          <a:ext cx="7200900" cy="410527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hodině. Je vysvětlen princip kmitání a vznik vlnění.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Kmitání, mechanický oscilátor, vlnění.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názorně ukazuje typy mechanických oscilátorů 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různé druhy vlnění.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spuštění animací je nutné nainstalovat výukové CD Fyzika zajímavě –elektřina2 od firmy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PACHNER, vzdělávací software,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Mechanické kmitání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340768"/>
            <a:ext cx="768902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Speciální druh mechanického periodického pohybu,</a:t>
            </a:r>
          </a:p>
          <a:p>
            <a:r>
              <a:rPr lang="cs-CZ" sz="2800" dirty="0" smtClean="0"/>
              <a:t>při kterém se těleso vrací přes rovnovážnou polohu.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2415" y="2564904"/>
            <a:ext cx="828996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Mechanický oscilátor</a:t>
            </a:r>
          </a:p>
          <a:p>
            <a:r>
              <a:rPr lang="cs-CZ" sz="2800" dirty="0" smtClean="0"/>
              <a:t>Je mechanická soustava, která vykonává kmitavý pohyb.</a:t>
            </a:r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43604227"/>
              </p:ext>
            </p:extLst>
          </p:nvPr>
        </p:nvGraphicFramePr>
        <p:xfrm>
          <a:off x="755576" y="4581128"/>
          <a:ext cx="4968552" cy="576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612036818"/>
              </p:ext>
            </p:extLst>
          </p:nvPr>
        </p:nvGraphicFramePr>
        <p:xfrm>
          <a:off x="755576" y="5517232"/>
          <a:ext cx="4968552" cy="504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68211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7" grpId="0">
        <p:bldAsOne/>
      </p:bldGraphic>
      <p:bldGraphic spid="8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Mechanické vlnění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956" y="1484784"/>
            <a:ext cx="896713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Podstatou mechanického vlnění je děj, při němž se kmitání</a:t>
            </a:r>
          </a:p>
          <a:p>
            <a:r>
              <a:rPr lang="cs-CZ" sz="2800" dirty="0" smtClean="0"/>
              <a:t>šíří látkovým prostředím </a:t>
            </a:r>
            <a:r>
              <a:rPr lang="cs-CZ" sz="2400" dirty="0" smtClean="0"/>
              <a:t>(šíření vln není spojeno s přenosem látky).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8269" y="2564904"/>
            <a:ext cx="21240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Druhy vlnění: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269" y="3212976"/>
            <a:ext cx="895790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Podle směru výchylky kmitání jednotlivých bodů:	- </a:t>
            </a:r>
            <a:r>
              <a:rPr lang="cs-CZ" sz="2800" dirty="0" smtClean="0">
                <a:hlinkClick r:id="rId2"/>
              </a:rPr>
              <a:t>podélné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							- příčné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284" y="4535542"/>
            <a:ext cx="910294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Podle přenosu energie:				- </a:t>
            </a:r>
            <a:r>
              <a:rPr lang="cs-CZ" sz="2800" dirty="0" smtClean="0">
                <a:hlinkClick r:id="rId3"/>
              </a:rPr>
              <a:t>vlnění postupné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						- </a:t>
            </a:r>
            <a:r>
              <a:rPr lang="cs-CZ" sz="2800" dirty="0" smtClean="0">
                <a:hlinkClick r:id="rId4"/>
              </a:rPr>
              <a:t>vlnění stojaté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286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988840"/>
            <a:ext cx="6341993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Co je mechanické kmitání ?</a:t>
            </a:r>
          </a:p>
          <a:p>
            <a:endParaRPr lang="cs-CZ" sz="2800" dirty="0"/>
          </a:p>
          <a:p>
            <a:r>
              <a:rPr lang="cs-CZ" sz="2800" dirty="0" smtClean="0"/>
              <a:t>Čím se liší kmitání od pohybu po kružnici ?</a:t>
            </a:r>
          </a:p>
          <a:p>
            <a:endParaRPr lang="cs-CZ" sz="2800" dirty="0"/>
          </a:p>
          <a:p>
            <a:r>
              <a:rPr lang="cs-CZ" sz="2800" dirty="0" smtClean="0"/>
              <a:t>Co je mechanický oscilátor  ? (příklady)</a:t>
            </a:r>
          </a:p>
          <a:p>
            <a:endParaRPr lang="cs-CZ" sz="2800" dirty="0"/>
          </a:p>
          <a:p>
            <a:r>
              <a:rPr lang="cs-CZ" sz="2800" dirty="0" smtClean="0"/>
              <a:t>Co je podstatou mechanického vlnění ?</a:t>
            </a:r>
          </a:p>
          <a:p>
            <a:endParaRPr lang="cs-CZ" sz="2800" dirty="0"/>
          </a:p>
          <a:p>
            <a:r>
              <a:rPr lang="cs-CZ" sz="2800" dirty="0" smtClean="0"/>
              <a:t>Jak se dělí vlnění 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21272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</TotalTime>
  <Words>235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Mechanické kmitání</vt:lpstr>
      <vt:lpstr>Mechanické vlnění</vt:lpstr>
      <vt:lpstr>Kontrolní otázky: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20</cp:revision>
  <dcterms:created xsi:type="dcterms:W3CDTF">2012-11-11T12:29:55Z</dcterms:created>
  <dcterms:modified xsi:type="dcterms:W3CDTF">2013-05-29T06:07:51Z</dcterms:modified>
</cp:coreProperties>
</file>