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666947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70259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568500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56786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44442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72942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58239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94546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74542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54398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AEEA5-48E0-4CBA-863F-194F9987136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9D5FAF-EFAB-487E-8C26-E2D627A3DF9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390360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CAEEA5-48E0-4CBA-863F-194F99871368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9D5FAF-EFAB-487E-8C26-E2D627A3DF9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67442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58524757"/>
              </p:ext>
            </p:extLst>
          </p:nvPr>
        </p:nvGraphicFramePr>
        <p:xfrm>
          <a:off x="1043608" y="1628797"/>
          <a:ext cx="7199312" cy="4680798"/>
        </p:xfrm>
        <a:graphic>
          <a:graphicData uri="http://schemas.openxmlformats.org/drawingml/2006/table">
            <a:tbl>
              <a:tblPr/>
              <a:tblGrid>
                <a:gridCol w="2055812"/>
                <a:gridCol w="5143500"/>
              </a:tblGrid>
              <a:tr h="3829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Číslo projektu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CZ.1.07/1.5.00/34.0565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51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Číslo materiálu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VY_32_INOVACE_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433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_Zvuk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14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Název školy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90600" algn="r"/>
                          <a:tab pos="1890713" algn="ctr"/>
                        </a:tabLst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      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Masarykova střední  škola zemědělská a Vyšší 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90600" algn="r"/>
                          <a:tab pos="1890713" algn="ctr"/>
                        </a:tabLst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      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odborná škola, Opava, příspěvková organizace</a:t>
                      </a:r>
                      <a:endParaRPr kumimoji="0" lang="cs-CZ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29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Autor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Jaroslav Latoň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Průřezové téma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Člověk a životní prostředí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Tématický celek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Fyzika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29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Ročník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Datum tvorby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19. 2.2013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14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Datum a místo ověření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25.3.2013, fyzika 1.Za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14512" y="332656"/>
            <a:ext cx="5514975" cy="120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564904"/>
            <a:ext cx="457200" cy="44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85069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76641541"/>
              </p:ext>
            </p:extLst>
          </p:nvPr>
        </p:nvGraphicFramePr>
        <p:xfrm>
          <a:off x="1043608" y="620688"/>
          <a:ext cx="7200900" cy="4105275"/>
        </p:xfrm>
        <a:graphic>
          <a:graphicData uri="http://schemas.openxmlformats.org/drawingml/2006/table">
            <a:tbl>
              <a:tblPr/>
              <a:tblGrid>
                <a:gridCol w="2055812"/>
                <a:gridCol w="5145088"/>
              </a:tblGrid>
              <a:tr h="1314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Anotace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Materiál slouží pro práci v hodině i pro samostudium. Je vysvětleno,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jak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zvuk vzniká, šíří se a odráží.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0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Zvuk, rychlost zvuku, odraz zvuku.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4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Metodický pokyn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Při spuštění prezentace se žáci seznámí se základní charakteristikou zvuku, rychlosti šíření v různých prostředích a s odrazem zvuku. Tyto údaje pak mohou použít při řešení úloh.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61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50908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Zvuk</a:t>
            </a:r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79512" y="1321604"/>
            <a:ext cx="7570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Fyzikální příčinou vzniku zvuku je </a:t>
            </a:r>
            <a:r>
              <a:rPr lang="cs-CZ" sz="2800" u="sng" dirty="0"/>
              <a:t>chvějící</a:t>
            </a:r>
            <a:r>
              <a:rPr lang="cs-CZ" sz="2800" dirty="0"/>
              <a:t> se těleso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2204864"/>
            <a:ext cx="870757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Zvuk se šíří jako postupné </a:t>
            </a:r>
            <a:r>
              <a:rPr lang="cs-CZ" sz="2800" u="sng" dirty="0" smtClean="0"/>
              <a:t>podélné</a:t>
            </a:r>
            <a:r>
              <a:rPr lang="cs-CZ" sz="2800" dirty="0" smtClean="0"/>
              <a:t> vlnění (zhušťování a </a:t>
            </a:r>
          </a:p>
          <a:p>
            <a:r>
              <a:rPr lang="cs-CZ" sz="2800" dirty="0" smtClean="0"/>
              <a:t>zřeďování látky v ose šíření </a:t>
            </a:r>
            <a:r>
              <a:rPr lang="cs-CZ" sz="2800" dirty="0" smtClean="0">
                <a:sym typeface="Symbol"/>
              </a:rPr>
              <a:t>potřebuje látkové prostředí)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3789040"/>
            <a:ext cx="908184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Člověk vnímá zvuk o frekvenci 16Hz – 20 000Hz</a:t>
            </a:r>
          </a:p>
          <a:p>
            <a:endParaRPr lang="cs-CZ" sz="2800" dirty="0" smtClean="0"/>
          </a:p>
          <a:p>
            <a:r>
              <a:rPr lang="cs-CZ" sz="2400" dirty="0" smtClean="0"/>
              <a:t>                    nižší frekvence = </a:t>
            </a:r>
            <a:r>
              <a:rPr lang="cs-CZ" sz="2400" b="1" dirty="0" smtClean="0"/>
              <a:t>infrazvuk</a:t>
            </a:r>
            <a:r>
              <a:rPr lang="cs-CZ" sz="2400" dirty="0" smtClean="0"/>
              <a:t>	</a:t>
            </a:r>
            <a:r>
              <a:rPr lang="cs-CZ" sz="2400" b="1" dirty="0" smtClean="0"/>
              <a:t>ultrazvuk</a:t>
            </a:r>
            <a:r>
              <a:rPr lang="cs-CZ" sz="2400" dirty="0" smtClean="0"/>
              <a:t> = vyšší frekvence</a:t>
            </a:r>
            <a:endParaRPr lang="cs-CZ" sz="2400" dirty="0"/>
          </a:p>
        </p:txBody>
      </p:sp>
      <p:sp>
        <p:nvSpPr>
          <p:cNvPr id="10" name="Šipka ohnutá nahoru 9"/>
          <p:cNvSpPr/>
          <p:nvPr/>
        </p:nvSpPr>
        <p:spPr>
          <a:xfrm rot="5400000">
            <a:off x="5868144" y="4293096"/>
            <a:ext cx="432048" cy="36004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ohnutá nahoru 10"/>
          <p:cNvSpPr/>
          <p:nvPr/>
        </p:nvSpPr>
        <p:spPr>
          <a:xfrm rot="16200000">
            <a:off x="4605704" y="4293096"/>
            <a:ext cx="432048" cy="360040"/>
          </a:xfrm>
          <a:prstGeom prst="bentUpArrow">
            <a:avLst/>
          </a:prstGeom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23734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Rychlost zvuku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484784"/>
            <a:ext cx="72771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Zvuk se šíří pouze pružným látkovým prostředím.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26788" y="2663334"/>
            <a:ext cx="9113392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Velikost rychlosti šíření zvuku závisí na materiálu a na teplotě:</a:t>
            </a:r>
          </a:p>
          <a:p>
            <a:endParaRPr lang="cs-CZ" sz="2800" dirty="0"/>
          </a:p>
          <a:p>
            <a:r>
              <a:rPr lang="cs-CZ" sz="2800" dirty="0" smtClean="0"/>
              <a:t>Vzduch	340 m/s</a:t>
            </a:r>
          </a:p>
          <a:p>
            <a:endParaRPr lang="cs-CZ" sz="2800" dirty="0"/>
          </a:p>
          <a:p>
            <a:r>
              <a:rPr lang="cs-CZ" sz="2800" dirty="0" smtClean="0"/>
              <a:t>Voda		1500 m/s</a:t>
            </a:r>
          </a:p>
          <a:p>
            <a:endParaRPr lang="cs-CZ" sz="2800" dirty="0"/>
          </a:p>
          <a:p>
            <a:r>
              <a:rPr lang="cs-CZ" sz="2800" dirty="0" smtClean="0"/>
              <a:t>Ocel		5000 m/s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141705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Odraz zvuku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58890" y="1412388"/>
            <a:ext cx="895097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Lidské ucho vnímá dva samostatné zvuky, je-li mezi nimi</a:t>
            </a:r>
          </a:p>
          <a:p>
            <a:r>
              <a:rPr lang="cs-CZ" sz="2800" dirty="0" smtClean="0"/>
              <a:t>prodleva alespoň </a:t>
            </a:r>
            <a:r>
              <a:rPr lang="cs-CZ" sz="2800" b="1" dirty="0" smtClean="0"/>
              <a:t>0,1 s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Za tuto dobu urazí zvuk asi 34 m, proto je určující vzdálenost</a:t>
            </a:r>
          </a:p>
          <a:p>
            <a:r>
              <a:rPr lang="cs-CZ" sz="2800" dirty="0" smtClean="0"/>
              <a:t>zdroje zvuku od překážky </a:t>
            </a:r>
            <a:r>
              <a:rPr lang="cs-CZ" sz="2800" b="1" dirty="0" smtClean="0"/>
              <a:t>17m</a:t>
            </a:r>
            <a:r>
              <a:rPr lang="cs-CZ" sz="2800" dirty="0" smtClean="0"/>
              <a:t>. 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69056" y="3645024"/>
            <a:ext cx="84978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Ozvěna</a:t>
            </a:r>
            <a:r>
              <a:rPr lang="cs-CZ" sz="2800" dirty="0" smtClean="0"/>
              <a:t> = ucho vnímá dva samostatné zvuky (překážka je </a:t>
            </a:r>
          </a:p>
          <a:p>
            <a:r>
              <a:rPr lang="cs-CZ" sz="2800" dirty="0" smtClean="0"/>
              <a:t>dál, než 17 m).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01282" y="4907669"/>
            <a:ext cx="809907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Dozvuk</a:t>
            </a:r>
            <a:r>
              <a:rPr lang="cs-CZ" sz="2800" dirty="0" smtClean="0"/>
              <a:t> = ucho vnímá jeden původní prodloužený zvuk</a:t>
            </a:r>
          </a:p>
          <a:p>
            <a:r>
              <a:rPr lang="cs-CZ" sz="2800" dirty="0" smtClean="0"/>
              <a:t>(překážka je blíž, než 17m).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403451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/>
              <a:t>Jak daleko je bouřka, jestliže uslyšíme hrom 4 sekundy po záblesku ?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2348880"/>
            <a:ext cx="188019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 = ? (m)</a:t>
            </a:r>
          </a:p>
          <a:p>
            <a:r>
              <a:rPr lang="cs-CZ" sz="2800" dirty="0" smtClean="0"/>
              <a:t>v = 340 m/s</a:t>
            </a:r>
          </a:p>
          <a:p>
            <a:r>
              <a:rPr lang="cs-CZ" sz="2800" dirty="0" smtClean="0"/>
              <a:t>t = 4 s</a:t>
            </a:r>
          </a:p>
          <a:p>
            <a:endParaRPr lang="cs-CZ" sz="2800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467544" y="3789040"/>
            <a:ext cx="188019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467543" y="4226194"/>
            <a:ext cx="4059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 = v . t = 340 . 4 = 1360 m 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7543" y="5589240"/>
            <a:ext cx="41846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Bouřka je vzdálená 1360 m.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421060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/>
              <a:t>Jak hluboké je moře v místě, kde sonar zachytí impuls za 0,3 s ?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1672631"/>
            <a:ext cx="183095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h = ? (m)</a:t>
            </a:r>
          </a:p>
          <a:p>
            <a:r>
              <a:rPr lang="cs-CZ" sz="2800" dirty="0" smtClean="0"/>
              <a:t>V = 1500 m</a:t>
            </a:r>
          </a:p>
          <a:p>
            <a:r>
              <a:rPr lang="cs-CZ" sz="2800" dirty="0" smtClean="0"/>
              <a:t>t = 0,3 s</a:t>
            </a:r>
          </a:p>
          <a:p>
            <a:r>
              <a:rPr lang="cs-CZ" sz="2800" dirty="0" smtClean="0"/>
              <a:t> </a:t>
            </a:r>
            <a:endParaRPr lang="cs-CZ" sz="2800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395536" y="3140968"/>
            <a:ext cx="18309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TextovéPole 5"/>
              <p:cNvSpPr txBox="1"/>
              <p:nvPr/>
            </p:nvSpPr>
            <p:spPr>
              <a:xfrm>
                <a:off x="395536" y="3768080"/>
                <a:ext cx="4540089" cy="70775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/>
                  <a:t>h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cs-CZ" sz="2800" b="0" i="0" smtClean="0">
                            <a:latin typeface="Cambria Math"/>
                          </a:rPr>
                          <m:t>s</m:t>
                        </m:r>
                      </m:num>
                      <m:den>
                        <m:r>
                          <a:rPr lang="cs-CZ" sz="2800" b="0" i="0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sz="2800" b="0" i="0" smtClean="0"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cs-CZ" sz="28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cs-CZ" sz="2800" b="0" i="0" smtClean="0">
                            <a:latin typeface="Cambria Math"/>
                          </a:rPr>
                          <m:t>v</m:t>
                        </m:r>
                        <m:r>
                          <a:rPr lang="cs-CZ" sz="2800" b="0" i="0" smtClean="0">
                            <a:latin typeface="Cambria Math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sz="2800" b="0" i="0" smtClean="0">
                            <a:latin typeface="Cambria Math"/>
                          </a:rPr>
                          <m:t>t</m:t>
                        </m:r>
                      </m:num>
                      <m:den>
                        <m:r>
                          <a:rPr lang="cs-CZ" sz="2800" b="0" i="0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80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0" smtClean="0">
                            <a:latin typeface="Cambria Math"/>
                          </a:rPr>
                          <m:t>1500 . 0,3</m:t>
                        </m:r>
                      </m:num>
                      <m:den>
                        <m:r>
                          <a:rPr lang="cs-CZ" sz="2800" b="0" i="0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dirty="0" smtClean="0"/>
                  <a:t> </a:t>
                </a:r>
                <a:r>
                  <a:rPr lang="cs-CZ" sz="2800" dirty="0" smtClean="0"/>
                  <a:t> = 225 m</a:t>
                </a:r>
                <a:endParaRPr lang="cs-CZ" dirty="0"/>
              </a:p>
            </p:txBody>
          </p:sp>
        </mc:Choice>
        <mc:Fallback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3768080"/>
                <a:ext cx="4540089" cy="707758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2819" r="-1208" b="-120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/>
          <p:cNvSpPr txBox="1"/>
          <p:nvPr/>
        </p:nvSpPr>
        <p:spPr>
          <a:xfrm>
            <a:off x="395536" y="5301208"/>
            <a:ext cx="3666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Moře je 225 m hluboké.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4216157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/>
    </p:bldLst>
  </p:timing>
</p:sld>
</file>

<file path=ppt/theme/theme1.xml><?xml version="1.0" encoding="utf-8"?>
<a:theme xmlns:a="http://schemas.openxmlformats.org/drawingml/2006/main" name="Motiv systému Office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287</TotalTime>
  <Words>346</Words>
  <Application>Microsoft Office PowerPoint</Application>
  <PresentationFormat>Předvádění na obrazovce (4:3)</PresentationFormat>
  <Paragraphs>66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Snímek 2</vt:lpstr>
      <vt:lpstr>Zvuk</vt:lpstr>
      <vt:lpstr>Rychlost zvuku</vt:lpstr>
      <vt:lpstr>Odraz zvuku</vt:lpstr>
      <vt:lpstr>Jak daleko je bouřka, jestliže uslyšíme hrom 4 sekundy po záblesku ?</vt:lpstr>
      <vt:lpstr>Jak hluboké je moře v místě, kde sonar zachytí impuls za 0,3 s ?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nekdo</dc:creator>
  <cp:lastModifiedBy>Dum</cp:lastModifiedBy>
  <cp:revision>30</cp:revision>
  <dcterms:created xsi:type="dcterms:W3CDTF">2012-11-11T12:29:55Z</dcterms:created>
  <dcterms:modified xsi:type="dcterms:W3CDTF">2013-06-04T19:55:51Z</dcterms:modified>
</cp:coreProperties>
</file>