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6694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0259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68500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67860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44428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29427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2390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45465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5423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4398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90360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744298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../../../../Optika/Animace/opticky%20hranol.exe" TargetMode="External"/><Relationship Id="rId2" Type="http://schemas.openxmlformats.org/officeDocument/2006/relationships/hyperlink" Target="../../../../Optika/Animace/Lom%20sv&#283;tla.exe" TargetMode="Externa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images.google.com/search?hl=cs&amp;site=&amp;tbm=isch&amp;source=hp&amp;biw=1366&amp;bih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1730225"/>
              </p:ext>
            </p:extLst>
          </p:nvPr>
        </p:nvGraphicFramePr>
        <p:xfrm>
          <a:off x="1043608" y="1628797"/>
          <a:ext cx="7199312" cy="4680798"/>
        </p:xfrm>
        <a:graphic>
          <a:graphicData uri="http://schemas.openxmlformats.org/drawingml/2006/table">
            <a:tbl>
              <a:tblPr/>
              <a:tblGrid>
                <a:gridCol w="2055812"/>
                <a:gridCol w="5143500"/>
              </a:tblGrid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CZ.1.07/1.5.00/34.0565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51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materiálu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VY_32_INOVACE_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435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_Světlo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14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školy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Masarykova střední  škola zemědělská a Vyšší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odborná škola, Opava, příspěvková organizace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Jaroslav Latoň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Průřezové téma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Člověk a životní prostředí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Tématický celek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Fyzika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20.2.2013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14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a místo ověření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20.3.2013, fyzika 1.Z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4513" y="332656"/>
            <a:ext cx="5514975" cy="1209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564904"/>
            <a:ext cx="457200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85069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280963"/>
              </p:ext>
            </p:extLst>
          </p:nvPr>
        </p:nvGraphicFramePr>
        <p:xfrm>
          <a:off x="899592" y="692696"/>
          <a:ext cx="7200900" cy="4105275"/>
        </p:xfrm>
        <a:graphic>
          <a:graphicData uri="http://schemas.openxmlformats.org/drawingml/2006/table">
            <a:tbl>
              <a:tblPr/>
              <a:tblGrid>
                <a:gridCol w="2055812"/>
                <a:gridCol w="5145088"/>
              </a:tblGrid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slouží pro práci v hodině i pro samostudium. Je vysvětleno, jakou část spektra tvoří viditelné světlo a jak vzniká.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30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Světlo, zdroje světla, optické prostředí, šíření světla.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Metodický pokyn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navazuje na elektromagnetické záření a dále se zaměřuje na viditelné světlo a jeho vlastnosti.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 spuštění animací je nutné nainstalovat výukové CD Fyzika zajímavě –optika od firmy </a:t>
                      </a:r>
                      <a:r>
                        <a:rPr lang="cs-CZ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PACHNER, vzdělávací software, s.r.o.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61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908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Světlo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196752"/>
            <a:ext cx="730725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Viditelné světlo je jen malou částí spektra </a:t>
            </a:r>
          </a:p>
          <a:p>
            <a:r>
              <a:rPr lang="cs-CZ" sz="2800" dirty="0" smtClean="0"/>
              <a:t>elektromagnetických vln. (</a:t>
            </a:r>
            <a:r>
              <a:rPr lang="cs-CZ" sz="2800" dirty="0">
                <a:sym typeface="Symbol"/>
              </a:rPr>
              <a:t></a:t>
            </a:r>
            <a:r>
              <a:rPr lang="cs-CZ" sz="2800" dirty="0"/>
              <a:t> = </a:t>
            </a:r>
            <a:r>
              <a:rPr lang="cs-CZ" sz="2800" dirty="0" smtClean="0"/>
              <a:t>380 </a:t>
            </a:r>
            <a:r>
              <a:rPr lang="cs-CZ" sz="2800" dirty="0"/>
              <a:t>nm – 760 </a:t>
            </a:r>
            <a:r>
              <a:rPr lang="cs-CZ" sz="2800" dirty="0" smtClean="0"/>
              <a:t>nm) 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754068"/>
            <a:ext cx="6840760" cy="34066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91051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světla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628800"/>
            <a:ext cx="8581965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Při teplotách nad 525 °C se těleso stává ve tmě viditelným</a:t>
            </a:r>
          </a:p>
          <a:p>
            <a:r>
              <a:rPr lang="cs-CZ" sz="2800" dirty="0" smtClean="0"/>
              <a:t>a jeho barva závisí na teplotě.</a:t>
            </a:r>
          </a:p>
          <a:p>
            <a:endParaRPr lang="cs-CZ" sz="2800" dirty="0"/>
          </a:p>
          <a:p>
            <a:r>
              <a:rPr lang="cs-CZ" sz="2800" dirty="0" smtClean="0"/>
              <a:t>Při luminiscenci vydává těleso nahromaděnou energii</a:t>
            </a:r>
          </a:p>
          <a:p>
            <a:r>
              <a:rPr lang="cs-CZ" sz="2800" dirty="0" smtClean="0"/>
              <a:t>ve podobě studeného světla (biochemická, foto, …) 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4365104"/>
            <a:ext cx="781239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Zdroje světla můžeme rozdělit i na zdroje:	</a:t>
            </a:r>
            <a:r>
              <a:rPr lang="cs-CZ" sz="2800" b="1" dirty="0" smtClean="0"/>
              <a:t>přírodní</a:t>
            </a:r>
          </a:p>
          <a:p>
            <a:r>
              <a:rPr lang="cs-CZ" sz="2800" b="1" dirty="0"/>
              <a:t>	</a:t>
            </a:r>
            <a:r>
              <a:rPr lang="cs-CZ" sz="2800" b="1" dirty="0" smtClean="0"/>
              <a:t>						umělé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174396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Optické prostředí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484784"/>
            <a:ext cx="89436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Optické prostředí je jakékoliv prostředí, v němž se šíří světlo.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2132856"/>
            <a:ext cx="8136395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 hlediska šíření světla v daném prostředí rozlišujeme: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				- </a:t>
            </a:r>
            <a:r>
              <a:rPr lang="cs-CZ" sz="2800" b="1" dirty="0" smtClean="0"/>
              <a:t>průhledné</a:t>
            </a:r>
            <a:r>
              <a:rPr lang="cs-CZ" sz="2800" dirty="0" smtClean="0"/>
              <a:t> prostředí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				- </a:t>
            </a:r>
            <a:r>
              <a:rPr lang="cs-CZ" sz="2800" b="1" dirty="0" smtClean="0"/>
              <a:t>průsvitné</a:t>
            </a:r>
            <a:r>
              <a:rPr lang="cs-CZ" sz="2800" dirty="0" smtClean="0"/>
              <a:t> prostředí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				- </a:t>
            </a:r>
            <a:r>
              <a:rPr lang="cs-CZ" sz="2800" b="1" dirty="0" smtClean="0"/>
              <a:t>neprůsvitné</a:t>
            </a:r>
            <a:r>
              <a:rPr lang="cs-CZ" sz="2800" dirty="0" smtClean="0"/>
              <a:t> prostředí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8675" y="4509120"/>
            <a:ext cx="8864927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Podle toho, zda má v různých místech stejné vlastnosti: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				- </a:t>
            </a:r>
            <a:r>
              <a:rPr lang="cs-CZ" sz="2800" b="1" dirty="0" smtClean="0"/>
              <a:t>homogenní </a:t>
            </a:r>
            <a:r>
              <a:rPr lang="cs-CZ" sz="2800" dirty="0" smtClean="0"/>
              <a:t>(stejnorodé)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				- </a:t>
            </a:r>
            <a:r>
              <a:rPr lang="cs-CZ" sz="2800" b="1" dirty="0" smtClean="0"/>
              <a:t>nehomogenní </a:t>
            </a:r>
            <a:r>
              <a:rPr lang="cs-CZ" sz="2800" dirty="0" smtClean="0"/>
              <a:t>(různorodé)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20498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Šíření světla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6303" y="1412776"/>
            <a:ext cx="73234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Světlo se šíří v homogenním prostředí přímočaře.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6303" y="2204864"/>
            <a:ext cx="9030101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Světlo se při přechodu z jednoho prostředí do druhého láme.</a:t>
            </a:r>
          </a:p>
          <a:p>
            <a:r>
              <a:rPr lang="cs-CZ" sz="2800" dirty="0" smtClean="0"/>
              <a:t>Různé materiály zpomalují světlo rozdílně, proto lom nastává</a:t>
            </a:r>
          </a:p>
          <a:p>
            <a:r>
              <a:rPr lang="cs-CZ" sz="2800" dirty="0" smtClean="0"/>
              <a:t>vždy pod jiným úhlem.</a:t>
            </a:r>
          </a:p>
          <a:p>
            <a:r>
              <a:rPr lang="cs-CZ" sz="2800" dirty="0" smtClean="0">
                <a:hlinkClick r:id="rId2" action="ppaction://hlinkfile"/>
              </a:rPr>
              <a:t>Lom světla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6302" y="4653136"/>
            <a:ext cx="8631081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Protože velikost rychlosti světla závisí na frekvenci (barvě),</a:t>
            </a:r>
          </a:p>
          <a:p>
            <a:r>
              <a:rPr lang="cs-CZ" sz="2800" dirty="0" smtClean="0"/>
              <a:t>je úhel lomu pro jiné vlnové délky různý.</a:t>
            </a:r>
          </a:p>
          <a:p>
            <a:r>
              <a:rPr lang="cs-CZ" sz="2800" dirty="0" smtClean="0">
                <a:hlinkClick r:id="rId3" action="ppaction://hlinkfile"/>
              </a:rPr>
              <a:t>Rozklad světla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22498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268760"/>
            <a:ext cx="8974893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dirty="0"/>
              <a:t>AUTOR NEUVEDEN. </a:t>
            </a:r>
            <a:r>
              <a:rPr lang="pt-BR" i="1" dirty="0"/>
              <a:t>www.aldebaran.cz</a:t>
            </a:r>
            <a:r>
              <a:rPr lang="pt-BR" dirty="0"/>
              <a:t> [online]. [cit. 28.3.2013]. Dostupný na WWW: </a:t>
            </a:r>
            <a:endParaRPr lang="cs-CZ" dirty="0" smtClean="0"/>
          </a:p>
          <a:p>
            <a:r>
              <a:rPr lang="pt-BR" dirty="0" smtClean="0">
                <a:hlinkClick r:id="rId2"/>
              </a:rPr>
              <a:t>http</a:t>
            </a:r>
            <a:r>
              <a:rPr lang="pt-BR" dirty="0">
                <a:hlinkClick r:id="rId2"/>
              </a:rPr>
              <a:t>://images.google.com/search?hl=cs&amp;site=&amp;tbm=isch&amp;source=hp&amp;biw=1366&amp;bih</a:t>
            </a:r>
            <a:r>
              <a:rPr lang="pt-BR" dirty="0" smtClean="0"/>
              <a:t>=</a:t>
            </a:r>
            <a:endParaRPr lang="cs-CZ" dirty="0" smtClean="0"/>
          </a:p>
          <a:p>
            <a:r>
              <a:rPr lang="pt-BR" dirty="0" smtClean="0"/>
              <a:t>665&amp;q=spektrum&amp;oq=spektr&amp;gs_l=img.1.0.0l10.1303018.1307275.0.1310842.6.6.0.0.0.0.</a:t>
            </a:r>
            <a:endParaRPr lang="cs-CZ" dirty="0" smtClean="0"/>
          </a:p>
          <a:p>
            <a:r>
              <a:rPr lang="pt-BR" dirty="0" smtClean="0"/>
              <a:t>137.740.0j6.6.0</a:t>
            </a:r>
            <a:r>
              <a:rPr lang="pt-BR" dirty="0"/>
              <a:t>...0.0...</a:t>
            </a:r>
            <a:r>
              <a:rPr lang="pt-BR" dirty="0" smtClean="0"/>
              <a:t>1ac.1.7.img.ltLKN0w9l7w#imgrc=wAgaKXIoT8XmzM%3A%3BlUIFZ</a:t>
            </a:r>
            <a:endParaRPr lang="cs-CZ" dirty="0" smtClean="0"/>
          </a:p>
          <a:p>
            <a:r>
              <a:rPr lang="pt-BR" dirty="0" smtClean="0"/>
              <a:t>bwaiZSkqM%3Bhttp%253A%252F%252Fwww.aldebaran.cz%252Fbulletin%252F2007_20%252</a:t>
            </a:r>
            <a:endParaRPr lang="cs-CZ" dirty="0" smtClean="0"/>
          </a:p>
          <a:p>
            <a:r>
              <a:rPr lang="pt-BR" dirty="0" smtClean="0"/>
              <a:t>Fspektrum.gif%3Bhttp%253A%252F%252Fww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8148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155</TotalTime>
  <Words>329</Words>
  <Application>Microsoft Office PowerPoint</Application>
  <PresentationFormat>Předvádění na obrazovce (4:3)</PresentationFormat>
  <Paragraphs>65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Světlo</vt:lpstr>
      <vt:lpstr>Zdroje světla</vt:lpstr>
      <vt:lpstr>Optické prostředí</vt:lpstr>
      <vt:lpstr>Šíření světla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nekdo</dc:creator>
  <cp:lastModifiedBy>FYZIKA</cp:lastModifiedBy>
  <cp:revision>28</cp:revision>
  <dcterms:created xsi:type="dcterms:W3CDTF">2012-11-11T12:29:55Z</dcterms:created>
  <dcterms:modified xsi:type="dcterms:W3CDTF">2013-05-29T06:07:22Z</dcterms:modified>
</cp:coreProperties>
</file>