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2" r:id="rId3"/>
  </p:sldMasterIdLst>
  <p:notesMasterIdLst>
    <p:notesMasterId r:id="rId11"/>
  </p:notesMasterIdLst>
  <p:sldIdLst>
    <p:sldId id="256" r:id="rId4"/>
    <p:sldId id="257" r:id="rId5"/>
    <p:sldId id="258" r:id="rId6"/>
    <p:sldId id="260" r:id="rId7"/>
    <p:sldId id="265" r:id="rId8"/>
    <p:sldId id="264" r:id="rId9"/>
    <p:sldId id="25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viewProps" Target="viewProp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2.xml"/><Relationship Id="rId15" Type="http://schemas.openxmlformats.org/officeDocument/2006/relationships/tableStyles" Target="tableStyles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56136D6-AF26-4D3C-9E70-73A6CC8AFA82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B994043-6D23-464C-BD9F-C6E09CAB355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93461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ABD5CB3B-1D0F-449B-A611-0C3B10E91C8C}" type="slidenum">
              <a:rPr lang="cs-CZ">
                <a:solidFill>
                  <a:prstClr val="black"/>
                </a:solidFill>
              </a:rPr>
              <a:pPr/>
              <a:t>5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5120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120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F99AC94-0493-4228-B432-621A6829467E}" type="slidenum">
              <a:rPr lang="cs-CZ">
                <a:solidFill>
                  <a:prstClr val="black"/>
                </a:solidFill>
              </a:rPr>
              <a:pPr/>
              <a:t>6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52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66947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02596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68500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67860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44428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29427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82390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45465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45423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43987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903605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676400"/>
            <a:ext cx="7772400" cy="1828800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25603" name="Rectangle 3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25604" name="Rectangle 4"/>
          <p:cNvSpPr>
            <a:spLocks noGrp="1" noChangeArrowheads="1"/>
          </p:cNvSpPr>
          <p:nvPr>
            <p:ph type="dt" sz="quarter" idx="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25605" name="Rectangle 5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25606" name="Rectangle 6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24411508-8CDA-4B9C-89CD-9CCEB95C4A58}" type="slidenum">
              <a:rPr lang="cs-CZ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2972922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D697268-6166-4A7E-95BB-F2BF81CB0E7E}" type="slidenum">
              <a:rPr lang="cs-CZ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0504414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48A2141-FDF8-4ED4-86CC-8C5E04F6D437}" type="slidenum">
              <a:rPr lang="cs-CZ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3694976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40386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40386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90D1E7F-059B-408F-A9A0-4A5D8E7ED06A}" type="slidenum">
              <a:rPr lang="cs-CZ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6832369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07E1269-395C-4403-812D-07BD65F8CFAD}" type="slidenum">
              <a:rPr lang="cs-CZ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0022753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6EDF115-2268-4C06-95B8-415C08708639}" type="slidenum">
              <a:rPr lang="cs-CZ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1589736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B3A7290-A927-4D04-8471-EB4987FB02D6}" type="slidenum">
              <a:rPr lang="cs-CZ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8259590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1B31FD3-F927-4B13-9E6E-8893B9E0C510}" type="slidenum">
              <a:rPr lang="cs-CZ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0645419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42692BB-A093-4D72-827A-7F0CC5EE709A}" type="slidenum">
              <a:rPr lang="cs-CZ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2451115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D78896E-2846-426B-B5D1-AB679FF7A8B0}" type="slidenum">
              <a:rPr lang="cs-CZ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2706930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381000"/>
            <a:ext cx="2057400" cy="57150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019800" cy="57150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21E132B-5F72-4060-B3F2-92AEEBF47C1C}" type="slidenum">
              <a:rPr lang="cs-CZ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59075336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676400"/>
            <a:ext cx="7772400" cy="1828800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25603" name="Rectangle 3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25604" name="Rectangle 4"/>
          <p:cNvSpPr>
            <a:spLocks noGrp="1" noChangeArrowheads="1"/>
          </p:cNvSpPr>
          <p:nvPr>
            <p:ph type="dt" sz="quarter" idx="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25605" name="Rectangle 5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25606" name="Rectangle 6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24411508-8CDA-4B9C-89CD-9CCEB95C4A58}" type="slidenum">
              <a:rPr lang="cs-CZ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9012248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D697268-6166-4A7E-95BB-F2BF81CB0E7E}" type="slidenum">
              <a:rPr lang="cs-CZ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7697949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48A2141-FDF8-4ED4-86CC-8C5E04F6D437}" type="slidenum">
              <a:rPr lang="cs-CZ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87801261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40386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40386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90D1E7F-059B-408F-A9A0-4A5D8E7ED06A}" type="slidenum">
              <a:rPr lang="cs-CZ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50548092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07E1269-395C-4403-812D-07BD65F8CFAD}" type="slidenum">
              <a:rPr lang="cs-CZ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63184733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6EDF115-2268-4C06-95B8-415C08708639}" type="slidenum">
              <a:rPr lang="cs-CZ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16150602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B3A7290-A927-4D04-8471-EB4987FB02D6}" type="slidenum">
              <a:rPr lang="cs-CZ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2043026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1B31FD3-F927-4B13-9E6E-8893B9E0C510}" type="slidenum">
              <a:rPr lang="cs-CZ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05770249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42692BB-A093-4D72-827A-7F0CC5EE709A}" type="slidenum">
              <a:rPr lang="cs-CZ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52166085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D78896E-2846-426B-B5D1-AB679FF7A8B0}" type="slidenum">
              <a:rPr lang="cs-CZ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32671361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381000"/>
            <a:ext cx="2057400" cy="57150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019800" cy="57150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21E132B-5F72-4060-B3F2-92AEEBF47C1C}" type="slidenum">
              <a:rPr lang="cs-CZ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282035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CAEEA5-48E0-4CBA-863F-194F99871368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744298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381000"/>
            <a:ext cx="8229600" cy="1371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24579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981200"/>
            <a:ext cx="82296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24580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400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smtClean="0">
              <a:solidFill>
                <a:srgbClr val="FFFFFF"/>
              </a:solidFill>
            </a:endParaRPr>
          </a:p>
        </p:txBody>
      </p:sp>
      <p:sp>
        <p:nvSpPr>
          <p:cNvPr id="24581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smtClean="0">
              <a:solidFill>
                <a:srgbClr val="FFFFFF"/>
              </a:solidFill>
            </a:endParaRPr>
          </a:p>
        </p:txBody>
      </p:sp>
      <p:sp>
        <p:nvSpPr>
          <p:cNvPr id="24582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F255CF9D-BF46-417B-83D4-73D3BFC06888}" type="slidenum">
              <a:rPr lang="cs-CZ" smtClean="0">
                <a:solidFill>
                  <a:srgbClr val="FFFFFF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‹#›</a:t>
            </a:fld>
            <a:endParaRPr lang="cs-CZ" smtClean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4655653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65000"/>
        <a:buFont typeface="Wingdings" pitchFamily="2" charset="2"/>
        <a:buChar char="n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381000"/>
            <a:ext cx="8229600" cy="1371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24579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981200"/>
            <a:ext cx="82296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24580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400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smtClean="0">
              <a:solidFill>
                <a:srgbClr val="FFFFFF"/>
              </a:solidFill>
            </a:endParaRPr>
          </a:p>
        </p:txBody>
      </p:sp>
      <p:sp>
        <p:nvSpPr>
          <p:cNvPr id="24581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smtClean="0">
              <a:solidFill>
                <a:srgbClr val="FFFFFF"/>
              </a:solidFill>
            </a:endParaRPr>
          </a:p>
        </p:txBody>
      </p:sp>
      <p:sp>
        <p:nvSpPr>
          <p:cNvPr id="24582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F255CF9D-BF46-417B-83D4-73D3BFC06888}" type="slidenum">
              <a:rPr lang="cs-CZ" smtClean="0">
                <a:solidFill>
                  <a:srgbClr val="FFFFFF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‹#›</a:t>
            </a:fld>
            <a:endParaRPr lang="cs-CZ" smtClean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1841647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65000"/>
        <a:buFont typeface="Wingdings" pitchFamily="2" charset="2"/>
        <a:buChar char="n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70858054"/>
              </p:ext>
            </p:extLst>
          </p:nvPr>
        </p:nvGraphicFramePr>
        <p:xfrm>
          <a:off x="1043608" y="1628797"/>
          <a:ext cx="7199312" cy="4680798"/>
        </p:xfrm>
        <a:graphic>
          <a:graphicData uri="http://schemas.openxmlformats.org/drawingml/2006/table">
            <a:tbl>
              <a:tblPr/>
              <a:tblGrid>
                <a:gridCol w="2055812"/>
                <a:gridCol w="5143500"/>
              </a:tblGrid>
              <a:tr h="38291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Číslo projektu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CZ.1.07/1.5.00/34.0565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513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Číslo materiálu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VY_32_INOVACE_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436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_Čočky</a:t>
                      </a: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5145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Název školy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990600" algn="r"/>
                          <a:tab pos="1890713" algn="ctr"/>
                        </a:tabLst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 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Masarykova střední  škola zemědělská a Vyšší 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990600" algn="r"/>
                          <a:tab pos="1890713" algn="ctr"/>
                        </a:tabLst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 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odborná škola, Opava, příspěvková organizace</a:t>
                      </a:r>
                      <a:endParaRPr kumimoji="0" lang="cs-CZ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291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Autor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Jaroslav Latoň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16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Průřezové téma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Člověk a životní prostředí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16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Tématický celek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Fyzika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291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Ročník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1.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16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Datum tvorby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9.3.2013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5145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Datum a místo ověření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22.3.2013, fyzika 1.Z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89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14513" y="332656"/>
            <a:ext cx="5514975" cy="1209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2564904"/>
            <a:ext cx="457200" cy="447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850691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70542100"/>
              </p:ext>
            </p:extLst>
          </p:nvPr>
        </p:nvGraphicFramePr>
        <p:xfrm>
          <a:off x="899592" y="620688"/>
          <a:ext cx="7200900" cy="4105275"/>
        </p:xfrm>
        <a:graphic>
          <a:graphicData uri="http://schemas.openxmlformats.org/drawingml/2006/table">
            <a:tbl>
              <a:tblPr/>
              <a:tblGrid>
                <a:gridCol w="2055812"/>
                <a:gridCol w="5145088"/>
              </a:tblGrid>
              <a:tr h="13144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Anotace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Materiál slouží pro práci v hodině i pro samostudium. Je vysvětleno, jak se světlo láme na spojné a rozptylné čočce.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30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Klíčová slova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Čočka, spojka, rozptylka, zobrazení.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3144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Metodický pokyn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Při spuštění prezentace se objeví rozdělení čoček a pravidla pro zobrazení.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Vlastní animace seznámí žáky s různým typem zobrazení v závislosti na vzdálenosti předmětu před čočkou.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6100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Pokud není uvedeno jinak, použitý materiál je z vlastních zdrojů autora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09080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Čočky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755576" y="2060848"/>
            <a:ext cx="18473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2800"/>
          </a:p>
        </p:txBody>
      </p:sp>
      <p:sp>
        <p:nvSpPr>
          <p:cNvPr id="4" name="TextovéPole 3"/>
          <p:cNvSpPr txBox="1"/>
          <p:nvPr/>
        </p:nvSpPr>
        <p:spPr>
          <a:xfrm>
            <a:off x="107504" y="1153376"/>
            <a:ext cx="8850180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Čočka je optická soustava z průhledného materiálu, kterou </a:t>
            </a:r>
          </a:p>
          <a:p>
            <a:r>
              <a:rPr lang="cs-CZ" sz="2800" dirty="0" smtClean="0"/>
              <a:t>tvoří dvě kulové plochy (nebo jedna kulová a jedna rovinná).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7504" y="2322458"/>
            <a:ext cx="5252400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Spojná čočka (spojka) je uprostřed </a:t>
            </a:r>
          </a:p>
          <a:p>
            <a:r>
              <a:rPr lang="cs-CZ" sz="2800" dirty="0" smtClean="0"/>
              <a:t>silnější než na okrajích.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07504" y="4797151"/>
            <a:ext cx="607775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Rozptylná čočka (rozptylka) je uprostřed </a:t>
            </a:r>
          </a:p>
          <a:p>
            <a:r>
              <a:rPr lang="cs-CZ" sz="2800" dirty="0" smtClean="0"/>
              <a:t>tenčí než na okrajích.</a:t>
            </a:r>
            <a:endParaRPr lang="cs-CZ" sz="28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2107483"/>
            <a:ext cx="2135549" cy="19796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5" y="4319251"/>
            <a:ext cx="2279565" cy="19099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197863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Pravidla pro zobrazení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1700808"/>
            <a:ext cx="8497583" cy="38164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2800" dirty="0" smtClean="0"/>
              <a:t>I.  Bod </a:t>
            </a:r>
            <a:r>
              <a:rPr lang="cs-CZ" sz="2800" dirty="0"/>
              <a:t>na optické ose se zobrazí zase na optickou osu</a:t>
            </a:r>
            <a:endParaRPr lang="cs-CZ" sz="2800" u="sng" dirty="0"/>
          </a:p>
          <a:p>
            <a:pPr lvl="0"/>
            <a:r>
              <a:rPr lang="cs-CZ" sz="2800" dirty="0" smtClean="0"/>
              <a:t>II. Kolmost </a:t>
            </a:r>
            <a:r>
              <a:rPr lang="cs-CZ" sz="2800" dirty="0"/>
              <a:t>na optickou osu se zachovává</a:t>
            </a:r>
            <a:endParaRPr lang="cs-CZ" sz="2800" u="sng" dirty="0"/>
          </a:p>
          <a:p>
            <a:pPr lvl="0"/>
            <a:r>
              <a:rPr lang="cs-CZ" sz="2800" dirty="0" smtClean="0"/>
              <a:t>III.</a:t>
            </a:r>
            <a:r>
              <a:rPr lang="cs-CZ" sz="2800" dirty="0"/>
              <a:t> </a:t>
            </a:r>
            <a:endParaRPr lang="cs-CZ" sz="2800" u="sng" dirty="0"/>
          </a:p>
          <a:p>
            <a:pPr lvl="0"/>
            <a:r>
              <a:rPr lang="cs-CZ" sz="2800" dirty="0" smtClean="0"/>
              <a:t>	1) Paprsek </a:t>
            </a:r>
            <a:r>
              <a:rPr lang="cs-CZ" sz="2800" dirty="0"/>
              <a:t>rovnoběžný s optickou osou se láme do </a:t>
            </a:r>
            <a:endParaRPr lang="cs-CZ" sz="2800" dirty="0" smtClean="0"/>
          </a:p>
          <a:p>
            <a:pPr lvl="0"/>
            <a:r>
              <a:rPr lang="cs-CZ" sz="2800" dirty="0"/>
              <a:t>	</a:t>
            </a:r>
            <a:r>
              <a:rPr lang="cs-CZ" sz="2800" dirty="0" smtClean="0"/>
              <a:t>     ohniska </a:t>
            </a:r>
            <a:r>
              <a:rPr lang="cs-CZ" sz="2800" dirty="0"/>
              <a:t>F´(u rozptylky zdánlivě)</a:t>
            </a:r>
            <a:endParaRPr lang="cs-CZ" sz="2800" u="sng" dirty="0"/>
          </a:p>
          <a:p>
            <a:pPr lvl="0"/>
            <a:r>
              <a:rPr lang="cs-CZ" sz="2800" dirty="0" smtClean="0"/>
              <a:t>	2) Paprsek </a:t>
            </a:r>
            <a:r>
              <a:rPr lang="cs-CZ" sz="2800" dirty="0"/>
              <a:t>procházející ohniskem F (u rozptylky </a:t>
            </a:r>
            <a:endParaRPr lang="cs-CZ" sz="2800" dirty="0" smtClean="0"/>
          </a:p>
          <a:p>
            <a:pPr lvl="0"/>
            <a:r>
              <a:rPr lang="cs-CZ" sz="2800" dirty="0"/>
              <a:t>	</a:t>
            </a:r>
            <a:r>
              <a:rPr lang="cs-CZ" sz="2800" dirty="0" smtClean="0"/>
              <a:t>     zdánlivě</a:t>
            </a:r>
            <a:r>
              <a:rPr lang="cs-CZ" sz="2800" dirty="0"/>
              <a:t>) se láme rovnoběžně s optickou osou.</a:t>
            </a:r>
            <a:endParaRPr lang="cs-CZ" sz="2800" u="sng" dirty="0"/>
          </a:p>
          <a:p>
            <a:pPr lvl="0"/>
            <a:r>
              <a:rPr lang="cs-CZ" sz="2800" dirty="0" smtClean="0"/>
              <a:t>	3) Paprsek </a:t>
            </a:r>
            <a:r>
              <a:rPr lang="cs-CZ" sz="2800" dirty="0"/>
              <a:t>procházející středem čočky se neláme</a:t>
            </a:r>
            <a:endParaRPr lang="cs-CZ" sz="2800" u="sng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966859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827" name="AutoShape 35"/>
          <p:cNvSpPr>
            <a:spLocks noChangeAspect="1" noChangeArrowheads="1"/>
          </p:cNvSpPr>
          <p:nvPr/>
        </p:nvSpPr>
        <p:spPr bwMode="auto">
          <a:xfrm>
            <a:off x="2543175" y="2089150"/>
            <a:ext cx="1400175" cy="1400175"/>
          </a:xfrm>
          <a:prstGeom prst="smileyFace">
            <a:avLst>
              <a:gd name="adj" fmla="val 4653"/>
            </a:avLst>
          </a:prstGeom>
          <a:solidFill>
            <a:srgbClr val="3366FF"/>
          </a:solidFill>
          <a:ln w="9525">
            <a:solidFill>
              <a:schemeClr val="tx1"/>
            </a:solidFill>
            <a:prstDash val="dash"/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smtClean="0">
              <a:solidFill>
                <a:srgbClr val="FFFFFF"/>
              </a:solidFill>
            </a:endParaRPr>
          </a:p>
        </p:txBody>
      </p:sp>
      <p:sp>
        <p:nvSpPr>
          <p:cNvPr id="33815" name="AutoShape 23"/>
          <p:cNvSpPr>
            <a:spLocks noChangeAspect="1" noChangeArrowheads="1"/>
          </p:cNvSpPr>
          <p:nvPr/>
        </p:nvSpPr>
        <p:spPr bwMode="auto">
          <a:xfrm>
            <a:off x="1331913" y="2867025"/>
            <a:ext cx="622300" cy="622300"/>
          </a:xfrm>
          <a:prstGeom prst="smileyFace">
            <a:avLst>
              <a:gd name="adj" fmla="val 4653"/>
            </a:avLst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smtClean="0">
              <a:solidFill>
                <a:srgbClr val="FFFFFF"/>
              </a:solidFill>
            </a:endParaRPr>
          </a:p>
        </p:txBody>
      </p:sp>
      <p:sp>
        <p:nvSpPr>
          <p:cNvPr id="33819" name="AutoShape 27"/>
          <p:cNvSpPr>
            <a:spLocks noChangeAspect="1" noChangeArrowheads="1"/>
          </p:cNvSpPr>
          <p:nvPr/>
        </p:nvSpPr>
        <p:spPr bwMode="auto">
          <a:xfrm rot="10800000">
            <a:off x="5491163" y="3506788"/>
            <a:ext cx="331787" cy="331787"/>
          </a:xfrm>
          <a:prstGeom prst="smileyFace">
            <a:avLst>
              <a:gd name="adj" fmla="val 4653"/>
            </a:avLst>
          </a:prstGeom>
          <a:solidFill>
            <a:srgbClr val="3366FF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smtClean="0">
              <a:solidFill>
                <a:srgbClr val="FFFFFF"/>
              </a:solidFill>
            </a:endParaRPr>
          </a:p>
        </p:txBody>
      </p:sp>
      <p:sp>
        <p:nvSpPr>
          <p:cNvPr id="33794" name="AutoShape 2"/>
          <p:cNvSpPr>
            <a:spLocks noChangeAspect="1" noChangeArrowheads="1"/>
          </p:cNvSpPr>
          <p:nvPr/>
        </p:nvSpPr>
        <p:spPr bwMode="auto">
          <a:xfrm rot="10800000">
            <a:off x="6411913" y="3509963"/>
            <a:ext cx="1385887" cy="1385887"/>
          </a:xfrm>
          <a:prstGeom prst="smileyFace">
            <a:avLst>
              <a:gd name="adj" fmla="val 4653"/>
            </a:avLst>
          </a:prstGeom>
          <a:solidFill>
            <a:srgbClr val="3366FF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smtClean="0">
              <a:solidFill>
                <a:srgbClr val="FFFFFF"/>
              </a:solidFill>
            </a:endParaRPr>
          </a:p>
        </p:txBody>
      </p:sp>
      <p:sp>
        <p:nvSpPr>
          <p:cNvPr id="33795" name="AutoShape 3"/>
          <p:cNvSpPr>
            <a:spLocks noChangeAspect="1" noChangeArrowheads="1"/>
          </p:cNvSpPr>
          <p:nvPr/>
        </p:nvSpPr>
        <p:spPr bwMode="auto">
          <a:xfrm rot="10800000">
            <a:off x="5726113" y="3509963"/>
            <a:ext cx="600075" cy="600075"/>
          </a:xfrm>
          <a:prstGeom prst="smileyFace">
            <a:avLst>
              <a:gd name="adj" fmla="val 4653"/>
            </a:avLst>
          </a:prstGeom>
          <a:solidFill>
            <a:srgbClr val="3366FF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smtClean="0">
              <a:solidFill>
                <a:srgbClr val="FFFFFF"/>
              </a:solidFill>
            </a:endParaRPr>
          </a:p>
        </p:txBody>
      </p:sp>
      <p:pic>
        <p:nvPicPr>
          <p:cNvPr id="33796" name="Picture 4" descr="čočky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000000"/>
              </a:clrFrom>
              <a:clrTo>
                <a:srgbClr val="000000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298" t="7465" r="62994" b="5902"/>
          <a:stretch>
            <a:fillRect/>
          </a:stretch>
        </p:blipFill>
        <p:spPr bwMode="auto">
          <a:xfrm>
            <a:off x="4079875" y="2060575"/>
            <a:ext cx="530225" cy="2879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33797" name="AutoShape 5"/>
          <p:cNvCxnSpPr>
            <a:cxnSpLocks noChangeShapeType="1"/>
          </p:cNvCxnSpPr>
          <p:nvPr/>
        </p:nvCxnSpPr>
        <p:spPr bwMode="auto">
          <a:xfrm>
            <a:off x="2517775" y="3357563"/>
            <a:ext cx="0" cy="287337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33798" name="AutoShape 6"/>
          <p:cNvCxnSpPr>
            <a:cxnSpLocks noChangeShapeType="1"/>
          </p:cNvCxnSpPr>
          <p:nvPr/>
        </p:nvCxnSpPr>
        <p:spPr bwMode="auto">
          <a:xfrm>
            <a:off x="4318000" y="3357563"/>
            <a:ext cx="0" cy="287337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33799" name="AutoShape 7"/>
          <p:cNvCxnSpPr>
            <a:cxnSpLocks noChangeShapeType="1"/>
          </p:cNvCxnSpPr>
          <p:nvPr/>
        </p:nvCxnSpPr>
        <p:spPr bwMode="auto">
          <a:xfrm>
            <a:off x="6024563" y="3357563"/>
            <a:ext cx="0" cy="287337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33800" name="AutoShape 8"/>
          <p:cNvCxnSpPr>
            <a:cxnSpLocks noChangeShapeType="1"/>
          </p:cNvCxnSpPr>
          <p:nvPr/>
        </p:nvCxnSpPr>
        <p:spPr bwMode="auto">
          <a:xfrm>
            <a:off x="3419475" y="3357563"/>
            <a:ext cx="0" cy="287337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33801" name="AutoShape 9"/>
          <p:cNvCxnSpPr>
            <a:cxnSpLocks noChangeShapeType="1"/>
          </p:cNvCxnSpPr>
          <p:nvPr/>
        </p:nvCxnSpPr>
        <p:spPr bwMode="auto">
          <a:xfrm>
            <a:off x="5218113" y="3357563"/>
            <a:ext cx="0" cy="287337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33802" name="AutoShape 10"/>
          <p:cNvCxnSpPr>
            <a:cxnSpLocks noChangeShapeType="1"/>
          </p:cNvCxnSpPr>
          <p:nvPr/>
        </p:nvCxnSpPr>
        <p:spPr bwMode="auto">
          <a:xfrm>
            <a:off x="3016250" y="2852738"/>
            <a:ext cx="1322388" cy="1587"/>
          </a:xfrm>
          <a:prstGeom prst="straightConnector1">
            <a:avLst/>
          </a:prstGeom>
          <a:noFill/>
          <a:ln w="12700">
            <a:solidFill>
              <a:srgbClr val="FFFF00"/>
            </a:solidFill>
            <a:round/>
            <a:headEnd/>
            <a:tailEnd type="arrow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33804" name="AutoShape 12"/>
          <p:cNvCxnSpPr>
            <a:cxnSpLocks noChangeShapeType="1"/>
          </p:cNvCxnSpPr>
          <p:nvPr/>
        </p:nvCxnSpPr>
        <p:spPr bwMode="auto">
          <a:xfrm flipH="1" flipV="1">
            <a:off x="3013075" y="2851150"/>
            <a:ext cx="4598988" cy="2300288"/>
          </a:xfrm>
          <a:prstGeom prst="straightConnector1">
            <a:avLst/>
          </a:prstGeom>
          <a:noFill/>
          <a:ln w="12700">
            <a:solidFill>
              <a:srgbClr val="FFFF00"/>
            </a:solidFill>
            <a:round/>
            <a:headEnd type="stealth" w="lg" len="med"/>
            <a:tailEnd type="none" w="lg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33806" name="Text Box 14"/>
          <p:cNvSpPr txBox="1">
            <a:spLocks noChangeArrowheads="1"/>
          </p:cNvSpPr>
          <p:nvPr/>
        </p:nvSpPr>
        <p:spPr bwMode="auto">
          <a:xfrm>
            <a:off x="3276600" y="3860800"/>
            <a:ext cx="574675" cy="549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fontAlgn="base">
              <a:spcBef>
                <a:spcPct val="50000"/>
              </a:spcBef>
              <a:spcAft>
                <a:spcPct val="0"/>
              </a:spcAft>
            </a:pPr>
            <a:r>
              <a:rPr lang="cs-CZ" sz="3000" b="1" smtClean="0">
                <a:solidFill>
                  <a:srgbClr val="FFFFFF"/>
                </a:solidFill>
              </a:rPr>
              <a:t>F</a:t>
            </a:r>
            <a:endParaRPr lang="cs-CZ" sz="3000" b="1" baseline="-25000" smtClean="0">
              <a:solidFill>
                <a:srgbClr val="FFFFFF"/>
              </a:solidFill>
            </a:endParaRPr>
          </a:p>
        </p:txBody>
      </p:sp>
      <p:sp>
        <p:nvSpPr>
          <p:cNvPr id="33807" name="Text Box 15"/>
          <p:cNvSpPr txBox="1">
            <a:spLocks noChangeArrowheads="1"/>
          </p:cNvSpPr>
          <p:nvPr/>
        </p:nvSpPr>
        <p:spPr bwMode="auto">
          <a:xfrm>
            <a:off x="5076825" y="3860800"/>
            <a:ext cx="574675" cy="549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fontAlgn="base">
              <a:spcBef>
                <a:spcPct val="50000"/>
              </a:spcBef>
              <a:spcAft>
                <a:spcPct val="0"/>
              </a:spcAft>
            </a:pPr>
            <a:r>
              <a:rPr lang="cs-CZ" sz="3000" b="1" smtClean="0">
                <a:solidFill>
                  <a:srgbClr val="FFFFFF"/>
                </a:solidFill>
              </a:rPr>
              <a:t>F</a:t>
            </a:r>
            <a:r>
              <a:rPr lang="en-US" sz="3000" b="1" smtClean="0">
                <a:solidFill>
                  <a:srgbClr val="FFFFFF"/>
                </a:solidFill>
              </a:rPr>
              <a:t>’</a:t>
            </a:r>
            <a:endParaRPr lang="cs-CZ" sz="3000" b="1" baseline="-25000" smtClean="0">
              <a:solidFill>
                <a:srgbClr val="FFFFFF"/>
              </a:solidFill>
            </a:endParaRPr>
          </a:p>
        </p:txBody>
      </p:sp>
      <p:sp>
        <p:nvSpPr>
          <p:cNvPr id="33809" name="Text Box 17"/>
          <p:cNvSpPr txBox="1">
            <a:spLocks noChangeArrowheads="1"/>
          </p:cNvSpPr>
          <p:nvPr/>
        </p:nvSpPr>
        <p:spPr bwMode="auto">
          <a:xfrm>
            <a:off x="179388" y="3789363"/>
            <a:ext cx="360362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fontAlgn="base">
              <a:spcBef>
                <a:spcPct val="50000"/>
              </a:spcBef>
              <a:spcAft>
                <a:spcPct val="0"/>
              </a:spcAft>
            </a:pPr>
            <a:r>
              <a:rPr lang="cs-CZ" i="1" smtClean="0">
                <a:solidFill>
                  <a:srgbClr val="FFFFFF"/>
                </a:solidFill>
              </a:rPr>
              <a:t>O</a:t>
            </a:r>
          </a:p>
        </p:txBody>
      </p:sp>
      <p:cxnSp>
        <p:nvCxnSpPr>
          <p:cNvPr id="33810" name="AutoShape 18"/>
          <p:cNvCxnSpPr>
            <a:cxnSpLocks noChangeShapeType="1"/>
          </p:cNvCxnSpPr>
          <p:nvPr/>
        </p:nvCxnSpPr>
        <p:spPr bwMode="auto">
          <a:xfrm>
            <a:off x="107950" y="3500438"/>
            <a:ext cx="8640763" cy="1587"/>
          </a:xfrm>
          <a:prstGeom prst="straightConnector1">
            <a:avLst/>
          </a:prstGeom>
          <a:noFill/>
          <a:ln w="9525">
            <a:solidFill>
              <a:schemeClr val="tx1"/>
            </a:solidFill>
            <a:prstDash val="lgDashDot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33811" name="AutoShape 19"/>
          <p:cNvCxnSpPr>
            <a:cxnSpLocks noChangeShapeType="1"/>
          </p:cNvCxnSpPr>
          <p:nvPr/>
        </p:nvCxnSpPr>
        <p:spPr bwMode="auto">
          <a:xfrm flipV="1">
            <a:off x="3414713" y="2852738"/>
            <a:ext cx="922337" cy="1587"/>
          </a:xfrm>
          <a:prstGeom prst="straightConnector1">
            <a:avLst/>
          </a:prstGeom>
          <a:noFill/>
          <a:ln w="12700">
            <a:solidFill>
              <a:srgbClr val="FFFF00"/>
            </a:solidFill>
            <a:round/>
            <a:headEnd/>
            <a:tailEnd type="arrow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33812" name="AutoShape 20"/>
          <p:cNvCxnSpPr>
            <a:cxnSpLocks noChangeShapeType="1"/>
          </p:cNvCxnSpPr>
          <p:nvPr/>
        </p:nvCxnSpPr>
        <p:spPr bwMode="auto">
          <a:xfrm flipH="1" flipV="1">
            <a:off x="3416300" y="2852738"/>
            <a:ext cx="5262563" cy="3794125"/>
          </a:xfrm>
          <a:prstGeom prst="straightConnector1">
            <a:avLst/>
          </a:prstGeom>
          <a:noFill/>
          <a:ln w="12700">
            <a:solidFill>
              <a:srgbClr val="FFFF00"/>
            </a:solidFill>
            <a:round/>
            <a:headEnd type="stealth" w="lg" len="med"/>
            <a:tailEnd type="none" w="lg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33813" name="AutoShape 21"/>
          <p:cNvCxnSpPr>
            <a:cxnSpLocks noChangeShapeType="1"/>
          </p:cNvCxnSpPr>
          <p:nvPr/>
        </p:nvCxnSpPr>
        <p:spPr bwMode="auto">
          <a:xfrm flipH="1" flipV="1">
            <a:off x="4318000" y="2854325"/>
            <a:ext cx="4632325" cy="3397250"/>
          </a:xfrm>
          <a:prstGeom prst="straightConnector1">
            <a:avLst/>
          </a:prstGeom>
          <a:noFill/>
          <a:ln w="12700">
            <a:solidFill>
              <a:srgbClr val="FFFF00"/>
            </a:solidFill>
            <a:round/>
            <a:headEnd type="stealth" w="lg" len="med"/>
            <a:tailEnd type="none" w="med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33816" name="AutoShape 24"/>
          <p:cNvCxnSpPr>
            <a:cxnSpLocks noChangeShapeType="1"/>
          </p:cNvCxnSpPr>
          <p:nvPr/>
        </p:nvCxnSpPr>
        <p:spPr bwMode="auto">
          <a:xfrm>
            <a:off x="1643063" y="2852738"/>
            <a:ext cx="2689225" cy="0"/>
          </a:xfrm>
          <a:prstGeom prst="straightConnector1">
            <a:avLst/>
          </a:prstGeom>
          <a:noFill/>
          <a:ln w="12700">
            <a:solidFill>
              <a:srgbClr val="FFFF00"/>
            </a:solidFill>
            <a:round/>
            <a:headEnd/>
            <a:tailEnd type="arrow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33817" name="AutoShape 25"/>
          <p:cNvCxnSpPr>
            <a:cxnSpLocks noChangeShapeType="1"/>
          </p:cNvCxnSpPr>
          <p:nvPr/>
        </p:nvCxnSpPr>
        <p:spPr bwMode="auto">
          <a:xfrm flipH="1" flipV="1">
            <a:off x="1643063" y="2851150"/>
            <a:ext cx="7451725" cy="1831975"/>
          </a:xfrm>
          <a:prstGeom prst="straightConnector1">
            <a:avLst/>
          </a:prstGeom>
          <a:noFill/>
          <a:ln w="12700">
            <a:solidFill>
              <a:srgbClr val="FFFF00"/>
            </a:solidFill>
            <a:round/>
            <a:headEnd type="stealth" w="lg" len="med"/>
            <a:tailEnd type="none" w="lg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33824" name="AutoShape 32"/>
          <p:cNvCxnSpPr>
            <a:cxnSpLocks noChangeShapeType="1"/>
          </p:cNvCxnSpPr>
          <p:nvPr/>
        </p:nvCxnSpPr>
        <p:spPr bwMode="auto">
          <a:xfrm flipH="1" flipV="1">
            <a:off x="2519363" y="2852738"/>
            <a:ext cx="6318250" cy="2265362"/>
          </a:xfrm>
          <a:prstGeom prst="straightConnector1">
            <a:avLst/>
          </a:prstGeom>
          <a:noFill/>
          <a:ln w="12700">
            <a:solidFill>
              <a:srgbClr val="FFFF00"/>
            </a:solidFill>
            <a:round/>
            <a:headEnd type="stealth" w="lg" len="med"/>
            <a:tailEnd type="none" w="lg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33825" name="AutoShape 33"/>
          <p:cNvCxnSpPr>
            <a:cxnSpLocks noChangeShapeType="1"/>
          </p:cNvCxnSpPr>
          <p:nvPr/>
        </p:nvCxnSpPr>
        <p:spPr bwMode="auto">
          <a:xfrm>
            <a:off x="2527300" y="2852738"/>
            <a:ext cx="1812925" cy="1587"/>
          </a:xfrm>
          <a:prstGeom prst="straightConnector1">
            <a:avLst/>
          </a:prstGeom>
          <a:noFill/>
          <a:ln w="12700">
            <a:solidFill>
              <a:srgbClr val="FFFF00"/>
            </a:solidFill>
            <a:round/>
            <a:headEnd/>
            <a:tailEnd type="arrow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33826" name="AutoShape 34"/>
          <p:cNvCxnSpPr>
            <a:cxnSpLocks noChangeShapeType="1"/>
          </p:cNvCxnSpPr>
          <p:nvPr/>
        </p:nvCxnSpPr>
        <p:spPr bwMode="auto">
          <a:xfrm flipH="1" flipV="1">
            <a:off x="3832225" y="2844800"/>
            <a:ext cx="2887663" cy="3843338"/>
          </a:xfrm>
          <a:prstGeom prst="straightConnector1">
            <a:avLst/>
          </a:prstGeom>
          <a:noFill/>
          <a:ln w="12700">
            <a:solidFill>
              <a:srgbClr val="FFFF00"/>
            </a:solidFill>
            <a:round/>
            <a:headEnd type="stealth" w="lg" len="med"/>
            <a:tailEnd type="none" w="lg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33828" name="AutoShape 36"/>
          <p:cNvCxnSpPr>
            <a:cxnSpLocks noChangeShapeType="1"/>
          </p:cNvCxnSpPr>
          <p:nvPr/>
        </p:nvCxnSpPr>
        <p:spPr bwMode="auto">
          <a:xfrm>
            <a:off x="3825875" y="2852738"/>
            <a:ext cx="511175" cy="1587"/>
          </a:xfrm>
          <a:prstGeom prst="straightConnector1">
            <a:avLst/>
          </a:prstGeom>
          <a:noFill/>
          <a:ln w="12700">
            <a:solidFill>
              <a:srgbClr val="FFFF00"/>
            </a:solidFill>
            <a:round/>
            <a:headEnd/>
            <a:tailEnd type="arrow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33829" name="AutoShape 37"/>
          <p:cNvCxnSpPr>
            <a:cxnSpLocks noChangeShapeType="1"/>
          </p:cNvCxnSpPr>
          <p:nvPr/>
        </p:nvCxnSpPr>
        <p:spPr bwMode="auto">
          <a:xfrm flipH="1" flipV="1">
            <a:off x="4303713" y="2843213"/>
            <a:ext cx="4619625" cy="3378200"/>
          </a:xfrm>
          <a:prstGeom prst="straightConnector1">
            <a:avLst/>
          </a:prstGeom>
          <a:noFill/>
          <a:ln w="12700">
            <a:solidFill>
              <a:srgbClr val="FFFF00"/>
            </a:solidFill>
            <a:round/>
            <a:headEnd type="stealth" w="lg" len="med"/>
            <a:tailEnd type="none" w="lg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33830" name="Text Box 38"/>
          <p:cNvSpPr txBox="1">
            <a:spLocks noChangeArrowheads="1"/>
          </p:cNvSpPr>
          <p:nvPr/>
        </p:nvSpPr>
        <p:spPr bwMode="auto">
          <a:xfrm>
            <a:off x="0" y="188913"/>
            <a:ext cx="9144000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 fontAlgn="base">
              <a:spcBef>
                <a:spcPct val="50000"/>
              </a:spcBef>
              <a:spcAft>
                <a:spcPct val="0"/>
              </a:spcAft>
            </a:pPr>
            <a:r>
              <a:rPr lang="cs-CZ" sz="3200" b="1" dirty="0" smtClean="0">
                <a:solidFill>
                  <a:srgbClr val="DADADA">
                    <a:lumMod val="10000"/>
                  </a:srgbClr>
                </a:solidFill>
              </a:rPr>
              <a:t>Zobrazení předmětu spojkou</a:t>
            </a:r>
          </a:p>
        </p:txBody>
      </p:sp>
      <p:cxnSp>
        <p:nvCxnSpPr>
          <p:cNvPr id="33831" name="AutoShape 39"/>
          <p:cNvCxnSpPr>
            <a:cxnSpLocks noChangeShapeType="1"/>
          </p:cNvCxnSpPr>
          <p:nvPr/>
        </p:nvCxnSpPr>
        <p:spPr bwMode="auto">
          <a:xfrm flipH="1" flipV="1">
            <a:off x="2543175" y="1557338"/>
            <a:ext cx="1757363" cy="1287462"/>
          </a:xfrm>
          <a:prstGeom prst="straightConnector1">
            <a:avLst/>
          </a:prstGeom>
          <a:noFill/>
          <a:ln w="12700">
            <a:solidFill>
              <a:srgbClr val="FFFF00"/>
            </a:solidFill>
            <a:prstDash val="lgDash"/>
            <a:round/>
            <a:headEnd type="stealth" w="lg" len="med"/>
            <a:tailEnd type="none" w="lg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33832" name="AutoShape 40"/>
          <p:cNvCxnSpPr>
            <a:cxnSpLocks noChangeShapeType="1"/>
          </p:cNvCxnSpPr>
          <p:nvPr/>
        </p:nvCxnSpPr>
        <p:spPr bwMode="auto">
          <a:xfrm flipH="1" flipV="1">
            <a:off x="2243138" y="731838"/>
            <a:ext cx="1590675" cy="2109787"/>
          </a:xfrm>
          <a:prstGeom prst="straightConnector1">
            <a:avLst/>
          </a:prstGeom>
          <a:noFill/>
          <a:ln w="12700">
            <a:solidFill>
              <a:srgbClr val="FFFF00"/>
            </a:solidFill>
            <a:prstDash val="lgDash"/>
            <a:round/>
            <a:headEnd type="stealth" w="lg" len="med"/>
            <a:tailEnd type="none" w="lg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25904936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38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38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38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37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37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37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379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379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379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379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379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379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379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379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6" presetID="2" presetClass="entr" presetSubtype="8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337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1000" fill="hold"/>
                                        <p:tgtEl>
                                          <p:spTgt spid="337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" presetClass="entr" presetSubtype="8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38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338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2" presetClass="entr" presetSubtype="8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1000" fill="hold"/>
                                        <p:tgtEl>
                                          <p:spTgt spid="338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338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2" presetClass="entr" presetSubtype="8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1000" fill="hold"/>
                                        <p:tgtEl>
                                          <p:spTgt spid="337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1000" fill="hold"/>
                                        <p:tgtEl>
                                          <p:spTgt spid="337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2" presetClass="entr" presetSubtype="8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337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1000" fill="hold"/>
                                        <p:tgtEl>
                                          <p:spTgt spid="337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22" presetClass="entr" presetSubtype="8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8" dur="1000"/>
                                        <p:tgtEl>
                                          <p:spTgt spid="338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2" presetClass="entr" presetSubtype="8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380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380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8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38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38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8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338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38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 nodeType="clickPar">
                      <p:stCondLst>
                        <p:cond delay="indefinite"/>
                      </p:stCondLst>
                      <p:childTnLst>
                        <p:par>
                          <p:cTn id="6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3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5" dur="500"/>
                                        <p:tgtEl>
                                          <p:spTgt spid="338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 nodeType="clickPar">
                      <p:stCondLst>
                        <p:cond delay="indefinite"/>
                      </p:stCondLst>
                      <p:childTnLst>
                        <p:par>
                          <p:cTn id="6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8" presetID="22" presetClass="entr" presetSubtype="8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0" dur="1000"/>
                                        <p:tgtEl>
                                          <p:spTgt spid="338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3" dur="1000"/>
                                        <p:tgtEl>
                                          <p:spTgt spid="338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6" dur="2000"/>
                                        <p:tgtEl>
                                          <p:spTgt spid="338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5" presetClass="entr" presetSubtype="10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9" dur="500"/>
                                        <p:tgtEl>
                                          <p:spTgt spid="338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 nodeType="clickPar">
                      <p:stCondLst>
                        <p:cond delay="indefinite"/>
                      </p:stCondLst>
                      <p:childTnLst>
                        <p:par>
                          <p:cTn id="8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2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4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6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8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 nodeType="clickPar">
                      <p:stCondLst>
                        <p:cond delay="indefinite"/>
                      </p:stCondLst>
                      <p:childTnLst>
                        <p:par>
                          <p:cTn id="9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2" presetID="63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4.07407E-6 L 0.09583 4.07407E-6 " pathEditMode="relative" rAng="0" ptsTypes="AA">
                                      <p:cBhvr>
                                        <p:cTn id="93" dur="2000" fill="hold"/>
                                        <p:tgtEl>
                                          <p:spTgt spid="338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792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 nodeType="clickPar">
                      <p:stCondLst>
                        <p:cond delay="indefinite"/>
                      </p:stCondLst>
                      <p:childTnLst>
                        <p:par>
                          <p:cTn id="9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6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8" dur="1000"/>
                                        <p:tgtEl>
                                          <p:spTgt spid="338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9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1" dur="2000"/>
                                        <p:tgtEl>
                                          <p:spTgt spid="338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2" presetID="22" presetClass="entr" presetSubtype="8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4" dur="1000"/>
                                        <p:tgtEl>
                                          <p:spTgt spid="338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5" presetID="5" presetClass="entr" presetSubtype="10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7" dur="500"/>
                                        <p:tgtEl>
                                          <p:spTgt spid="337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 nodeType="clickPar">
                      <p:stCondLst>
                        <p:cond delay="indefinite"/>
                      </p:stCondLst>
                      <p:childTnLst>
                        <p:par>
                          <p:cTn id="10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1" dur="2000"/>
                                        <p:tgtEl>
                                          <p:spTgt spid="338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38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3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4" dur="2000"/>
                                        <p:tgtEl>
                                          <p:spTgt spid="338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38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6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7" dur="2000"/>
                                        <p:tgtEl>
                                          <p:spTgt spid="338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38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9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0" dur="2000"/>
                                        <p:tgtEl>
                                          <p:spTgt spid="3379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37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 nodeType="clickPar">
                      <p:stCondLst>
                        <p:cond delay="indefinite"/>
                      </p:stCondLst>
                      <p:childTnLst>
                        <p:par>
                          <p:cTn id="12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4" presetID="63" presetClass="path" presetSubtype="0" accel="50000" decel="500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9583 4.07407E-6 L 0.15 4.07407E-6 " pathEditMode="relative" rAng="0" ptsTypes="AA">
                                      <p:cBhvr>
                                        <p:cTn id="125" dur="2000" fill="hold"/>
                                        <p:tgtEl>
                                          <p:spTgt spid="338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708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 nodeType="clickPar">
                      <p:stCondLst>
                        <p:cond delay="indefinite"/>
                      </p:stCondLst>
                      <p:childTnLst>
                        <p:par>
                          <p:cTn id="12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0" dur="1000"/>
                                        <p:tgtEl>
                                          <p:spTgt spid="338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1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3" dur="2000"/>
                                        <p:tgtEl>
                                          <p:spTgt spid="338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4" presetID="22" presetClass="entr" presetSubtype="8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6" dur="1000"/>
                                        <p:tgtEl>
                                          <p:spTgt spid="338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7" presetID="5" presetClass="entr" presetSubtype="10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9" dur="500"/>
                                        <p:tgtEl>
                                          <p:spTgt spid="337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0" fill="hold" nodeType="clickPar">
                      <p:stCondLst>
                        <p:cond delay="indefinite"/>
                      </p:stCondLst>
                      <p:childTnLst>
                        <p:par>
                          <p:cTn id="14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2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3" dur="2000"/>
                                        <p:tgtEl>
                                          <p:spTgt spid="3380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38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5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6" dur="2000"/>
                                        <p:tgtEl>
                                          <p:spTgt spid="338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38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8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9" dur="2000"/>
                                        <p:tgtEl>
                                          <p:spTgt spid="3380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38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1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2" dur="2000"/>
                                        <p:tgtEl>
                                          <p:spTgt spid="3379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37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4" fill="hold" nodeType="clickPar">
                      <p:stCondLst>
                        <p:cond delay="indefinite"/>
                      </p:stCondLst>
                      <p:childTnLst>
                        <p:par>
                          <p:cTn id="15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6" presetID="63" presetClass="path" presetSubtype="0" accel="50000" decel="500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5 4.07407E-6 L 0.19462 4.07407E-6 " pathEditMode="relative" rAng="0" ptsTypes="AA">
                                      <p:cBhvr>
                                        <p:cTn id="157" dur="2000" fill="hold"/>
                                        <p:tgtEl>
                                          <p:spTgt spid="338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222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8" fill="hold" nodeType="clickPar">
                      <p:stCondLst>
                        <p:cond delay="indefinite"/>
                      </p:stCondLst>
                      <p:childTnLst>
                        <p:par>
                          <p:cTn id="15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2" dur="1000"/>
                                        <p:tgtEl>
                                          <p:spTgt spid="338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3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5" dur="2000"/>
                                        <p:tgtEl>
                                          <p:spTgt spid="338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6" presetID="22" presetClass="entr" presetSubtype="8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8" dur="1000"/>
                                        <p:tgtEl>
                                          <p:spTgt spid="338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9" fill="hold" nodeType="clickPar">
                      <p:stCondLst>
                        <p:cond delay="indefinite"/>
                      </p:stCondLst>
                      <p:childTnLst>
                        <p:par>
                          <p:cTn id="17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1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2" dur="2000"/>
                                        <p:tgtEl>
                                          <p:spTgt spid="338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38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4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5" dur="2000"/>
                                        <p:tgtEl>
                                          <p:spTgt spid="338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38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7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8" dur="2000"/>
                                        <p:tgtEl>
                                          <p:spTgt spid="338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38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0" fill="hold" nodeType="clickPar">
                      <p:stCondLst>
                        <p:cond delay="indefinite"/>
                      </p:stCondLst>
                      <p:childTnLst>
                        <p:par>
                          <p:cTn id="18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2" presetID="63" presetClass="path" presetSubtype="0" accel="50000" decel="50000" fill="hold" grpId="4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9462 4.07407E-6 L 0.23837 4.07407E-6 " pathEditMode="relative" rAng="0" ptsTypes="AA">
                                      <p:cBhvr>
                                        <p:cTn id="183" dur="2000" fill="hold"/>
                                        <p:tgtEl>
                                          <p:spTgt spid="338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187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4" fill="hold" nodeType="clickPar">
                      <p:stCondLst>
                        <p:cond delay="indefinite"/>
                      </p:stCondLst>
                      <p:childTnLst>
                        <p:par>
                          <p:cTn id="18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6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8" dur="500"/>
                                        <p:tgtEl>
                                          <p:spTgt spid="338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9" presetID="22" presetClass="entr" presetSubtype="8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1" dur="500"/>
                                        <p:tgtEl>
                                          <p:spTgt spid="338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2" presetID="22" presetClass="entr" presetSubtype="8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4" dur="500"/>
                                        <p:tgtEl>
                                          <p:spTgt spid="338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5" presetID="20" presetClass="entr" presetSubtype="0" fill="hold" grpId="0" nodeType="with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97" dur="1000"/>
                                        <p:tgtEl>
                                          <p:spTgt spid="338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8" presetID="22" presetClass="entr" presetSubtype="8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0" dur="500"/>
                                        <p:tgtEl>
                                          <p:spTgt spid="338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1" presetID="22" presetClass="entr" presetSubtype="8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3" dur="500"/>
                                        <p:tgtEl>
                                          <p:spTgt spid="338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827" grpId="0" animBg="1"/>
      <p:bldP spid="33815" grpId="0" animBg="1"/>
      <p:bldP spid="33815" grpId="1" animBg="1"/>
      <p:bldP spid="33815" grpId="2" animBg="1"/>
      <p:bldP spid="33815" grpId="3" animBg="1"/>
      <p:bldP spid="33815" grpId="4" animBg="1"/>
      <p:bldP spid="33819" grpId="0" animBg="1"/>
      <p:bldP spid="33819" grpId="1" animBg="1"/>
      <p:bldP spid="33794" grpId="0" animBg="1"/>
      <p:bldP spid="33794" grpId="1" animBg="1"/>
      <p:bldP spid="33795" grpId="0" animBg="1"/>
      <p:bldP spid="33795" grpId="1" animBg="1"/>
      <p:bldP spid="3383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82" name="AutoShape 10"/>
          <p:cNvSpPr>
            <a:spLocks noChangeAspect="1" noChangeArrowheads="1"/>
          </p:cNvSpPr>
          <p:nvPr/>
        </p:nvSpPr>
        <p:spPr bwMode="auto">
          <a:xfrm>
            <a:off x="3667125" y="3251200"/>
            <a:ext cx="238125" cy="238125"/>
          </a:xfrm>
          <a:prstGeom prst="smileyFace">
            <a:avLst>
              <a:gd name="adj" fmla="val 4653"/>
            </a:avLst>
          </a:prstGeom>
          <a:solidFill>
            <a:srgbClr val="3366FF"/>
          </a:solidFill>
          <a:ln w="9525">
            <a:solidFill>
              <a:schemeClr val="tx1"/>
            </a:solidFill>
            <a:prstDash val="dash"/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smtClean="0">
              <a:solidFill>
                <a:srgbClr val="FFFFFF"/>
              </a:solidFill>
            </a:endParaRPr>
          </a:p>
        </p:txBody>
      </p:sp>
      <p:sp>
        <p:nvSpPr>
          <p:cNvPr id="28681" name="AutoShape 9"/>
          <p:cNvSpPr>
            <a:spLocks noChangeAspect="1" noChangeArrowheads="1"/>
          </p:cNvSpPr>
          <p:nvPr/>
        </p:nvSpPr>
        <p:spPr bwMode="auto">
          <a:xfrm>
            <a:off x="3563938" y="3346450"/>
            <a:ext cx="146050" cy="146050"/>
          </a:xfrm>
          <a:prstGeom prst="smileyFace">
            <a:avLst>
              <a:gd name="adj" fmla="val 4653"/>
            </a:avLst>
          </a:prstGeom>
          <a:solidFill>
            <a:srgbClr val="3366FF"/>
          </a:solidFill>
          <a:ln w="9525">
            <a:solidFill>
              <a:schemeClr val="tx1"/>
            </a:solidFill>
            <a:prstDash val="dash"/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smtClean="0">
              <a:solidFill>
                <a:srgbClr val="FFFFFF"/>
              </a:solidFill>
            </a:endParaRPr>
          </a:p>
        </p:txBody>
      </p:sp>
      <p:pic>
        <p:nvPicPr>
          <p:cNvPr id="28678" name="Picture 6" descr="čočky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000000"/>
              </a:clrFrom>
              <a:clrTo>
                <a:srgbClr val="000000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9606" t="6299" r="20847" b="7086"/>
          <a:stretch>
            <a:fillRect/>
          </a:stretch>
        </p:blipFill>
        <p:spPr bwMode="auto">
          <a:xfrm>
            <a:off x="3943350" y="2093913"/>
            <a:ext cx="763588" cy="2806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8683" name="AutoShape 11"/>
          <p:cNvSpPr>
            <a:spLocks noChangeAspect="1" noChangeArrowheads="1"/>
          </p:cNvSpPr>
          <p:nvPr/>
        </p:nvSpPr>
        <p:spPr bwMode="auto">
          <a:xfrm>
            <a:off x="3619500" y="3290888"/>
            <a:ext cx="200025" cy="200025"/>
          </a:xfrm>
          <a:prstGeom prst="smileyFace">
            <a:avLst>
              <a:gd name="adj" fmla="val 4653"/>
            </a:avLst>
          </a:prstGeom>
          <a:solidFill>
            <a:srgbClr val="3366FF"/>
          </a:solidFill>
          <a:ln w="9525">
            <a:solidFill>
              <a:schemeClr val="tx1"/>
            </a:solidFill>
            <a:prstDash val="dash"/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smtClean="0">
              <a:solidFill>
                <a:srgbClr val="FFFFFF"/>
              </a:solidFill>
            </a:endParaRPr>
          </a:p>
        </p:txBody>
      </p:sp>
      <p:cxnSp>
        <p:nvCxnSpPr>
          <p:cNvPr id="28685" name="AutoShape 13"/>
          <p:cNvCxnSpPr>
            <a:cxnSpLocks noChangeShapeType="1"/>
          </p:cNvCxnSpPr>
          <p:nvPr/>
        </p:nvCxnSpPr>
        <p:spPr bwMode="auto">
          <a:xfrm>
            <a:off x="2517775" y="3357563"/>
            <a:ext cx="0" cy="287337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28686" name="AutoShape 14"/>
          <p:cNvCxnSpPr>
            <a:cxnSpLocks noChangeShapeType="1"/>
          </p:cNvCxnSpPr>
          <p:nvPr/>
        </p:nvCxnSpPr>
        <p:spPr bwMode="auto">
          <a:xfrm>
            <a:off x="4318000" y="3357563"/>
            <a:ext cx="0" cy="287337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28687" name="AutoShape 15"/>
          <p:cNvCxnSpPr>
            <a:cxnSpLocks noChangeShapeType="1"/>
          </p:cNvCxnSpPr>
          <p:nvPr/>
        </p:nvCxnSpPr>
        <p:spPr bwMode="auto">
          <a:xfrm>
            <a:off x="6116638" y="3357563"/>
            <a:ext cx="0" cy="287337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28688" name="AutoShape 16"/>
          <p:cNvCxnSpPr>
            <a:cxnSpLocks noChangeShapeType="1"/>
          </p:cNvCxnSpPr>
          <p:nvPr/>
        </p:nvCxnSpPr>
        <p:spPr bwMode="auto">
          <a:xfrm>
            <a:off x="3419475" y="3357563"/>
            <a:ext cx="0" cy="287337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28689" name="AutoShape 17"/>
          <p:cNvCxnSpPr>
            <a:cxnSpLocks noChangeShapeType="1"/>
          </p:cNvCxnSpPr>
          <p:nvPr/>
        </p:nvCxnSpPr>
        <p:spPr bwMode="auto">
          <a:xfrm>
            <a:off x="5218113" y="3357563"/>
            <a:ext cx="0" cy="287337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28691" name="AutoShape 19"/>
          <p:cNvCxnSpPr>
            <a:cxnSpLocks noChangeShapeType="1"/>
          </p:cNvCxnSpPr>
          <p:nvPr/>
        </p:nvCxnSpPr>
        <p:spPr bwMode="auto">
          <a:xfrm flipH="1" flipV="1">
            <a:off x="3013075" y="2851150"/>
            <a:ext cx="4598988" cy="2300288"/>
          </a:xfrm>
          <a:prstGeom prst="straightConnector1">
            <a:avLst/>
          </a:prstGeom>
          <a:noFill/>
          <a:ln w="12700">
            <a:solidFill>
              <a:srgbClr val="FFFF00"/>
            </a:solidFill>
            <a:round/>
            <a:headEnd type="arrow" w="med" len="lg"/>
            <a:tailEnd type="none" w="med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28692" name="Text Box 20"/>
          <p:cNvSpPr txBox="1">
            <a:spLocks noChangeArrowheads="1"/>
          </p:cNvSpPr>
          <p:nvPr/>
        </p:nvSpPr>
        <p:spPr bwMode="auto">
          <a:xfrm>
            <a:off x="3276600" y="4005263"/>
            <a:ext cx="574675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fontAlgn="base">
              <a:spcBef>
                <a:spcPct val="50000"/>
              </a:spcBef>
              <a:spcAft>
                <a:spcPct val="0"/>
              </a:spcAft>
            </a:pPr>
            <a:r>
              <a:rPr lang="cs-CZ" dirty="0" smtClean="0">
                <a:solidFill>
                  <a:srgbClr val="FFFFFF"/>
                </a:solidFill>
              </a:rPr>
              <a:t>F´</a:t>
            </a:r>
            <a:endParaRPr lang="cs-CZ" baseline="-25000" dirty="0" smtClean="0">
              <a:solidFill>
                <a:srgbClr val="FFFFFF"/>
              </a:solidFill>
            </a:endParaRPr>
          </a:p>
        </p:txBody>
      </p:sp>
      <p:sp>
        <p:nvSpPr>
          <p:cNvPr id="28693" name="Text Box 21"/>
          <p:cNvSpPr txBox="1">
            <a:spLocks noChangeArrowheads="1"/>
          </p:cNvSpPr>
          <p:nvPr/>
        </p:nvSpPr>
        <p:spPr bwMode="auto">
          <a:xfrm>
            <a:off x="5076825" y="4005263"/>
            <a:ext cx="574675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fontAlgn="base">
              <a:spcBef>
                <a:spcPct val="50000"/>
              </a:spcBef>
              <a:spcAft>
                <a:spcPct val="0"/>
              </a:spcAft>
            </a:pPr>
            <a:r>
              <a:rPr lang="cs-CZ" dirty="0" smtClean="0">
                <a:solidFill>
                  <a:srgbClr val="FFFFFF"/>
                </a:solidFill>
              </a:rPr>
              <a:t>F</a:t>
            </a:r>
            <a:endParaRPr lang="cs-CZ" baseline="-25000" dirty="0" smtClean="0">
              <a:solidFill>
                <a:srgbClr val="FFFFFF"/>
              </a:solidFill>
            </a:endParaRPr>
          </a:p>
        </p:txBody>
      </p:sp>
      <p:sp>
        <p:nvSpPr>
          <p:cNvPr id="28694" name="Text Box 22"/>
          <p:cNvSpPr txBox="1">
            <a:spLocks noChangeArrowheads="1"/>
          </p:cNvSpPr>
          <p:nvPr/>
        </p:nvSpPr>
        <p:spPr bwMode="auto">
          <a:xfrm>
            <a:off x="179388" y="3573463"/>
            <a:ext cx="360362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fontAlgn="base">
              <a:spcBef>
                <a:spcPct val="50000"/>
              </a:spcBef>
              <a:spcAft>
                <a:spcPct val="0"/>
              </a:spcAft>
            </a:pPr>
            <a:r>
              <a:rPr lang="cs-CZ" i="1" smtClean="0">
                <a:solidFill>
                  <a:srgbClr val="FFFFFF"/>
                </a:solidFill>
              </a:rPr>
              <a:t>O</a:t>
            </a:r>
          </a:p>
        </p:txBody>
      </p:sp>
      <p:cxnSp>
        <p:nvCxnSpPr>
          <p:cNvPr id="28695" name="AutoShape 23"/>
          <p:cNvCxnSpPr>
            <a:cxnSpLocks noChangeShapeType="1"/>
          </p:cNvCxnSpPr>
          <p:nvPr/>
        </p:nvCxnSpPr>
        <p:spPr bwMode="auto">
          <a:xfrm>
            <a:off x="107950" y="3500438"/>
            <a:ext cx="8640763" cy="1587"/>
          </a:xfrm>
          <a:prstGeom prst="straightConnector1">
            <a:avLst/>
          </a:prstGeom>
          <a:noFill/>
          <a:ln w="9525">
            <a:solidFill>
              <a:schemeClr val="tx1"/>
            </a:solidFill>
            <a:prstDash val="lgDashDot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28698" name="AutoShape 26"/>
          <p:cNvCxnSpPr>
            <a:cxnSpLocks noChangeShapeType="1"/>
          </p:cNvCxnSpPr>
          <p:nvPr/>
        </p:nvCxnSpPr>
        <p:spPr bwMode="auto">
          <a:xfrm flipH="1">
            <a:off x="4329113" y="845125"/>
            <a:ext cx="2835175" cy="2009200"/>
          </a:xfrm>
          <a:prstGeom prst="straightConnector1">
            <a:avLst/>
          </a:prstGeom>
          <a:noFill/>
          <a:ln w="12700">
            <a:solidFill>
              <a:srgbClr val="FFFF00"/>
            </a:solidFill>
            <a:round/>
            <a:headEnd type="arrow" w="med" len="lg"/>
            <a:tailEnd type="none" w="med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28700" name="AutoShape 28"/>
          <p:cNvCxnSpPr>
            <a:cxnSpLocks noChangeShapeType="1"/>
          </p:cNvCxnSpPr>
          <p:nvPr/>
        </p:nvCxnSpPr>
        <p:spPr bwMode="auto">
          <a:xfrm flipH="1" flipV="1">
            <a:off x="1643063" y="2851150"/>
            <a:ext cx="7172325" cy="1743075"/>
          </a:xfrm>
          <a:prstGeom prst="straightConnector1">
            <a:avLst/>
          </a:prstGeom>
          <a:noFill/>
          <a:ln w="12700">
            <a:solidFill>
              <a:srgbClr val="FFFF00"/>
            </a:solidFill>
            <a:round/>
            <a:headEnd type="arrow" w="med" len="lg"/>
            <a:tailEnd type="none" w="med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28701" name="AutoShape 29"/>
          <p:cNvCxnSpPr>
            <a:cxnSpLocks noChangeShapeType="1"/>
          </p:cNvCxnSpPr>
          <p:nvPr/>
        </p:nvCxnSpPr>
        <p:spPr bwMode="auto">
          <a:xfrm flipH="1" flipV="1">
            <a:off x="2519363" y="2852738"/>
            <a:ext cx="6445250" cy="2316162"/>
          </a:xfrm>
          <a:prstGeom prst="straightConnector1">
            <a:avLst/>
          </a:prstGeom>
          <a:noFill/>
          <a:ln w="12700">
            <a:solidFill>
              <a:srgbClr val="FFFF00"/>
            </a:solidFill>
            <a:round/>
            <a:headEnd type="stealth" w="med" len="lg"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28706" name="AutoShape 34"/>
          <p:cNvCxnSpPr>
            <a:cxnSpLocks noChangeShapeType="1"/>
          </p:cNvCxnSpPr>
          <p:nvPr/>
        </p:nvCxnSpPr>
        <p:spPr bwMode="auto">
          <a:xfrm flipV="1">
            <a:off x="3416300" y="2844800"/>
            <a:ext cx="922338" cy="655638"/>
          </a:xfrm>
          <a:prstGeom prst="straightConnector1">
            <a:avLst/>
          </a:prstGeom>
          <a:noFill/>
          <a:ln w="12700">
            <a:solidFill>
              <a:srgbClr val="FFFF00"/>
            </a:solidFill>
            <a:prstDash val="dash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28707" name="AutoShape 35"/>
          <p:cNvCxnSpPr>
            <a:cxnSpLocks noChangeShapeType="1"/>
          </p:cNvCxnSpPr>
          <p:nvPr/>
        </p:nvCxnSpPr>
        <p:spPr bwMode="auto">
          <a:xfrm>
            <a:off x="1651000" y="2851150"/>
            <a:ext cx="2676525" cy="1588"/>
          </a:xfrm>
          <a:prstGeom prst="straightConnector1">
            <a:avLst/>
          </a:prstGeom>
          <a:noFill/>
          <a:ln w="12700">
            <a:solidFill>
              <a:srgbClr val="FFFF00"/>
            </a:solidFill>
            <a:round/>
            <a:headEnd/>
            <a:tailEnd type="arrow" w="med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28708" name="AutoShape 36"/>
          <p:cNvSpPr>
            <a:spLocks noChangeAspect="1" noChangeArrowheads="1"/>
          </p:cNvSpPr>
          <p:nvPr/>
        </p:nvSpPr>
        <p:spPr bwMode="auto">
          <a:xfrm>
            <a:off x="1331913" y="2865438"/>
            <a:ext cx="622300" cy="622300"/>
          </a:xfrm>
          <a:prstGeom prst="smileyFace">
            <a:avLst>
              <a:gd name="adj" fmla="val 4653"/>
            </a:avLst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smtClean="0">
              <a:solidFill>
                <a:srgbClr val="FFFFFF"/>
              </a:solidFill>
            </a:endParaRPr>
          </a:p>
        </p:txBody>
      </p:sp>
      <p:cxnSp>
        <p:nvCxnSpPr>
          <p:cNvPr id="28709" name="AutoShape 37"/>
          <p:cNvCxnSpPr>
            <a:cxnSpLocks noChangeShapeType="1"/>
          </p:cNvCxnSpPr>
          <p:nvPr/>
        </p:nvCxnSpPr>
        <p:spPr bwMode="auto">
          <a:xfrm>
            <a:off x="2527300" y="2852738"/>
            <a:ext cx="1812925" cy="1587"/>
          </a:xfrm>
          <a:prstGeom prst="straightConnector1">
            <a:avLst/>
          </a:prstGeom>
          <a:noFill/>
          <a:ln w="12700">
            <a:solidFill>
              <a:srgbClr val="FFFF00"/>
            </a:solidFill>
            <a:round/>
            <a:headEnd/>
            <a:tailEnd type="arrow" w="med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28710" name="AutoShape 38"/>
          <p:cNvCxnSpPr>
            <a:cxnSpLocks noChangeShapeType="1"/>
          </p:cNvCxnSpPr>
          <p:nvPr/>
        </p:nvCxnSpPr>
        <p:spPr bwMode="auto">
          <a:xfrm>
            <a:off x="3025775" y="2852738"/>
            <a:ext cx="1309688" cy="1587"/>
          </a:xfrm>
          <a:prstGeom prst="straightConnector1">
            <a:avLst/>
          </a:prstGeom>
          <a:noFill/>
          <a:ln w="12700">
            <a:solidFill>
              <a:srgbClr val="FFFF00"/>
            </a:solidFill>
            <a:round/>
            <a:headEnd/>
            <a:tailEnd type="arrow" w="med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28711" name="Text Box 39"/>
          <p:cNvSpPr txBox="1">
            <a:spLocks noChangeArrowheads="1"/>
          </p:cNvSpPr>
          <p:nvPr/>
        </p:nvSpPr>
        <p:spPr bwMode="auto">
          <a:xfrm>
            <a:off x="0" y="260350"/>
            <a:ext cx="9144000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 fontAlgn="base">
              <a:spcBef>
                <a:spcPct val="50000"/>
              </a:spcBef>
              <a:spcAft>
                <a:spcPct val="0"/>
              </a:spcAft>
            </a:pPr>
            <a:r>
              <a:rPr lang="cs-CZ" sz="3200" b="1" dirty="0" smtClean="0">
                <a:solidFill>
                  <a:srgbClr val="DADADA">
                    <a:lumMod val="10000"/>
                  </a:srgbClr>
                </a:solidFill>
              </a:rPr>
              <a:t>Zobrazení předmětu rozptylkou</a:t>
            </a:r>
          </a:p>
        </p:txBody>
      </p:sp>
    </p:spTree>
    <p:extLst>
      <p:ext uri="{BB962C8B-B14F-4D97-AF65-F5344CB8AC3E}">
        <p14:creationId xmlns:p14="http://schemas.microsoft.com/office/powerpoint/2010/main" val="31924689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7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87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87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87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86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86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86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867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867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867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867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867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867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867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867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6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86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86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86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86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86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86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86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86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86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286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86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86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286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286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4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6" dur="500"/>
                                        <p:tgtEl>
                                          <p:spTgt spid="286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9" dur="500"/>
                                        <p:tgtEl>
                                          <p:spTgt spid="286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 nodeType="clickPar">
                      <p:stCondLst>
                        <p:cond delay="indefinite"/>
                      </p:stCondLst>
                      <p:childTnLst>
                        <p:par>
                          <p:cTn id="6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2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7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4" dur="500"/>
                                        <p:tgtEl>
                                          <p:spTgt spid="287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 nodeType="clickPar">
                      <p:stCondLst>
                        <p:cond delay="indefinite"/>
                      </p:stCondLst>
                      <p:childTnLst>
                        <p:par>
                          <p:cTn id="6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7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7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9" dur="1000"/>
                                        <p:tgtEl>
                                          <p:spTgt spid="287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7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2" dur="1000"/>
                                        <p:tgtEl>
                                          <p:spTgt spid="287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3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7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5" dur="500"/>
                                        <p:tgtEl>
                                          <p:spTgt spid="287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6" presetID="22" presetClass="entr" presetSubtype="8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8" dur="1000"/>
                                        <p:tgtEl>
                                          <p:spTgt spid="286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9" presetID="5" presetClass="entr" presetSubtype="1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81" dur="1000"/>
                                        <p:tgtEl>
                                          <p:spTgt spid="286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 nodeType="clickPar">
                      <p:stCondLst>
                        <p:cond delay="indefinite"/>
                      </p:stCondLst>
                      <p:childTnLst>
                        <p:par>
                          <p:cTn id="8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4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5" dur="2000"/>
                                        <p:tgtEl>
                                          <p:spTgt spid="2870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87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7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8" dur="2000"/>
                                        <p:tgtEl>
                                          <p:spTgt spid="2870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87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0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1" dur="2000"/>
                                        <p:tgtEl>
                                          <p:spTgt spid="2869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86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3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4" dur="2000"/>
                                        <p:tgtEl>
                                          <p:spTgt spid="2870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87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6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7" dur="2000"/>
                                        <p:tgtEl>
                                          <p:spTgt spid="2868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86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 nodeType="clickPar">
                      <p:stCondLst>
                        <p:cond delay="indefinite"/>
                      </p:stCondLst>
                      <p:childTnLst>
                        <p:par>
                          <p:cTn id="10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1" presetID="63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4.07407E-6 L 0.09583 4.07407E-6 " pathEditMode="relative" rAng="0" ptsTypes="AA">
                                      <p:cBhvr>
                                        <p:cTn id="102" dur="2000" fill="hold"/>
                                        <p:tgtEl>
                                          <p:spTgt spid="2870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792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 nodeType="clickPar">
                      <p:stCondLst>
                        <p:cond delay="indefinite"/>
                      </p:stCondLst>
                      <p:childTnLst>
                        <p:par>
                          <p:cTn id="10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7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7" dur="1000"/>
                                        <p:tgtEl>
                                          <p:spTgt spid="287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8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7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0" dur="1000"/>
                                        <p:tgtEl>
                                          <p:spTgt spid="287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1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7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3" dur="500"/>
                                        <p:tgtEl>
                                          <p:spTgt spid="287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4" presetID="22" presetClass="entr" presetSubtype="8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6" dur="500"/>
                                        <p:tgtEl>
                                          <p:spTgt spid="286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7" presetID="5" presetClass="entr" presetSubtype="10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19" dur="500"/>
                                        <p:tgtEl>
                                          <p:spTgt spid="286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 nodeType="clickPar">
                      <p:stCondLst>
                        <p:cond delay="indefinite"/>
                      </p:stCondLst>
                      <p:childTnLst>
                        <p:par>
                          <p:cTn id="1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2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3" dur="1000"/>
                                        <p:tgtEl>
                                          <p:spTgt spid="2870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87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5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6" dur="2000"/>
                                        <p:tgtEl>
                                          <p:spTgt spid="2870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87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8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9" dur="2000"/>
                                        <p:tgtEl>
                                          <p:spTgt spid="2870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87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1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2" dur="2000"/>
                                        <p:tgtEl>
                                          <p:spTgt spid="2869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86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4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5" dur="2000"/>
                                        <p:tgtEl>
                                          <p:spTgt spid="2868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86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7" fill="hold" nodeType="clickPar">
                      <p:stCondLst>
                        <p:cond delay="indefinite"/>
                      </p:stCondLst>
                      <p:childTnLst>
                        <p:par>
                          <p:cTn id="13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9" presetID="63" presetClass="path" presetSubtype="0" accel="50000" decel="500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9583 4.07407E-6 L 0.15 4.07407E-6 " pathEditMode="relative" rAng="0" ptsTypes="AA">
                                      <p:cBhvr>
                                        <p:cTn id="140" dur="2000" fill="hold"/>
                                        <p:tgtEl>
                                          <p:spTgt spid="2870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708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 nodeType="clickPar">
                      <p:stCondLst>
                        <p:cond delay="indefinite"/>
                      </p:stCondLst>
                      <p:childTnLst>
                        <p:par>
                          <p:cTn id="14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7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5" dur="1000"/>
                                        <p:tgtEl>
                                          <p:spTgt spid="287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6" presetID="22" presetClass="entr" presetSubtype="8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8" dur="1000"/>
                                        <p:tgtEl>
                                          <p:spTgt spid="286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9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1" dur="2000"/>
                                        <p:tgtEl>
                                          <p:spTgt spid="286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7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4" dur="1000"/>
                                        <p:tgtEl>
                                          <p:spTgt spid="287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5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7" dur="500"/>
                                        <p:tgtEl>
                                          <p:spTgt spid="286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8" fill="hold" nodeType="clickPar">
                      <p:stCondLst>
                        <p:cond delay="indefinite"/>
                      </p:stCondLst>
                      <p:childTnLst>
                        <p:par>
                          <p:cTn id="15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1" dur="2000"/>
                                        <p:tgtEl>
                                          <p:spTgt spid="287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87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3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4" dur="2000"/>
                                        <p:tgtEl>
                                          <p:spTgt spid="2869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86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6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7" dur="2000"/>
                                        <p:tgtEl>
                                          <p:spTgt spid="2870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87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9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0" dur="2000"/>
                                        <p:tgtEl>
                                          <p:spTgt spid="2868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86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2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3" dur="2000"/>
                                        <p:tgtEl>
                                          <p:spTgt spid="2869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86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682" grpId="0" animBg="1"/>
      <p:bldP spid="28682" grpId="1" animBg="1"/>
      <p:bldP spid="28681" grpId="0" animBg="1"/>
      <p:bldP spid="28681" grpId="1" animBg="1"/>
      <p:bldP spid="28683" grpId="0" animBg="1"/>
      <p:bldP spid="28683" grpId="1" animBg="1"/>
      <p:bldP spid="28692" grpId="0"/>
      <p:bldP spid="28693" grpId="0"/>
      <p:bldP spid="28694" grpId="0"/>
      <p:bldP spid="28708" grpId="0" animBg="1"/>
      <p:bldP spid="28708" grpId="1" animBg="1"/>
      <p:bldP spid="28708" grpId="2" animBg="1"/>
      <p:bldP spid="2871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1268760"/>
            <a:ext cx="794736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AUTOR NEUVEDEN. </a:t>
            </a:r>
            <a:r>
              <a:rPr lang="cs-CZ" i="1" dirty="0"/>
              <a:t>cs.wikipedia.org</a:t>
            </a:r>
            <a:r>
              <a:rPr lang="cs-CZ" dirty="0"/>
              <a:t> [online]. [cit. </a:t>
            </a:r>
            <a:r>
              <a:rPr lang="cs-CZ" dirty="0" smtClean="0"/>
              <a:t>29.2.2013</a:t>
            </a:r>
            <a:r>
              <a:rPr lang="cs-CZ" dirty="0"/>
              <a:t>]. Dostupný na WWW: </a:t>
            </a:r>
            <a:endParaRPr lang="cs-CZ" dirty="0" smtClean="0"/>
          </a:p>
          <a:p>
            <a:r>
              <a:rPr lang="cs-CZ" dirty="0" smtClean="0"/>
              <a:t>http</a:t>
            </a:r>
            <a:r>
              <a:rPr lang="cs-CZ" dirty="0"/>
              <a:t>://upload.wikimedia.org/wikipedia/commons/f/f1/Lens_types.png </a:t>
            </a:r>
          </a:p>
        </p:txBody>
      </p:sp>
    </p:spTree>
    <p:extLst>
      <p:ext uri="{BB962C8B-B14F-4D97-AF65-F5344CB8AC3E}">
        <p14:creationId xmlns:p14="http://schemas.microsoft.com/office/powerpoint/2010/main" val="12763487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Textura">
  <a:themeElements>
    <a:clrScheme name="Textura 5">
      <a:dk1>
        <a:srgbClr val="003366"/>
      </a:dk1>
      <a:lt1>
        <a:srgbClr val="FFFFFF"/>
      </a:lt1>
      <a:dk2>
        <a:srgbClr val="2B5481"/>
      </a:dk2>
      <a:lt2>
        <a:srgbClr val="E5FFFF"/>
      </a:lt2>
      <a:accent1>
        <a:srgbClr val="009999"/>
      </a:accent1>
      <a:accent2>
        <a:srgbClr val="336699"/>
      </a:accent2>
      <a:accent3>
        <a:srgbClr val="ACB3C1"/>
      </a:accent3>
      <a:accent4>
        <a:srgbClr val="DADADA"/>
      </a:accent4>
      <a:accent5>
        <a:srgbClr val="AACACA"/>
      </a:accent5>
      <a:accent6>
        <a:srgbClr val="2D5C8A"/>
      </a:accent6>
      <a:hlink>
        <a:srgbClr val="00CCFF"/>
      </a:hlink>
      <a:folHlink>
        <a:srgbClr val="FFCC00"/>
      </a:folHlink>
    </a:clrScheme>
    <a:fontScheme name="Textura">
      <a:majorFont>
        <a:latin typeface="Tahoma"/>
        <a:ea typeface=""/>
        <a:cs typeface=""/>
      </a:majorFont>
      <a:minorFont>
        <a:latin typeface="Tahoma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Textura 1">
        <a:dk1>
          <a:srgbClr val="660000"/>
        </a:dk1>
        <a:lt1>
          <a:srgbClr val="FFFFFF"/>
        </a:lt1>
        <a:dk2>
          <a:srgbClr val="800000"/>
        </a:dk2>
        <a:lt2>
          <a:srgbClr val="FFFFCC"/>
        </a:lt2>
        <a:accent1>
          <a:srgbClr val="BE7960"/>
        </a:accent1>
        <a:accent2>
          <a:srgbClr val="CC6600"/>
        </a:accent2>
        <a:accent3>
          <a:srgbClr val="C0AAAA"/>
        </a:accent3>
        <a:accent4>
          <a:srgbClr val="DADADA"/>
        </a:accent4>
        <a:accent5>
          <a:srgbClr val="DBBEB6"/>
        </a:accent5>
        <a:accent6>
          <a:srgbClr val="B95C00"/>
        </a:accent6>
        <a:hlink>
          <a:srgbClr val="FFCC66"/>
        </a:hlink>
        <a:folHlink>
          <a:srgbClr val="CC33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xtura 2">
        <a:dk1>
          <a:srgbClr val="003300"/>
        </a:dk1>
        <a:lt1>
          <a:srgbClr val="FFFFFF"/>
        </a:lt1>
        <a:dk2>
          <a:srgbClr val="4D6A2A"/>
        </a:dk2>
        <a:lt2>
          <a:srgbClr val="CCFF99"/>
        </a:lt2>
        <a:accent1>
          <a:srgbClr val="33CC33"/>
        </a:accent1>
        <a:accent2>
          <a:srgbClr val="46562A"/>
        </a:accent2>
        <a:accent3>
          <a:srgbClr val="B2B9AC"/>
        </a:accent3>
        <a:accent4>
          <a:srgbClr val="DADADA"/>
        </a:accent4>
        <a:accent5>
          <a:srgbClr val="ADE2AD"/>
        </a:accent5>
        <a:accent6>
          <a:srgbClr val="3F4D25"/>
        </a:accent6>
        <a:hlink>
          <a:srgbClr val="009999"/>
        </a:hlink>
        <a:folHlink>
          <a:srgbClr val="CC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xtura 3">
        <a:dk1>
          <a:srgbClr val="4E4E74"/>
        </a:dk1>
        <a:lt1>
          <a:srgbClr val="FFFFFF"/>
        </a:lt1>
        <a:dk2>
          <a:srgbClr val="666699"/>
        </a:dk2>
        <a:lt2>
          <a:srgbClr val="FFFFCC"/>
        </a:lt2>
        <a:accent1>
          <a:srgbClr val="5E5884"/>
        </a:accent1>
        <a:accent2>
          <a:srgbClr val="8AB29D"/>
        </a:accent2>
        <a:accent3>
          <a:srgbClr val="B8B8CA"/>
        </a:accent3>
        <a:accent4>
          <a:srgbClr val="DADADA"/>
        </a:accent4>
        <a:accent5>
          <a:srgbClr val="B6B4C2"/>
        </a:accent5>
        <a:accent6>
          <a:srgbClr val="7DA18E"/>
        </a:accent6>
        <a:hlink>
          <a:srgbClr val="FFFF99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xtura 4">
        <a:dk1>
          <a:srgbClr val="004E4C"/>
        </a:dk1>
        <a:lt1>
          <a:srgbClr val="FFFFFF"/>
        </a:lt1>
        <a:dk2>
          <a:srgbClr val="006666"/>
        </a:dk2>
        <a:lt2>
          <a:srgbClr val="FFFFCC"/>
        </a:lt2>
        <a:accent1>
          <a:srgbClr val="FFCC00"/>
        </a:accent1>
        <a:accent2>
          <a:srgbClr val="00B0AC"/>
        </a:accent2>
        <a:accent3>
          <a:srgbClr val="AAB8B8"/>
        </a:accent3>
        <a:accent4>
          <a:srgbClr val="DADADA"/>
        </a:accent4>
        <a:accent5>
          <a:srgbClr val="FFE2AA"/>
        </a:accent5>
        <a:accent6>
          <a:srgbClr val="009F9B"/>
        </a:accent6>
        <a:hlink>
          <a:srgbClr val="BA7C3E"/>
        </a:hlink>
        <a:folHlink>
          <a:srgbClr val="724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xtura 5">
        <a:dk1>
          <a:srgbClr val="003366"/>
        </a:dk1>
        <a:lt1>
          <a:srgbClr val="FFFFFF"/>
        </a:lt1>
        <a:dk2>
          <a:srgbClr val="2B5481"/>
        </a:dk2>
        <a:lt2>
          <a:srgbClr val="E5FFFF"/>
        </a:lt2>
        <a:accent1>
          <a:srgbClr val="009999"/>
        </a:accent1>
        <a:accent2>
          <a:srgbClr val="336699"/>
        </a:accent2>
        <a:accent3>
          <a:srgbClr val="ACB3C1"/>
        </a:accent3>
        <a:accent4>
          <a:srgbClr val="DADADA"/>
        </a:accent4>
        <a:accent5>
          <a:srgbClr val="AACACA"/>
        </a:accent5>
        <a:accent6>
          <a:srgbClr val="2D5C8A"/>
        </a:accent6>
        <a:hlink>
          <a:srgbClr val="00CCFF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xtura 6">
        <a:dk1>
          <a:srgbClr val="080808"/>
        </a:dk1>
        <a:lt1>
          <a:srgbClr val="FFFFFF"/>
        </a:lt1>
        <a:dk2>
          <a:srgbClr val="4D4D4D"/>
        </a:dk2>
        <a:lt2>
          <a:srgbClr val="FFFFFF"/>
        </a:lt2>
        <a:accent1>
          <a:srgbClr val="666699"/>
        </a:accent1>
        <a:accent2>
          <a:srgbClr val="3366CC"/>
        </a:accent2>
        <a:accent3>
          <a:srgbClr val="B2B2B2"/>
        </a:accent3>
        <a:accent4>
          <a:srgbClr val="DADADA"/>
        </a:accent4>
        <a:accent5>
          <a:srgbClr val="B8B8CA"/>
        </a:accent5>
        <a:accent6>
          <a:srgbClr val="2D5CB9"/>
        </a:accent6>
        <a:hlink>
          <a:srgbClr val="00CCFF"/>
        </a:hlink>
        <a:folHlink>
          <a:srgbClr val="CC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xtura 7">
        <a:dk1>
          <a:srgbClr val="000000"/>
        </a:dk1>
        <a:lt1>
          <a:srgbClr val="DBDAC2"/>
        </a:lt1>
        <a:dk2>
          <a:srgbClr val="827F4C"/>
        </a:dk2>
        <a:lt2>
          <a:srgbClr val="C0BC94"/>
        </a:lt2>
        <a:accent1>
          <a:srgbClr val="AAA578"/>
        </a:accent1>
        <a:accent2>
          <a:srgbClr val="A2A4AC"/>
        </a:accent2>
        <a:accent3>
          <a:srgbClr val="EAEADD"/>
        </a:accent3>
        <a:accent4>
          <a:srgbClr val="000000"/>
        </a:accent4>
        <a:accent5>
          <a:srgbClr val="D2CFBE"/>
        </a:accent5>
        <a:accent6>
          <a:srgbClr val="92949B"/>
        </a:accent6>
        <a:hlink>
          <a:srgbClr val="5B8800"/>
        </a:hlink>
        <a:folHlink>
          <a:srgbClr val="68653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Textura 8">
        <a:dk1>
          <a:srgbClr val="000000"/>
        </a:dk1>
        <a:lt1>
          <a:srgbClr val="DCE8F4"/>
        </a:lt1>
        <a:dk2>
          <a:srgbClr val="7B9CB5"/>
        </a:dk2>
        <a:lt2>
          <a:srgbClr val="969696"/>
        </a:lt2>
        <a:accent1>
          <a:srgbClr val="FFFFFF"/>
        </a:accent1>
        <a:accent2>
          <a:srgbClr val="00BAB6"/>
        </a:accent2>
        <a:accent3>
          <a:srgbClr val="EBF2F8"/>
        </a:accent3>
        <a:accent4>
          <a:srgbClr val="000000"/>
        </a:accent4>
        <a:accent5>
          <a:srgbClr val="FFFFFF"/>
        </a:accent5>
        <a:accent6>
          <a:srgbClr val="00A8A5"/>
        </a:accent6>
        <a:hlink>
          <a:srgbClr val="8A8AD8"/>
        </a:hlink>
        <a:folHlink>
          <a:srgbClr val="24249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1_Textura">
  <a:themeElements>
    <a:clrScheme name="Textura 5">
      <a:dk1>
        <a:srgbClr val="003366"/>
      </a:dk1>
      <a:lt1>
        <a:srgbClr val="FFFFFF"/>
      </a:lt1>
      <a:dk2>
        <a:srgbClr val="2B5481"/>
      </a:dk2>
      <a:lt2>
        <a:srgbClr val="E5FFFF"/>
      </a:lt2>
      <a:accent1>
        <a:srgbClr val="009999"/>
      </a:accent1>
      <a:accent2>
        <a:srgbClr val="336699"/>
      </a:accent2>
      <a:accent3>
        <a:srgbClr val="ACB3C1"/>
      </a:accent3>
      <a:accent4>
        <a:srgbClr val="DADADA"/>
      </a:accent4>
      <a:accent5>
        <a:srgbClr val="AACACA"/>
      </a:accent5>
      <a:accent6>
        <a:srgbClr val="2D5C8A"/>
      </a:accent6>
      <a:hlink>
        <a:srgbClr val="00CCFF"/>
      </a:hlink>
      <a:folHlink>
        <a:srgbClr val="FFCC00"/>
      </a:folHlink>
    </a:clrScheme>
    <a:fontScheme name="Textura">
      <a:majorFont>
        <a:latin typeface="Tahoma"/>
        <a:ea typeface=""/>
        <a:cs typeface=""/>
      </a:majorFont>
      <a:minorFont>
        <a:latin typeface="Tahoma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Textura 1">
        <a:dk1>
          <a:srgbClr val="660000"/>
        </a:dk1>
        <a:lt1>
          <a:srgbClr val="FFFFFF"/>
        </a:lt1>
        <a:dk2>
          <a:srgbClr val="800000"/>
        </a:dk2>
        <a:lt2>
          <a:srgbClr val="FFFFCC"/>
        </a:lt2>
        <a:accent1>
          <a:srgbClr val="BE7960"/>
        </a:accent1>
        <a:accent2>
          <a:srgbClr val="CC6600"/>
        </a:accent2>
        <a:accent3>
          <a:srgbClr val="C0AAAA"/>
        </a:accent3>
        <a:accent4>
          <a:srgbClr val="DADADA"/>
        </a:accent4>
        <a:accent5>
          <a:srgbClr val="DBBEB6"/>
        </a:accent5>
        <a:accent6>
          <a:srgbClr val="B95C00"/>
        </a:accent6>
        <a:hlink>
          <a:srgbClr val="FFCC66"/>
        </a:hlink>
        <a:folHlink>
          <a:srgbClr val="CC33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xtura 2">
        <a:dk1>
          <a:srgbClr val="003300"/>
        </a:dk1>
        <a:lt1>
          <a:srgbClr val="FFFFFF"/>
        </a:lt1>
        <a:dk2>
          <a:srgbClr val="4D6A2A"/>
        </a:dk2>
        <a:lt2>
          <a:srgbClr val="CCFF99"/>
        </a:lt2>
        <a:accent1>
          <a:srgbClr val="33CC33"/>
        </a:accent1>
        <a:accent2>
          <a:srgbClr val="46562A"/>
        </a:accent2>
        <a:accent3>
          <a:srgbClr val="B2B9AC"/>
        </a:accent3>
        <a:accent4>
          <a:srgbClr val="DADADA"/>
        </a:accent4>
        <a:accent5>
          <a:srgbClr val="ADE2AD"/>
        </a:accent5>
        <a:accent6>
          <a:srgbClr val="3F4D25"/>
        </a:accent6>
        <a:hlink>
          <a:srgbClr val="009999"/>
        </a:hlink>
        <a:folHlink>
          <a:srgbClr val="CC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xtura 3">
        <a:dk1>
          <a:srgbClr val="4E4E74"/>
        </a:dk1>
        <a:lt1>
          <a:srgbClr val="FFFFFF"/>
        </a:lt1>
        <a:dk2>
          <a:srgbClr val="666699"/>
        </a:dk2>
        <a:lt2>
          <a:srgbClr val="FFFFCC"/>
        </a:lt2>
        <a:accent1>
          <a:srgbClr val="5E5884"/>
        </a:accent1>
        <a:accent2>
          <a:srgbClr val="8AB29D"/>
        </a:accent2>
        <a:accent3>
          <a:srgbClr val="B8B8CA"/>
        </a:accent3>
        <a:accent4>
          <a:srgbClr val="DADADA"/>
        </a:accent4>
        <a:accent5>
          <a:srgbClr val="B6B4C2"/>
        </a:accent5>
        <a:accent6>
          <a:srgbClr val="7DA18E"/>
        </a:accent6>
        <a:hlink>
          <a:srgbClr val="FFFF99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xtura 4">
        <a:dk1>
          <a:srgbClr val="004E4C"/>
        </a:dk1>
        <a:lt1>
          <a:srgbClr val="FFFFFF"/>
        </a:lt1>
        <a:dk2>
          <a:srgbClr val="006666"/>
        </a:dk2>
        <a:lt2>
          <a:srgbClr val="FFFFCC"/>
        </a:lt2>
        <a:accent1>
          <a:srgbClr val="FFCC00"/>
        </a:accent1>
        <a:accent2>
          <a:srgbClr val="00B0AC"/>
        </a:accent2>
        <a:accent3>
          <a:srgbClr val="AAB8B8"/>
        </a:accent3>
        <a:accent4>
          <a:srgbClr val="DADADA"/>
        </a:accent4>
        <a:accent5>
          <a:srgbClr val="FFE2AA"/>
        </a:accent5>
        <a:accent6>
          <a:srgbClr val="009F9B"/>
        </a:accent6>
        <a:hlink>
          <a:srgbClr val="BA7C3E"/>
        </a:hlink>
        <a:folHlink>
          <a:srgbClr val="724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xtura 5">
        <a:dk1>
          <a:srgbClr val="003366"/>
        </a:dk1>
        <a:lt1>
          <a:srgbClr val="FFFFFF"/>
        </a:lt1>
        <a:dk2>
          <a:srgbClr val="2B5481"/>
        </a:dk2>
        <a:lt2>
          <a:srgbClr val="E5FFFF"/>
        </a:lt2>
        <a:accent1>
          <a:srgbClr val="009999"/>
        </a:accent1>
        <a:accent2>
          <a:srgbClr val="336699"/>
        </a:accent2>
        <a:accent3>
          <a:srgbClr val="ACB3C1"/>
        </a:accent3>
        <a:accent4>
          <a:srgbClr val="DADADA"/>
        </a:accent4>
        <a:accent5>
          <a:srgbClr val="AACACA"/>
        </a:accent5>
        <a:accent6>
          <a:srgbClr val="2D5C8A"/>
        </a:accent6>
        <a:hlink>
          <a:srgbClr val="00CCFF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xtura 6">
        <a:dk1>
          <a:srgbClr val="080808"/>
        </a:dk1>
        <a:lt1>
          <a:srgbClr val="FFFFFF"/>
        </a:lt1>
        <a:dk2>
          <a:srgbClr val="4D4D4D"/>
        </a:dk2>
        <a:lt2>
          <a:srgbClr val="FFFFFF"/>
        </a:lt2>
        <a:accent1>
          <a:srgbClr val="666699"/>
        </a:accent1>
        <a:accent2>
          <a:srgbClr val="3366CC"/>
        </a:accent2>
        <a:accent3>
          <a:srgbClr val="B2B2B2"/>
        </a:accent3>
        <a:accent4>
          <a:srgbClr val="DADADA"/>
        </a:accent4>
        <a:accent5>
          <a:srgbClr val="B8B8CA"/>
        </a:accent5>
        <a:accent6>
          <a:srgbClr val="2D5CB9"/>
        </a:accent6>
        <a:hlink>
          <a:srgbClr val="00CCFF"/>
        </a:hlink>
        <a:folHlink>
          <a:srgbClr val="CC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xtura 7">
        <a:dk1>
          <a:srgbClr val="000000"/>
        </a:dk1>
        <a:lt1>
          <a:srgbClr val="DBDAC2"/>
        </a:lt1>
        <a:dk2>
          <a:srgbClr val="827F4C"/>
        </a:dk2>
        <a:lt2>
          <a:srgbClr val="C0BC94"/>
        </a:lt2>
        <a:accent1>
          <a:srgbClr val="AAA578"/>
        </a:accent1>
        <a:accent2>
          <a:srgbClr val="A2A4AC"/>
        </a:accent2>
        <a:accent3>
          <a:srgbClr val="EAEADD"/>
        </a:accent3>
        <a:accent4>
          <a:srgbClr val="000000"/>
        </a:accent4>
        <a:accent5>
          <a:srgbClr val="D2CFBE"/>
        </a:accent5>
        <a:accent6>
          <a:srgbClr val="92949B"/>
        </a:accent6>
        <a:hlink>
          <a:srgbClr val="5B8800"/>
        </a:hlink>
        <a:folHlink>
          <a:srgbClr val="68653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Textura 8">
        <a:dk1>
          <a:srgbClr val="000000"/>
        </a:dk1>
        <a:lt1>
          <a:srgbClr val="DCE8F4"/>
        </a:lt1>
        <a:dk2>
          <a:srgbClr val="7B9CB5"/>
        </a:dk2>
        <a:lt2>
          <a:srgbClr val="969696"/>
        </a:lt2>
        <a:accent1>
          <a:srgbClr val="FFFFFF"/>
        </a:accent1>
        <a:accent2>
          <a:srgbClr val="00BAB6"/>
        </a:accent2>
        <a:accent3>
          <a:srgbClr val="EBF2F8"/>
        </a:accent3>
        <a:accent4>
          <a:srgbClr val="000000"/>
        </a:accent4>
        <a:accent5>
          <a:srgbClr val="FFFFFF"/>
        </a:accent5>
        <a:accent6>
          <a:srgbClr val="00A8A5"/>
        </a:accent6>
        <a:hlink>
          <a:srgbClr val="8A8AD8"/>
        </a:hlink>
        <a:folHlink>
          <a:srgbClr val="24249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137</TotalTime>
  <Words>235</Words>
  <Application>Microsoft Office PowerPoint</Application>
  <PresentationFormat>Předvádění na obrazovce (4:3)</PresentationFormat>
  <Paragraphs>58</Paragraphs>
  <Slides>7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7</vt:i4>
      </vt:variant>
    </vt:vector>
  </HeadingPairs>
  <TitlesOfParts>
    <vt:vector size="10" baseType="lpstr">
      <vt:lpstr>Motiv systému Office</vt:lpstr>
      <vt:lpstr>Textura</vt:lpstr>
      <vt:lpstr>1_Textura</vt:lpstr>
      <vt:lpstr>Prezentace aplikace PowerPoint</vt:lpstr>
      <vt:lpstr>Prezentace aplikace PowerPoint</vt:lpstr>
      <vt:lpstr>Čočky</vt:lpstr>
      <vt:lpstr>Pravidla pro zobrazení</vt:lpstr>
      <vt:lpstr>Prezentace aplikace PowerPoint</vt:lpstr>
      <vt:lpstr>Prezentace aplikace PowerPoint</vt:lpstr>
      <vt:lpstr>Zdroje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nekdo</dc:creator>
  <cp:lastModifiedBy>FYZIKA</cp:lastModifiedBy>
  <cp:revision>24</cp:revision>
  <dcterms:created xsi:type="dcterms:W3CDTF">2012-11-11T12:29:55Z</dcterms:created>
  <dcterms:modified xsi:type="dcterms:W3CDTF">2013-05-29T06:07:14Z</dcterms:modified>
</cp:coreProperties>
</file>