
<file path=[Content_Types].xml><?xml version="1.0" encoding="utf-8"?>
<Types xmlns="http://schemas.openxmlformats.org/package/2006/content-types">
  <Override PartName="/ppt/slideMasters/slideMaster2.xml" ContentType="application/vnd.openxmlformats-officedocument.presentationml.slideMaster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22.xml" ContentType="application/vnd.openxmlformats-officedocument.presentationml.slideLayout+xml"/>
  <Default Extension="wav" ContentType="audio/wav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  <p:sldMasterId id="2147483672" r:id="rId2"/>
  </p:sldMasterIdLst>
  <p:sldIdLst>
    <p:sldId id="262" r:id="rId3"/>
    <p:sldId id="256" r:id="rId4"/>
    <p:sldId id="257" r:id="rId5"/>
    <p:sldId id="258" r:id="rId6"/>
    <p:sldId id="259" r:id="rId7"/>
    <p:sldId id="260" r:id="rId8"/>
    <p:sldId id="261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tableStyles" Target="tableStyles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theme" Target="theme/theme1.xml"/><Relationship Id="rId2" Type="http://schemas.openxmlformats.org/officeDocument/2006/relationships/slideMaster" Target="slideMasters/slideMaster2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viewProps" Target="viewProps.xml"/><Relationship Id="rId5" Type="http://schemas.openxmlformats.org/officeDocument/2006/relationships/slide" Target="slides/slide3.xml"/><Relationship Id="rId10" Type="http://schemas.openxmlformats.org/officeDocument/2006/relationships/presProps" Target="presProps.xml"/><Relationship Id="rId4" Type="http://schemas.openxmlformats.org/officeDocument/2006/relationships/slide" Target="slides/slide2.xml"/><Relationship Id="rId9" Type="http://schemas.openxmlformats.org/officeDocument/2006/relationships/slide" Target="slides/slide7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Nadpis 13"/>
          <p:cNvSpPr>
            <a:spLocks noGrp="1"/>
          </p:cNvSpPr>
          <p:nvPr>
            <p:ph type="ctrTitle"/>
          </p:nvPr>
        </p:nvSpPr>
        <p:spPr>
          <a:xfrm>
            <a:off x="1432560" y="359898"/>
            <a:ext cx="7406640" cy="1472184"/>
          </a:xfrm>
        </p:spPr>
        <p:txBody>
          <a:bodyPr anchor="b"/>
          <a:lstStyle>
            <a:lvl1pPr algn="l">
              <a:defRPr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2" name="Podnadpis 21"/>
          <p:cNvSpPr>
            <a:spLocks noGrp="1"/>
          </p:cNvSpPr>
          <p:nvPr>
            <p:ph type="subTitle" idx="1"/>
          </p:nvPr>
        </p:nvSpPr>
        <p:spPr>
          <a:xfrm>
            <a:off x="1432560" y="1850064"/>
            <a:ext cx="7406640" cy="1752600"/>
          </a:xfrm>
        </p:spPr>
        <p:txBody>
          <a:bodyPr tIns="0"/>
          <a:lstStyle>
            <a:lvl1pPr marL="27432" indent="0" algn="l">
              <a:buNone/>
              <a:defRPr sz="2600">
                <a:solidFill>
                  <a:schemeClr val="tx2">
                    <a:shade val="30000"/>
                    <a:satMod val="150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EEA11549-EEC2-41DF-BD60-AF9071E94DF7}" type="datetimeFigureOut">
              <a:rPr lang="cs-CZ" smtClean="0"/>
              <a:pPr/>
              <a:t>8.5.2013</a:t>
            </a:fld>
            <a:endParaRPr lang="cs-CZ"/>
          </a:p>
        </p:txBody>
      </p:sp>
      <p:sp>
        <p:nvSpPr>
          <p:cNvPr id="20" name="Zástupný symbol pro zápatí 19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10" name="Zástupný symbol pro číslo snímku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47B5A459-D7EC-4232-8E47-6911C718995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Elipsa 7"/>
          <p:cNvSpPr/>
          <p:nvPr/>
        </p:nvSpPr>
        <p:spPr>
          <a:xfrm>
            <a:off x="921433" y="1413802"/>
            <a:ext cx="210312" cy="210312"/>
          </a:xfrm>
          <a:prstGeom prst="ellipse">
            <a:avLst/>
          </a:prstGeom>
          <a:gradFill rotWithShape="1">
            <a:gsLst>
              <a:gs pos="0">
                <a:schemeClr val="accent1">
                  <a:tint val="20000"/>
                  <a:satMod val="450000"/>
                  <a:alpha val="95000"/>
                </a:schemeClr>
              </a:gs>
              <a:gs pos="50000">
                <a:schemeClr val="accent1">
                  <a:tint val="38000"/>
                  <a:satMod val="250000"/>
                  <a:alpha val="90000"/>
                </a:schemeClr>
              </a:gs>
              <a:gs pos="95000">
                <a:schemeClr val="accent1">
                  <a:tint val="75000"/>
                  <a:satMod val="255000"/>
                  <a:alpha val="88000"/>
                </a:schemeClr>
              </a:gs>
              <a:gs pos="100000">
                <a:schemeClr val="accent1">
                  <a:tint val="100000"/>
                  <a:shade val="90000"/>
                  <a:satMod val="255000"/>
                  <a:alpha val="85000"/>
                </a:schemeClr>
              </a:gs>
            </a:gsLst>
            <a:path path="circle">
              <a:fillToRect l="25000" t="12500" r="75000" b="87500"/>
            </a:path>
          </a:gradFill>
          <a:ln w="2000" cap="rnd" cmpd="sng" algn="ctr">
            <a:solidFill>
              <a:schemeClr val="accent1">
                <a:shade val="90000"/>
                <a:satMod val="110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Elipsa 8"/>
          <p:cNvSpPr/>
          <p:nvPr/>
        </p:nvSpPr>
        <p:spPr>
          <a:xfrm>
            <a:off x="1157176" y="1345016"/>
            <a:ext cx="64008" cy="64008"/>
          </a:xfrm>
          <a:prstGeom prst="ellipse">
            <a:avLst/>
          </a:prstGeom>
          <a:noFill/>
          <a:ln w="12700" cap="rnd" cmpd="sng" algn="ctr">
            <a:solidFill>
              <a:schemeClr val="accent1">
                <a:shade val="75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EEA11549-EEC2-41DF-BD60-AF9071E94DF7}" type="datetimeFigureOut">
              <a:rPr lang="cs-CZ" smtClean="0"/>
              <a:pPr/>
              <a:t>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47B5A459-D7EC-4232-8E47-6911C718995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>
          <a:xfrm>
            <a:off x="2282890" y="-54"/>
            <a:ext cx="6858000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78392" y="2600325"/>
            <a:ext cx="6400800" cy="2286000"/>
          </a:xfrm>
        </p:spPr>
        <p:txBody>
          <a:bodyPr anchor="t"/>
          <a:lstStyle>
            <a:lvl1pPr algn="l">
              <a:lnSpc>
                <a:spcPts val="4500"/>
              </a:lnSpc>
              <a:buNone/>
              <a:defRPr sz="4000" b="1" cap="all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578392" y="1066800"/>
            <a:ext cx="6400800" cy="1509712"/>
          </a:xfrm>
        </p:spPr>
        <p:txBody>
          <a:bodyPr anchor="b"/>
          <a:lstStyle>
            <a:lvl1pPr marL="18288" indent="0">
              <a:lnSpc>
                <a:spcPts val="2300"/>
              </a:lnSpc>
              <a:spcBef>
                <a:spcPts val="0"/>
              </a:spcBef>
              <a:buNone/>
              <a:defRPr sz="2000">
                <a:solidFill>
                  <a:schemeClr val="tx2">
                    <a:shade val="30000"/>
                    <a:satMod val="150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EEA11549-EEC2-41DF-BD60-AF9071E94DF7}" type="datetimeFigureOut">
              <a:rPr lang="cs-CZ" smtClean="0"/>
              <a:pPr/>
              <a:t>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47B5A459-D7EC-4232-8E47-6911C718995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Obdélník 9"/>
          <p:cNvSpPr/>
          <p:nvPr/>
        </p:nvSpPr>
        <p:spPr bwMode="invGray">
          <a:xfrm>
            <a:off x="2286000" y="0"/>
            <a:ext cx="76200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Elipsa 7"/>
          <p:cNvSpPr/>
          <p:nvPr/>
        </p:nvSpPr>
        <p:spPr>
          <a:xfrm>
            <a:off x="2172321" y="2814656"/>
            <a:ext cx="210312" cy="210312"/>
          </a:xfrm>
          <a:prstGeom prst="ellipse">
            <a:avLst/>
          </a:prstGeom>
          <a:gradFill rotWithShape="1">
            <a:gsLst>
              <a:gs pos="0">
                <a:schemeClr val="accent1">
                  <a:tint val="20000"/>
                  <a:satMod val="450000"/>
                  <a:alpha val="95000"/>
                </a:schemeClr>
              </a:gs>
              <a:gs pos="50000">
                <a:schemeClr val="accent1">
                  <a:tint val="38000"/>
                  <a:satMod val="250000"/>
                  <a:alpha val="90000"/>
                </a:schemeClr>
              </a:gs>
              <a:gs pos="95000">
                <a:schemeClr val="accent1">
                  <a:tint val="75000"/>
                  <a:satMod val="255000"/>
                  <a:alpha val="88000"/>
                </a:schemeClr>
              </a:gs>
              <a:gs pos="100000">
                <a:schemeClr val="accent1">
                  <a:tint val="100000"/>
                  <a:shade val="90000"/>
                  <a:satMod val="255000"/>
                  <a:alpha val="85000"/>
                </a:schemeClr>
              </a:gs>
            </a:gsLst>
            <a:path path="circle">
              <a:fillToRect l="25000" t="12500" r="75000" b="87500"/>
            </a:path>
          </a:gradFill>
          <a:ln w="2000" cap="rnd" cmpd="sng" algn="ctr">
            <a:solidFill>
              <a:schemeClr val="accent1">
                <a:shade val="90000"/>
                <a:satMod val="110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Elipsa 8"/>
          <p:cNvSpPr/>
          <p:nvPr/>
        </p:nvSpPr>
        <p:spPr>
          <a:xfrm>
            <a:off x="2408064" y="2745870"/>
            <a:ext cx="64008" cy="64008"/>
          </a:xfrm>
          <a:prstGeom prst="ellipse">
            <a:avLst/>
          </a:prstGeom>
          <a:noFill/>
          <a:ln w="12700" cap="rnd" cmpd="sng" algn="ctr">
            <a:solidFill>
              <a:schemeClr val="accent1">
                <a:shade val="75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35608" y="274320"/>
            <a:ext cx="7498080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1435608" y="1524000"/>
            <a:ext cx="3657600" cy="46634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5276088" y="1524000"/>
            <a:ext cx="3657600" cy="46634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EEA11549-EEC2-41DF-BD60-AF9071E94DF7}" type="datetimeFigureOut">
              <a:rPr lang="cs-CZ" smtClean="0"/>
              <a:pPr/>
              <a:t>8.5.2013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47B5A459-D7EC-4232-8E47-6911C718995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5160336"/>
            <a:ext cx="8229600" cy="1143000"/>
          </a:xfrm>
        </p:spPr>
        <p:txBody>
          <a:bodyPr anchor="ctr"/>
          <a:lstStyle>
            <a:lvl1pPr algn="ctr">
              <a:defRPr sz="4500" b="1" cap="none" baseline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328278"/>
            <a:ext cx="4023360" cy="640080"/>
          </a:xfrm>
          <a:solidFill>
            <a:schemeClr val="bg1"/>
          </a:solidFill>
          <a:ln w="10795">
            <a:solidFill>
              <a:schemeClr val="bg1"/>
            </a:solidFill>
            <a:miter lim="800000"/>
          </a:ln>
        </p:spPr>
        <p:txBody>
          <a:bodyPr anchor="ctr"/>
          <a:lstStyle>
            <a:lvl1pPr marL="64008" indent="0" algn="l">
              <a:lnSpc>
                <a:spcPct val="100000"/>
              </a:lnSpc>
              <a:spcBef>
                <a:spcPts val="100"/>
              </a:spcBef>
              <a:buNone/>
              <a:defRPr sz="19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63440" y="328278"/>
            <a:ext cx="4023360" cy="640080"/>
          </a:xfrm>
          <a:solidFill>
            <a:schemeClr val="bg1"/>
          </a:solidFill>
          <a:ln w="10795">
            <a:solidFill>
              <a:schemeClr val="bg1"/>
            </a:solidFill>
            <a:miter lim="800000"/>
          </a:ln>
        </p:spPr>
        <p:txBody>
          <a:bodyPr anchor="ctr"/>
          <a:lstStyle>
            <a:lvl1pPr marL="64008" indent="0" algn="l">
              <a:lnSpc>
                <a:spcPct val="100000"/>
              </a:lnSpc>
              <a:spcBef>
                <a:spcPts val="100"/>
              </a:spcBef>
              <a:buNone/>
              <a:defRPr sz="19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969336"/>
            <a:ext cx="4023360" cy="4114800"/>
          </a:xfrm>
          <a:ln w="10795">
            <a:solidFill>
              <a:schemeClr val="bg1"/>
            </a:solidFill>
            <a:prstDash val="dash"/>
            <a:miter lim="800000"/>
          </a:ln>
        </p:spPr>
        <p:txBody>
          <a:bodyPr/>
          <a:lstStyle>
            <a:lvl1pPr marL="393192" indent="-274320">
              <a:lnSpc>
                <a:spcPct val="100000"/>
              </a:lnSpc>
              <a:spcBef>
                <a:spcPts val="700"/>
              </a:spcBef>
              <a:defRPr sz="2400"/>
            </a:lvl1pPr>
            <a:lvl2pPr>
              <a:lnSpc>
                <a:spcPct val="100000"/>
              </a:lnSpc>
              <a:spcBef>
                <a:spcPts val="700"/>
              </a:spcBef>
              <a:defRPr sz="2000"/>
            </a:lvl2pPr>
            <a:lvl3pPr>
              <a:lnSpc>
                <a:spcPct val="100000"/>
              </a:lnSpc>
              <a:spcBef>
                <a:spcPts val="700"/>
              </a:spcBef>
              <a:defRPr sz="1800"/>
            </a:lvl3pPr>
            <a:lvl4pPr>
              <a:lnSpc>
                <a:spcPct val="100000"/>
              </a:lnSpc>
              <a:spcBef>
                <a:spcPts val="700"/>
              </a:spcBef>
              <a:defRPr sz="1600"/>
            </a:lvl4pPr>
            <a:lvl5pPr>
              <a:lnSpc>
                <a:spcPct val="100000"/>
              </a:lnSpc>
              <a:spcBef>
                <a:spcPts val="700"/>
              </a:spcBef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63440" y="969336"/>
            <a:ext cx="4023360" cy="4114800"/>
          </a:xfrm>
          <a:ln w="10795">
            <a:solidFill>
              <a:schemeClr val="bg1"/>
            </a:solidFill>
            <a:prstDash val="dash"/>
            <a:miter lim="800000"/>
          </a:ln>
        </p:spPr>
        <p:txBody>
          <a:bodyPr/>
          <a:lstStyle>
            <a:lvl1pPr marL="393192" indent="-274320">
              <a:lnSpc>
                <a:spcPct val="100000"/>
              </a:lnSpc>
              <a:spcBef>
                <a:spcPts val="700"/>
              </a:spcBef>
              <a:defRPr sz="2400"/>
            </a:lvl1pPr>
            <a:lvl2pPr>
              <a:lnSpc>
                <a:spcPct val="100000"/>
              </a:lnSpc>
              <a:spcBef>
                <a:spcPts val="700"/>
              </a:spcBef>
              <a:defRPr sz="2000"/>
            </a:lvl2pPr>
            <a:lvl3pPr>
              <a:lnSpc>
                <a:spcPct val="100000"/>
              </a:lnSpc>
              <a:spcBef>
                <a:spcPts val="700"/>
              </a:spcBef>
              <a:defRPr sz="1800"/>
            </a:lvl3pPr>
            <a:lvl4pPr>
              <a:lnSpc>
                <a:spcPct val="100000"/>
              </a:lnSpc>
              <a:spcBef>
                <a:spcPts val="700"/>
              </a:spcBef>
              <a:defRPr sz="1600"/>
            </a:lvl4pPr>
            <a:lvl5pPr>
              <a:lnSpc>
                <a:spcPct val="100000"/>
              </a:lnSpc>
              <a:spcBef>
                <a:spcPts val="700"/>
              </a:spcBef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EEA11549-EEC2-41DF-BD60-AF9071E94DF7}" type="datetimeFigureOut">
              <a:rPr lang="cs-CZ" smtClean="0"/>
              <a:pPr/>
              <a:t>8.5.2013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47B5A459-D7EC-4232-8E47-6911C718995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35608" y="274320"/>
            <a:ext cx="7498080" cy="1143000"/>
          </a:xfrm>
        </p:spPr>
        <p:txBody>
          <a:bodyPr anchor="ctr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EEA11549-EEC2-41DF-BD60-AF9071E94DF7}" type="datetimeFigureOut">
              <a:rPr lang="cs-CZ" smtClean="0"/>
              <a:pPr/>
              <a:t>8.5.2013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47B5A459-D7EC-4232-8E47-6911C718995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/>
          <p:nvPr/>
        </p:nvSpPr>
        <p:spPr>
          <a:xfrm>
            <a:off x="1014984" y="0"/>
            <a:ext cx="8129016" cy="6858000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EEA11549-EEC2-41DF-BD60-AF9071E94DF7}" type="datetimeFigureOut">
              <a:rPr lang="cs-CZ" smtClean="0"/>
              <a:pPr/>
              <a:t>8.5.2013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47B5A459-D7EC-4232-8E47-6911C718995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6" name="Obdélník 5"/>
          <p:cNvSpPr/>
          <p:nvPr/>
        </p:nvSpPr>
        <p:spPr bwMode="invGray">
          <a:xfrm>
            <a:off x="1014984" y="-54"/>
            <a:ext cx="73152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16778"/>
            <a:ext cx="3810000" cy="1162050"/>
          </a:xfrm>
          <a:ln>
            <a:noFill/>
          </a:ln>
        </p:spPr>
        <p:txBody>
          <a:bodyPr anchor="b"/>
          <a:lstStyle>
            <a:lvl1pPr algn="l">
              <a:lnSpc>
                <a:spcPts val="2000"/>
              </a:lnSpc>
              <a:buNone/>
              <a:defRPr sz="2200" b="1" cap="all" baseline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406964"/>
            <a:ext cx="3810000" cy="698500"/>
          </a:xfrm>
        </p:spPr>
        <p:txBody>
          <a:bodyPr/>
          <a:lstStyle>
            <a:lvl1pPr marL="45720" indent="0">
              <a:lnSpc>
                <a:spcPct val="100000"/>
              </a:lnSpc>
              <a:spcBef>
                <a:spcPts val="0"/>
              </a:spcBef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2133600"/>
            <a:ext cx="8153400" cy="399256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EEA11549-EEC2-41DF-BD60-AF9071E94DF7}" type="datetimeFigureOut">
              <a:rPr lang="cs-CZ" smtClean="0"/>
              <a:pPr/>
              <a:t>8.5.2013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47B5A459-D7EC-4232-8E47-6911C718995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886896" y="1066800"/>
            <a:ext cx="2743200" cy="1981200"/>
          </a:xfrm>
        </p:spPr>
        <p:txBody>
          <a:bodyPr anchor="b">
            <a:noAutofit/>
          </a:bodyPr>
          <a:lstStyle>
            <a:lvl1pPr algn="l">
              <a:buNone/>
              <a:defRPr sz="2100" b="1">
                <a:effectLst/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EEA11549-EEC2-41DF-BD60-AF9071E94DF7}" type="datetimeFigureOut">
              <a:rPr lang="cs-CZ" smtClean="0"/>
              <a:pPr/>
              <a:t>8.5.2013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47B5A459-D7EC-4232-8E47-6911C718995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762000" y="1066800"/>
            <a:ext cx="4572000" cy="4572000"/>
          </a:xfrm>
          <a:prstGeom prst="rect">
            <a:avLst/>
          </a:prstGeom>
          <a:solidFill>
            <a:srgbClr val="FFFFFF"/>
          </a:solidFill>
          <a:ln w="88900" cap="sq">
            <a:solidFill>
              <a:srgbClr val="FFFFFF"/>
            </a:solidFill>
            <a:miter lim="800000"/>
          </a:ln>
          <a:effectLst>
            <a:outerShdw blurRad="55500" dist="18500" dir="5400000" algn="tl" rotWithShape="0">
              <a:srgbClr val="000000">
                <a:alpha val="35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 contourW="635">
            <a:bevelT w="25400" h="19050"/>
            <a:contourClr>
              <a:srgbClr val="969696"/>
            </a:contourClr>
          </a:sp3d>
        </p:spPr>
        <p:txBody>
          <a:bodyPr lIns="91440" tIns="274320" rtlCol="0" anchor="t">
            <a:normAutofit/>
          </a:bodyPr>
          <a:lstStyle>
            <a:extLst/>
          </a:lstStyle>
          <a:p>
            <a:pPr marL="0" indent="-283464" algn="l" rtl="0" eaLnBrk="1" latinLnBrk="0" hangingPunct="1">
              <a:lnSpc>
                <a:spcPts val="3000"/>
              </a:lnSpc>
              <a:spcBef>
                <a:spcPts val="600"/>
              </a:spcBef>
              <a:buClr>
                <a:schemeClr val="accent1"/>
              </a:buClr>
              <a:buSzPct val="80000"/>
              <a:buFont typeface="Wingdings 2"/>
              <a:buNone/>
            </a:pPr>
            <a:endParaRPr kumimoji="0" lang="en-US" sz="3200" kern="1200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838200" y="1143003"/>
            <a:ext cx="4419600" cy="3514531"/>
          </a:xfrm>
          <a:prstGeom prst="roundRect">
            <a:avLst>
              <a:gd name="adj" fmla="val 783"/>
            </a:avLst>
          </a:prstGeom>
          <a:solidFill>
            <a:schemeClr val="bg2"/>
          </a:solidFill>
          <a:ln w="127000">
            <a:noFill/>
            <a:miter lim="800000"/>
          </a:ln>
          <a:effectLst/>
        </p:spPr>
        <p:txBody>
          <a:bodyPr lIns="91440" tIns="274320" anchor="t"/>
          <a:lstStyle>
            <a:lvl1pPr indent="0">
              <a:buNone/>
              <a:defRPr sz="3200"/>
            </a:lvl1pPr>
            <a:extLst/>
          </a:lstStyle>
          <a:p>
            <a:pPr marL="0" algn="l" eaLnBrk="1" latinLnBrk="0" hangingPunct="1"/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9" name="Vývojový diagram: postup 8"/>
          <p:cNvSpPr/>
          <p:nvPr/>
        </p:nvSpPr>
        <p:spPr>
          <a:xfrm rot="19468671">
            <a:off x="396725" y="954341"/>
            <a:ext cx="685800" cy="204310"/>
          </a:xfrm>
          <a:prstGeom prst="flowChartProcess">
            <a:avLst/>
          </a:prstGeom>
          <a:solidFill>
            <a:srgbClr val="FBFBFB">
              <a:alpha val="45098"/>
            </a:srgbClr>
          </a:solidFill>
          <a:ln w="6350" cap="rnd" cmpd="sng" algn="ctr">
            <a:solidFill>
              <a:srgbClr val="FFFFFF">
                <a:alpha val="100000"/>
              </a:srgbClr>
            </a:solidFill>
            <a:prstDash val="solid"/>
          </a:ln>
          <a:effectLst>
            <a:outerShdw blurRad="25400" dist="25400" dir="3300000" sx="96000" sy="96000" algn="tl" rotWithShape="0">
              <a:schemeClr val="bg2">
                <a:shade val="90000"/>
                <a:satMod val="200000"/>
                <a:alpha val="40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0" name="Vývojový diagram: postup 9"/>
          <p:cNvSpPr/>
          <p:nvPr/>
        </p:nvSpPr>
        <p:spPr>
          <a:xfrm rot="2103354" flipH="1">
            <a:off x="5003667" y="936786"/>
            <a:ext cx="649224" cy="204310"/>
          </a:xfrm>
          <a:prstGeom prst="flowChartProcess">
            <a:avLst/>
          </a:prstGeom>
          <a:solidFill>
            <a:srgbClr val="FBFBFB">
              <a:alpha val="45098"/>
            </a:srgbClr>
          </a:solidFill>
          <a:ln w="6350" cap="rnd" cmpd="sng" algn="ctr">
            <a:solidFill>
              <a:srgbClr val="FFFFFF">
                <a:alpha val="100000"/>
              </a:srgbClr>
            </a:solidFill>
            <a:prstDash val="solid"/>
          </a:ln>
          <a:effectLst>
            <a:outerShdw blurRad="25400" dist="25400" dir="3300000" sx="96000" sy="96000" algn="tl" rotWithShape="0">
              <a:schemeClr val="bg2">
                <a:alpha val="20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38200" y="4800600"/>
            <a:ext cx="4419600" cy="762000"/>
          </a:xfrm>
        </p:spPr>
        <p:txBody>
          <a:bodyPr anchor="ctr"/>
          <a:lstStyle>
            <a:lvl1pPr marL="0" indent="0" algn="l">
              <a:lnSpc>
                <a:spcPts val="1600"/>
              </a:lnSpc>
              <a:spcBef>
                <a:spcPts val="0"/>
              </a:spcBef>
              <a:buNone/>
              <a:defRPr sz="1400">
                <a:solidFill>
                  <a:srgbClr val="777777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EEA11549-EEC2-41DF-BD60-AF9071E94DF7}" type="datetimeFigureOut">
              <a:rPr lang="cs-CZ" smtClean="0"/>
              <a:pPr/>
              <a:t>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47B5A459-D7EC-4232-8E47-6911C718995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274639"/>
            <a:ext cx="1828800" cy="5851525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1143000" y="274640"/>
            <a:ext cx="55626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EEA11549-EEC2-41DF-BD60-AF9071E94DF7}" type="datetimeFigureOut">
              <a:rPr lang="cs-CZ" smtClean="0"/>
              <a:pPr/>
              <a:t>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47B5A459-D7EC-4232-8E47-6911C718995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EA11549-EEC2-41DF-BD60-AF9071E94DF7}" type="datetimeFigureOut">
              <a:rPr lang="cs-CZ" smtClean="0"/>
              <a:pPr/>
              <a:t>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B5A459-D7EC-4232-8E47-6911C718995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EA11549-EEC2-41DF-BD60-AF9071E94DF7}" type="datetimeFigureOut">
              <a:rPr lang="cs-CZ" smtClean="0"/>
              <a:pPr/>
              <a:t>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B5A459-D7EC-4232-8E47-6911C718995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EA11549-EEC2-41DF-BD60-AF9071E94DF7}" type="datetimeFigureOut">
              <a:rPr lang="cs-CZ" smtClean="0"/>
              <a:pPr/>
              <a:t>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B5A459-D7EC-4232-8E47-6911C718995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EA11549-EEC2-41DF-BD60-AF9071E94DF7}" type="datetimeFigureOut">
              <a:rPr lang="cs-CZ" smtClean="0"/>
              <a:pPr/>
              <a:t>8.5.2013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B5A459-D7EC-4232-8E47-6911C718995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EA11549-EEC2-41DF-BD60-AF9071E94DF7}" type="datetimeFigureOut">
              <a:rPr lang="cs-CZ" smtClean="0"/>
              <a:pPr/>
              <a:t>8.5.2013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B5A459-D7EC-4232-8E47-6911C718995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EA11549-EEC2-41DF-BD60-AF9071E94DF7}" type="datetimeFigureOut">
              <a:rPr lang="cs-CZ" smtClean="0"/>
              <a:pPr/>
              <a:t>8.5.2013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B5A459-D7EC-4232-8E47-6911C718995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EA11549-EEC2-41DF-BD60-AF9071E94DF7}" type="datetimeFigureOut">
              <a:rPr lang="cs-CZ" smtClean="0"/>
              <a:pPr/>
              <a:t>8.5.2013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B5A459-D7EC-4232-8E47-6911C718995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EA11549-EEC2-41DF-BD60-AF9071E94DF7}" type="datetimeFigureOut">
              <a:rPr lang="cs-CZ" smtClean="0"/>
              <a:pPr/>
              <a:t>8.5.2013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B5A459-D7EC-4232-8E47-6911C718995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EA11549-EEC2-41DF-BD60-AF9071E94DF7}" type="datetimeFigureOut">
              <a:rPr lang="cs-CZ" smtClean="0"/>
              <a:pPr/>
              <a:t>8.5.2013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B5A459-D7EC-4232-8E47-6911C718995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EA11549-EEC2-41DF-BD60-AF9071E94DF7}" type="datetimeFigureOut">
              <a:rPr lang="cs-CZ" smtClean="0"/>
              <a:pPr/>
              <a:t>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B5A459-D7EC-4232-8E47-6911C718995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EA11549-EEC2-41DF-BD60-AF9071E94DF7}" type="datetimeFigureOut">
              <a:rPr lang="cs-CZ" smtClean="0"/>
              <a:pPr/>
              <a:t>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B5A459-D7EC-4232-8E47-6911C718995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ýseč 6"/>
          <p:cNvSpPr/>
          <p:nvPr/>
        </p:nvSpPr>
        <p:spPr>
          <a:xfrm>
            <a:off x="-815927" y="-815922"/>
            <a:ext cx="1638887" cy="1638887"/>
          </a:xfrm>
          <a:prstGeom prst="pie">
            <a:avLst>
              <a:gd name="adj1" fmla="val 0"/>
              <a:gd name="adj2" fmla="val 5402120"/>
            </a:avLst>
          </a:prstGeom>
          <a:solidFill>
            <a:schemeClr val="bg2">
              <a:tint val="18000"/>
              <a:satMod val="220000"/>
              <a:alpha val="33000"/>
            </a:schemeClr>
          </a:solidFill>
          <a:ln w="3175" cap="rnd" cmpd="sng" algn="ctr">
            <a:solidFill>
              <a:schemeClr val="bg2">
                <a:shade val="70000"/>
                <a:satMod val="200000"/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Elipsa 7"/>
          <p:cNvSpPr/>
          <p:nvPr/>
        </p:nvSpPr>
        <p:spPr>
          <a:xfrm>
            <a:off x="168816" y="21102"/>
            <a:ext cx="1702191" cy="1702191"/>
          </a:xfrm>
          <a:prstGeom prst="ellipse">
            <a:avLst/>
          </a:prstGeom>
          <a:noFill/>
          <a:ln w="27305" cap="rnd" cmpd="sng" algn="ctr">
            <a:solidFill>
              <a:schemeClr val="bg2">
                <a:tint val="45000"/>
                <a:satMod val="325000"/>
                <a:alpha val="100000"/>
              </a:schemeClr>
            </a:solidFill>
            <a:prstDash val="solid"/>
          </a:ln>
          <a:effectLst>
            <a:outerShdw blurRad="25400" dist="25400" dir="5400000" algn="tl" rotWithShape="0">
              <a:schemeClr val="bg2">
                <a:shade val="50000"/>
                <a:satMod val="150000"/>
                <a:alpha val="8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Prstenec 10"/>
          <p:cNvSpPr/>
          <p:nvPr/>
        </p:nvSpPr>
        <p:spPr>
          <a:xfrm rot="2315675">
            <a:off x="182881" y="1055077"/>
            <a:ext cx="1125717" cy="1102624"/>
          </a:xfrm>
          <a:prstGeom prst="donut">
            <a:avLst>
              <a:gd name="adj" fmla="val 11833"/>
            </a:avLst>
          </a:prstGeom>
          <a:gradFill rotWithShape="1">
            <a:gsLst>
              <a:gs pos="0">
                <a:schemeClr val="bg2">
                  <a:tint val="10000"/>
                  <a:shade val="99000"/>
                  <a:satMod val="355000"/>
                  <a:alpha val="70000"/>
                </a:schemeClr>
              </a:gs>
              <a:gs pos="70000">
                <a:schemeClr val="bg2">
                  <a:tint val="6000"/>
                  <a:shade val="100000"/>
                  <a:satMod val="400000"/>
                  <a:alpha val="55000"/>
                </a:schemeClr>
              </a:gs>
              <a:gs pos="100000">
                <a:schemeClr val="bg2">
                  <a:tint val="100000"/>
                  <a:shade val="75000"/>
                  <a:satMod val="370000"/>
                  <a:alpha val="60000"/>
                </a:schemeClr>
              </a:gs>
            </a:gsLst>
            <a:path path="circle">
              <a:fillToRect l="-407500" t="-50000" r="507500" b="150000"/>
            </a:path>
          </a:gradFill>
          <a:ln w="7350" cap="rnd" cmpd="sng" algn="ctr">
            <a:solidFill>
              <a:schemeClr val="bg2">
                <a:shade val="60000"/>
                <a:satMod val="220000"/>
                <a:alpha val="100000"/>
              </a:schemeClr>
            </a:solidFill>
            <a:prstDash val="solid"/>
          </a:ln>
          <a:effectLst>
            <a:outerShdw blurRad="12700" dist="15000" dir="4500000" algn="tl" rotWithShape="0">
              <a:schemeClr val="bg2">
                <a:shade val="10000"/>
                <a:satMod val="200000"/>
                <a:alpha val="3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>
          <a:xfrm>
            <a:off x="1012873" y="-54"/>
            <a:ext cx="8131127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5" name="Zástupný symbol pro nadpis 4"/>
          <p:cNvSpPr>
            <a:spLocks noGrp="1"/>
          </p:cNvSpPr>
          <p:nvPr>
            <p:ph type="title"/>
          </p:nvPr>
        </p:nvSpPr>
        <p:spPr>
          <a:xfrm>
            <a:off x="1435608" y="274638"/>
            <a:ext cx="7498080" cy="1143000"/>
          </a:xfrm>
          <a:prstGeom prst="rect">
            <a:avLst/>
          </a:prstGeom>
        </p:spPr>
        <p:txBody>
          <a:bodyPr anchor="ctr">
            <a:normAutofit/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Zástupný symbol pro text 8"/>
          <p:cNvSpPr>
            <a:spLocks noGrp="1"/>
          </p:cNvSpPr>
          <p:nvPr>
            <p:ph type="body" idx="1"/>
          </p:nvPr>
        </p:nvSpPr>
        <p:spPr>
          <a:xfrm>
            <a:off x="1435608" y="1447800"/>
            <a:ext cx="7498080" cy="4800600"/>
          </a:xfrm>
          <a:prstGeom prst="rect">
            <a:avLst/>
          </a:prstGeom>
        </p:spPr>
        <p:txBody>
          <a:bodyPr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4" name="Zástupný symbol pro datum 23"/>
          <p:cNvSpPr>
            <a:spLocks noGrp="1"/>
          </p:cNvSpPr>
          <p:nvPr>
            <p:ph type="dt" sz="half" idx="2"/>
          </p:nvPr>
        </p:nvSpPr>
        <p:spPr>
          <a:xfrm>
            <a:off x="3581400" y="6305550"/>
            <a:ext cx="2133600" cy="476250"/>
          </a:xfrm>
          <a:prstGeom prst="rect">
            <a:avLst/>
          </a:prstGeom>
        </p:spPr>
        <p:txBody>
          <a:bodyPr anchor="b"/>
          <a:lstStyle>
            <a:lvl1pPr algn="r"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</a:defRPr>
            </a:lvl1pPr>
            <a:extLst/>
          </a:lstStyle>
          <a:p>
            <a:fld id="{EEA11549-EEC2-41DF-BD60-AF9071E94DF7}" type="datetimeFigureOut">
              <a:rPr lang="cs-CZ" smtClean="0"/>
              <a:pPr/>
              <a:t>8.5.2013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3"/>
          </p:nvPr>
        </p:nvSpPr>
        <p:spPr>
          <a:xfrm>
            <a:off x="5715000" y="6305550"/>
            <a:ext cx="2895600" cy="476250"/>
          </a:xfrm>
          <a:prstGeom prst="rect">
            <a:avLst/>
          </a:prstGeom>
        </p:spPr>
        <p:txBody>
          <a:bodyPr anchor="b"/>
          <a:lstStyle>
            <a:lvl1pPr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  <a:effectLst/>
              </a:defRPr>
            </a:lvl1pPr>
            <a:extLst/>
          </a:lstStyle>
          <a:p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4"/>
          </p:nvPr>
        </p:nvSpPr>
        <p:spPr>
          <a:xfrm>
            <a:off x="8613648" y="6305550"/>
            <a:ext cx="457200" cy="476250"/>
          </a:xfrm>
          <a:prstGeom prst="rect">
            <a:avLst/>
          </a:prstGeom>
        </p:spPr>
        <p:txBody>
          <a:bodyPr anchor="b"/>
          <a:lstStyle>
            <a:lvl1pPr algn="ctr"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  <a:effectLst/>
              </a:defRPr>
            </a:lvl1pPr>
            <a:extLst/>
          </a:lstStyle>
          <a:p>
            <a:fld id="{47B5A459-D7EC-4232-8E47-6911C718995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5" name="Obdélník 14"/>
          <p:cNvSpPr/>
          <p:nvPr/>
        </p:nvSpPr>
        <p:spPr bwMode="invGray">
          <a:xfrm>
            <a:off x="1014984" y="-54"/>
            <a:ext cx="73152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4300" kern="1200">
          <a:solidFill>
            <a:schemeClr val="tx2">
              <a:satMod val="130000"/>
            </a:schemeClr>
          </a:solidFill>
          <a:effectLst>
            <a:outerShdw blurRad="50000" dist="30000" dir="5400000" algn="tl" rotWithShape="0">
              <a:srgbClr val="000000">
                <a:alpha val="30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365760" indent="-283464" algn="l" rtl="0" eaLnBrk="1" latinLnBrk="0" hangingPunct="1">
        <a:lnSpc>
          <a:spcPct val="100000"/>
        </a:lnSpc>
        <a:spcBef>
          <a:spcPts val="600"/>
        </a:spcBef>
        <a:buClr>
          <a:schemeClr val="accent1"/>
        </a:buClr>
        <a:buSzPct val="80000"/>
        <a:buFont typeface="Wingdings 2"/>
        <a:buChar char=""/>
        <a:defRPr kumimoji="0"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37744" algn="l" rtl="0" eaLnBrk="1" latinLnBrk="0" hangingPunct="1">
        <a:lnSpc>
          <a:spcPct val="100000"/>
        </a:lnSpc>
        <a:spcBef>
          <a:spcPts val="550"/>
        </a:spcBef>
        <a:buClr>
          <a:schemeClr val="accent1"/>
        </a:buClr>
        <a:buFont typeface="Verdana"/>
        <a:buChar char="◦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886968" indent="-228600" algn="l" rtl="0" eaLnBrk="1" latinLnBrk="0" hangingPunct="1">
        <a:lnSpc>
          <a:spcPct val="100000"/>
        </a:lnSpc>
        <a:spcBef>
          <a:spcPct val="20000"/>
        </a:spcBef>
        <a:buClr>
          <a:schemeClr val="accent2"/>
        </a:buClr>
        <a:buFont typeface="Wingdings 2"/>
        <a:buChar char="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173736" algn="l" rtl="0" eaLnBrk="1" latinLnBrk="0" hangingPunct="1">
        <a:lnSpc>
          <a:spcPct val="100000"/>
        </a:lnSpc>
        <a:spcBef>
          <a:spcPct val="20000"/>
        </a:spcBef>
        <a:buClr>
          <a:schemeClr val="accent3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298448" indent="-182880" algn="l" rtl="0" eaLnBrk="1" latinLnBrk="0" hangingPunct="1">
        <a:lnSpc>
          <a:spcPct val="100000"/>
        </a:lnSpc>
        <a:spcBef>
          <a:spcPct val="20000"/>
        </a:spcBef>
        <a:buClr>
          <a:schemeClr val="accent4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508760" indent="-182880" algn="l" rtl="0" eaLnBrk="1" latinLnBrk="0" hangingPunct="1">
        <a:lnSpc>
          <a:spcPct val="100000"/>
        </a:lnSpc>
        <a:spcBef>
          <a:spcPct val="20000"/>
        </a:spcBef>
        <a:buClr>
          <a:schemeClr val="accent5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1719072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1920240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2130552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EA11549-EEC2-41DF-BD60-AF9071E94DF7}" type="datetimeFigureOut">
              <a:rPr lang="cs-CZ" smtClean="0"/>
              <a:pPr/>
              <a:t>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7B5A459-D7EC-4232-8E47-6911C718995F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3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audio" Target="../media/audio2.wav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28596" y="1142984"/>
            <a:ext cx="8229600" cy="1143000"/>
          </a:xfrm>
        </p:spPr>
        <p:txBody>
          <a:bodyPr>
            <a:noAutofit/>
          </a:bodyPr>
          <a:lstStyle/>
          <a:p>
            <a:r>
              <a:rPr lang="cs-CZ" sz="2800" dirty="0" smtClean="0"/>
              <a:t>Název školy: Základní a Mateřská škola </a:t>
            </a:r>
            <a:r>
              <a:rPr lang="cs-CZ" sz="2800" dirty="0" err="1" smtClean="0"/>
              <a:t>Bečváry</a:t>
            </a:r>
            <a:r>
              <a:rPr lang="cs-CZ" sz="2800" dirty="0" smtClean="0"/>
              <a:t>, okres Kolín</a:t>
            </a:r>
            <a:br>
              <a:rPr lang="cs-CZ" sz="2800" dirty="0" smtClean="0"/>
            </a:br>
            <a:r>
              <a:rPr lang="cs-CZ" sz="2800" dirty="0" smtClean="0"/>
              <a:t>Autor: Mgr. Kateřina Venclová</a:t>
            </a:r>
            <a:br>
              <a:rPr lang="cs-CZ" sz="2800" dirty="0" smtClean="0"/>
            </a:br>
            <a:r>
              <a:rPr lang="cs-CZ" sz="2800" dirty="0" smtClean="0"/>
              <a:t>Datum tvorby: 3.5.2012</a:t>
            </a:r>
            <a:br>
              <a:rPr lang="cs-CZ" sz="2800" dirty="0" smtClean="0"/>
            </a:br>
            <a:r>
              <a:rPr lang="cs-CZ" sz="2800" dirty="0" smtClean="0"/>
              <a:t>Název materiálu: VY_32_INOVACE_04_ ANGLICKÝ JAZYK PRO 3. A  4. ROČNÍK_KONVERZACE</a:t>
            </a:r>
            <a:br>
              <a:rPr lang="cs-CZ" sz="2800" dirty="0" smtClean="0"/>
            </a:br>
            <a:endParaRPr lang="cs-CZ" sz="28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pPr marL="0" indent="0" algn="ctr">
              <a:buFont typeface="Arial" charset="0"/>
              <a:buNone/>
              <a:defRPr/>
            </a:pPr>
            <a:r>
              <a:rPr lang="cs-CZ" dirty="0" smtClean="0"/>
              <a:t>Anotace</a:t>
            </a:r>
            <a:r>
              <a:rPr lang="cs-CZ" dirty="0"/>
              <a:t>: Prezentace pokračuje v  procvičování probrané látky ve 4. ročníku na téma </a:t>
            </a:r>
            <a:r>
              <a:rPr lang="cs-CZ" dirty="0" smtClean="0"/>
              <a:t>tvoření otázek prostého času přítomného..</a:t>
            </a:r>
            <a:r>
              <a:rPr lang="cs-CZ" dirty="0"/>
              <a:t/>
            </a:r>
            <a:br>
              <a:rPr lang="cs-CZ" dirty="0"/>
            </a:br>
            <a:endParaRPr lang="cs-CZ" dirty="0"/>
          </a:p>
          <a:p>
            <a:pPr algn="ctr">
              <a:defRPr/>
            </a:pPr>
            <a:endParaRPr lang="cs-CZ" dirty="0"/>
          </a:p>
          <a:p>
            <a:pPr algn="ctr">
              <a:defRPr/>
            </a:pPr>
            <a:endParaRPr lang="cs-CZ" dirty="0"/>
          </a:p>
          <a:p>
            <a:pPr algn="ctr">
              <a:defRPr/>
            </a:pPr>
            <a:endParaRPr lang="cs-CZ" dirty="0"/>
          </a:p>
          <a:p>
            <a:pPr algn="ctr"/>
            <a:endParaRPr lang="cs-CZ" dirty="0" smtClean="0"/>
          </a:p>
          <a:p>
            <a:pPr algn="ctr"/>
            <a:endParaRPr lang="cs-CZ" dirty="0" smtClean="0"/>
          </a:p>
          <a:p>
            <a:endParaRPr lang="cs-CZ" dirty="0"/>
          </a:p>
        </p:txBody>
      </p:sp>
      <p:pic>
        <p:nvPicPr>
          <p:cNvPr id="4" name="Obrázek 3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071670" y="5286388"/>
            <a:ext cx="5407025" cy="10445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Angličtina pro 4. ročník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Tvoření otázek – shrnutí a procvičení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Tvoříme otázky: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514350" indent="-514350">
              <a:buAutoNum type="arabicPeriod"/>
            </a:pPr>
            <a:r>
              <a:rPr lang="cs-CZ" dirty="0" smtClean="0"/>
              <a:t>Se slovesem být:  </a:t>
            </a:r>
            <a:r>
              <a:rPr lang="cs-CZ" i="1" dirty="0" smtClean="0">
                <a:solidFill>
                  <a:srgbClr val="00B050"/>
                </a:solidFill>
              </a:rPr>
              <a:t>Are </a:t>
            </a:r>
            <a:r>
              <a:rPr lang="cs-CZ" i="1" dirty="0" err="1" smtClean="0">
                <a:solidFill>
                  <a:srgbClr val="00B050"/>
                </a:solidFill>
              </a:rPr>
              <a:t>you</a:t>
            </a:r>
            <a:r>
              <a:rPr lang="cs-CZ" i="1" dirty="0" smtClean="0">
                <a:solidFill>
                  <a:srgbClr val="00B050"/>
                </a:solidFill>
              </a:rPr>
              <a:t> </a:t>
            </a:r>
            <a:r>
              <a:rPr lang="cs-CZ" i="1" dirty="0" err="1" smtClean="0">
                <a:solidFill>
                  <a:srgbClr val="00B050"/>
                </a:solidFill>
              </a:rPr>
              <a:t>hungry</a:t>
            </a:r>
            <a:r>
              <a:rPr lang="cs-CZ" i="1" dirty="0" smtClean="0">
                <a:solidFill>
                  <a:srgbClr val="00B050"/>
                </a:solidFill>
              </a:rPr>
              <a:t>?</a:t>
            </a:r>
          </a:p>
          <a:p>
            <a:pPr marL="514350" indent="-514350">
              <a:buAutoNum type="arabicPeriod"/>
            </a:pPr>
            <a:endParaRPr lang="cs-CZ" dirty="0" smtClean="0"/>
          </a:p>
          <a:p>
            <a:pPr marL="514350" indent="-514350">
              <a:buAutoNum type="arabicPeriod"/>
            </a:pPr>
            <a:r>
              <a:rPr lang="cs-CZ" dirty="0" smtClean="0"/>
              <a:t>Pomocí slovesa do: </a:t>
            </a:r>
            <a:r>
              <a:rPr lang="cs-CZ" i="1" dirty="0" err="1" smtClean="0">
                <a:solidFill>
                  <a:srgbClr val="00B050"/>
                </a:solidFill>
              </a:rPr>
              <a:t>Do</a:t>
            </a:r>
            <a:r>
              <a:rPr lang="cs-CZ" i="1" dirty="0" smtClean="0">
                <a:solidFill>
                  <a:srgbClr val="00B050"/>
                </a:solidFill>
              </a:rPr>
              <a:t> </a:t>
            </a:r>
            <a:r>
              <a:rPr lang="cs-CZ" i="1" dirty="0" err="1" smtClean="0">
                <a:solidFill>
                  <a:srgbClr val="00B050"/>
                </a:solidFill>
              </a:rPr>
              <a:t>you</a:t>
            </a:r>
            <a:r>
              <a:rPr lang="cs-CZ" i="1" dirty="0" smtClean="0">
                <a:solidFill>
                  <a:srgbClr val="00B050"/>
                </a:solidFill>
              </a:rPr>
              <a:t> </a:t>
            </a:r>
            <a:r>
              <a:rPr lang="cs-CZ" i="1" dirty="0" err="1" smtClean="0">
                <a:solidFill>
                  <a:srgbClr val="00B050"/>
                </a:solidFill>
              </a:rPr>
              <a:t>like</a:t>
            </a:r>
            <a:r>
              <a:rPr lang="cs-CZ" i="1" dirty="0" smtClean="0">
                <a:solidFill>
                  <a:srgbClr val="00B050"/>
                </a:solidFill>
              </a:rPr>
              <a:t> </a:t>
            </a:r>
            <a:r>
              <a:rPr lang="cs-CZ" i="1" dirty="0" err="1" smtClean="0">
                <a:solidFill>
                  <a:srgbClr val="00B050"/>
                </a:solidFill>
              </a:rPr>
              <a:t>meat</a:t>
            </a:r>
            <a:r>
              <a:rPr lang="cs-CZ" i="1" dirty="0" smtClean="0">
                <a:solidFill>
                  <a:srgbClr val="00B050"/>
                </a:solidFill>
              </a:rPr>
              <a:t>?</a:t>
            </a:r>
          </a:p>
          <a:p>
            <a:pPr marL="514350" indent="-514350">
              <a:buAutoNum type="arabicPeriod"/>
            </a:pPr>
            <a:endParaRPr lang="cs-CZ" dirty="0" smtClean="0"/>
          </a:p>
          <a:p>
            <a:pPr marL="514350" indent="-514350">
              <a:buAutoNum type="arabicPeriod"/>
            </a:pPr>
            <a:r>
              <a:rPr lang="cs-CZ" dirty="0" smtClean="0"/>
              <a:t>Sloveso do ve 3. osobě čísla jednotného: </a:t>
            </a:r>
            <a:r>
              <a:rPr lang="cs-CZ" i="1" dirty="0" err="1" smtClean="0">
                <a:solidFill>
                  <a:srgbClr val="00B050"/>
                </a:solidFill>
              </a:rPr>
              <a:t>Does</a:t>
            </a:r>
            <a:r>
              <a:rPr lang="cs-CZ" i="1" dirty="0" smtClean="0">
                <a:solidFill>
                  <a:srgbClr val="00B050"/>
                </a:solidFill>
              </a:rPr>
              <a:t> Michael drink </a:t>
            </a:r>
            <a:r>
              <a:rPr lang="cs-CZ" i="1" dirty="0" err="1" smtClean="0">
                <a:solidFill>
                  <a:srgbClr val="00B050"/>
                </a:solidFill>
              </a:rPr>
              <a:t>coffee</a:t>
            </a:r>
            <a:r>
              <a:rPr lang="cs-CZ" i="1" dirty="0" smtClean="0">
                <a:solidFill>
                  <a:srgbClr val="00B050"/>
                </a:solidFill>
              </a:rPr>
              <a:t>? </a:t>
            </a:r>
            <a:r>
              <a:rPr lang="cs-CZ" i="1" dirty="0" err="1" smtClean="0">
                <a:solidFill>
                  <a:srgbClr val="00B050"/>
                </a:solidFill>
              </a:rPr>
              <a:t>Does</a:t>
            </a:r>
            <a:r>
              <a:rPr lang="cs-CZ" i="1" dirty="0" smtClean="0">
                <a:solidFill>
                  <a:srgbClr val="00B050"/>
                </a:solidFill>
              </a:rPr>
              <a:t> Liz drink </a:t>
            </a:r>
            <a:r>
              <a:rPr lang="cs-CZ" i="1" dirty="0" err="1" smtClean="0">
                <a:solidFill>
                  <a:srgbClr val="00B050"/>
                </a:solidFill>
              </a:rPr>
              <a:t>tea</a:t>
            </a:r>
            <a:r>
              <a:rPr lang="cs-CZ" i="1" dirty="0" smtClean="0">
                <a:solidFill>
                  <a:srgbClr val="00B050"/>
                </a:solidFill>
              </a:rPr>
              <a:t>?</a:t>
            </a:r>
          </a:p>
          <a:p>
            <a:pPr marL="514350" indent="-514350">
              <a:buAutoNum type="arabicPeriod"/>
            </a:pPr>
            <a:endParaRPr lang="cs-CZ" dirty="0"/>
          </a:p>
          <a:p>
            <a:pPr marL="514350" indent="-514350">
              <a:buAutoNum type="arabicPeriod"/>
            </a:pPr>
            <a:endParaRPr lang="cs-CZ" dirty="0" smtClean="0"/>
          </a:p>
          <a:p>
            <a:pPr marL="514350" indent="-514350">
              <a:buAutoNum type="arabicPeriod"/>
            </a:pPr>
            <a:endParaRPr lang="cs-CZ" dirty="0"/>
          </a:p>
        </p:txBody>
      </p:sp>
    </p:spTree>
  </p:cSld>
  <p:clrMapOvr>
    <a:masterClrMapping/>
  </p:clrMapOvr>
  <p:transition spd="slow">
    <p:wipe dir="d"/>
    <p:sndAc>
      <p:stSnd>
        <p:snd r:embed="rId2" name="drumroll.wav" builtIn="1"/>
      </p:stSnd>
    </p:sndAc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Odpovědi na otázky: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514350" indent="-514350">
              <a:buAutoNum type="arabicPeriod"/>
            </a:pPr>
            <a:r>
              <a:rPr lang="cs-CZ" dirty="0" err="1" smtClean="0"/>
              <a:t>Yes</a:t>
            </a:r>
            <a:r>
              <a:rPr lang="cs-CZ" dirty="0"/>
              <a:t>,</a:t>
            </a:r>
            <a:r>
              <a:rPr lang="cs-CZ" dirty="0" smtClean="0"/>
              <a:t> I </a:t>
            </a:r>
            <a:r>
              <a:rPr lang="cs-CZ" dirty="0" err="1" smtClean="0"/>
              <a:t>am</a:t>
            </a:r>
            <a:r>
              <a:rPr lang="cs-CZ" dirty="0" smtClean="0"/>
              <a:t>. No, I </a:t>
            </a:r>
            <a:r>
              <a:rPr lang="cs-CZ" dirty="0" err="1" smtClean="0"/>
              <a:t>am</a:t>
            </a:r>
            <a:r>
              <a:rPr lang="cs-CZ" dirty="0" smtClean="0"/>
              <a:t> not. </a:t>
            </a:r>
          </a:p>
          <a:p>
            <a:pPr marL="514350" indent="-514350">
              <a:buAutoNum type="arabicPeriod"/>
            </a:pPr>
            <a:endParaRPr lang="cs-CZ" dirty="0" smtClean="0"/>
          </a:p>
          <a:p>
            <a:pPr marL="514350" indent="-514350">
              <a:buAutoNum type="arabicPeriod"/>
            </a:pPr>
            <a:r>
              <a:rPr lang="cs-CZ" dirty="0" err="1" smtClean="0"/>
              <a:t>Yes</a:t>
            </a:r>
            <a:r>
              <a:rPr lang="cs-CZ" dirty="0" smtClean="0"/>
              <a:t>, I do. No, I do not. (No, I don´</a:t>
            </a:r>
            <a:r>
              <a:rPr lang="cs-CZ" dirty="0" err="1" smtClean="0"/>
              <a:t>t</a:t>
            </a:r>
            <a:r>
              <a:rPr lang="cs-CZ" dirty="0" smtClean="0"/>
              <a:t>.)</a:t>
            </a:r>
          </a:p>
          <a:p>
            <a:pPr marL="514350" indent="-514350">
              <a:buAutoNum type="arabicPeriod"/>
            </a:pPr>
            <a:endParaRPr lang="cs-CZ" dirty="0" smtClean="0"/>
          </a:p>
          <a:p>
            <a:pPr marL="514350" indent="-514350">
              <a:buAutoNum type="arabicPeriod"/>
            </a:pPr>
            <a:r>
              <a:rPr lang="cs-CZ" dirty="0" err="1" smtClean="0"/>
              <a:t>Yes</a:t>
            </a:r>
            <a:r>
              <a:rPr lang="cs-CZ" dirty="0" smtClean="0"/>
              <a:t>, he – </a:t>
            </a:r>
            <a:r>
              <a:rPr lang="cs-CZ" dirty="0" err="1" smtClean="0"/>
              <a:t>she</a:t>
            </a:r>
            <a:r>
              <a:rPr lang="cs-CZ" dirty="0" smtClean="0"/>
              <a:t> </a:t>
            </a:r>
            <a:r>
              <a:rPr lang="cs-CZ" dirty="0" err="1" smtClean="0"/>
              <a:t>does</a:t>
            </a:r>
            <a:r>
              <a:rPr lang="cs-CZ" dirty="0" smtClean="0"/>
              <a:t>. No he – </a:t>
            </a:r>
            <a:r>
              <a:rPr lang="cs-CZ" dirty="0" err="1" smtClean="0"/>
              <a:t>she</a:t>
            </a:r>
            <a:r>
              <a:rPr lang="cs-CZ" dirty="0" smtClean="0"/>
              <a:t> </a:t>
            </a:r>
            <a:r>
              <a:rPr lang="cs-CZ" dirty="0" err="1" smtClean="0"/>
              <a:t>does</a:t>
            </a:r>
            <a:r>
              <a:rPr lang="cs-CZ" dirty="0" smtClean="0"/>
              <a:t> not. (No, he – </a:t>
            </a:r>
            <a:r>
              <a:rPr lang="cs-CZ" dirty="0" err="1" smtClean="0"/>
              <a:t>she</a:t>
            </a:r>
            <a:r>
              <a:rPr lang="cs-CZ" dirty="0" smtClean="0"/>
              <a:t> </a:t>
            </a:r>
            <a:r>
              <a:rPr lang="cs-CZ" dirty="0" err="1" smtClean="0"/>
              <a:t>doesn</a:t>
            </a:r>
            <a:r>
              <a:rPr lang="cs-CZ" dirty="0" smtClean="0"/>
              <a:t>´t). </a:t>
            </a:r>
            <a:endParaRPr lang="cs-CZ" dirty="0"/>
          </a:p>
        </p:txBody>
      </p:sp>
    </p:spTree>
  </p:cSld>
  <p:clrMapOvr>
    <a:masterClrMapping/>
  </p:clrMapOvr>
  <p:transition spd="slow">
    <p:wheel spokes="8"/>
    <p:sndAc>
      <p:stSnd>
        <p:snd r:embed="rId2" name="applause.wav" builtIn="1"/>
      </p:stSnd>
    </p:sndAc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Utvořte z daných vět otázky: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10000"/>
          </a:bodyPr>
          <a:lstStyle/>
          <a:p>
            <a:pPr>
              <a:buNone/>
            </a:pPr>
            <a:r>
              <a:rPr lang="cs-CZ" dirty="0" smtClean="0"/>
              <a:t>	</a:t>
            </a:r>
            <a:r>
              <a:rPr lang="cs-CZ" dirty="0" err="1" smtClean="0"/>
              <a:t>You</a:t>
            </a:r>
            <a:r>
              <a:rPr lang="cs-CZ" dirty="0" smtClean="0"/>
              <a:t> </a:t>
            </a:r>
            <a:r>
              <a:rPr lang="cs-CZ" dirty="0" err="1" smtClean="0"/>
              <a:t>like</a:t>
            </a:r>
            <a:r>
              <a:rPr lang="cs-CZ" dirty="0" smtClean="0"/>
              <a:t> </a:t>
            </a:r>
            <a:r>
              <a:rPr lang="cs-CZ" dirty="0" err="1" smtClean="0"/>
              <a:t>dogs</a:t>
            </a:r>
            <a:r>
              <a:rPr lang="cs-CZ" dirty="0" smtClean="0"/>
              <a:t>.________________________</a:t>
            </a:r>
          </a:p>
          <a:p>
            <a:pPr>
              <a:buNone/>
            </a:pPr>
            <a:r>
              <a:rPr lang="cs-CZ" dirty="0"/>
              <a:t>	</a:t>
            </a:r>
            <a:r>
              <a:rPr lang="cs-CZ" dirty="0" err="1" smtClean="0"/>
              <a:t>You</a:t>
            </a:r>
            <a:r>
              <a:rPr lang="cs-CZ" dirty="0" smtClean="0"/>
              <a:t> are </a:t>
            </a:r>
            <a:r>
              <a:rPr lang="cs-CZ" dirty="0" err="1" smtClean="0"/>
              <a:t>hungry</a:t>
            </a:r>
            <a:r>
              <a:rPr lang="cs-CZ" dirty="0" smtClean="0"/>
              <a:t>._______________________</a:t>
            </a:r>
          </a:p>
          <a:p>
            <a:pPr>
              <a:buNone/>
            </a:pPr>
            <a:r>
              <a:rPr lang="cs-CZ" dirty="0"/>
              <a:t>	</a:t>
            </a:r>
            <a:r>
              <a:rPr lang="cs-CZ" dirty="0" err="1" smtClean="0"/>
              <a:t>We</a:t>
            </a:r>
            <a:r>
              <a:rPr lang="cs-CZ" dirty="0" smtClean="0"/>
              <a:t> are </a:t>
            </a:r>
            <a:r>
              <a:rPr lang="cs-CZ" dirty="0" err="1" smtClean="0"/>
              <a:t>ready</a:t>
            </a:r>
            <a:r>
              <a:rPr lang="cs-CZ" dirty="0" smtClean="0"/>
              <a:t>.________________________</a:t>
            </a:r>
          </a:p>
          <a:p>
            <a:pPr>
              <a:buNone/>
            </a:pPr>
            <a:r>
              <a:rPr lang="cs-CZ" dirty="0"/>
              <a:t>	</a:t>
            </a:r>
            <a:r>
              <a:rPr lang="cs-CZ" dirty="0" smtClean="0"/>
              <a:t>My </a:t>
            </a:r>
            <a:r>
              <a:rPr lang="cs-CZ" dirty="0" err="1" smtClean="0"/>
              <a:t>parents</a:t>
            </a:r>
            <a:r>
              <a:rPr lang="cs-CZ" dirty="0" smtClean="0"/>
              <a:t> </a:t>
            </a:r>
            <a:r>
              <a:rPr lang="cs-CZ" dirty="0" err="1" smtClean="0"/>
              <a:t>have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house </a:t>
            </a:r>
            <a:r>
              <a:rPr lang="cs-CZ" dirty="0" err="1" smtClean="0"/>
              <a:t>with</a:t>
            </a:r>
            <a:r>
              <a:rPr lang="cs-CZ" dirty="0" smtClean="0"/>
              <a:t> </a:t>
            </a:r>
            <a:r>
              <a:rPr lang="cs-CZ" dirty="0" err="1" smtClean="0"/>
              <a:t>small</a:t>
            </a:r>
            <a:r>
              <a:rPr lang="cs-CZ" dirty="0" smtClean="0"/>
              <a:t> </a:t>
            </a:r>
            <a:r>
              <a:rPr lang="cs-CZ" dirty="0" err="1" smtClean="0"/>
              <a:t>garden</a:t>
            </a:r>
            <a:r>
              <a:rPr lang="cs-CZ" dirty="0" smtClean="0"/>
              <a:t>._____________________________</a:t>
            </a:r>
          </a:p>
          <a:p>
            <a:pPr>
              <a:buNone/>
            </a:pPr>
            <a:r>
              <a:rPr lang="cs-CZ" dirty="0"/>
              <a:t>	</a:t>
            </a:r>
            <a:r>
              <a:rPr lang="cs-CZ" dirty="0" smtClean="0"/>
              <a:t>Paul </a:t>
            </a:r>
            <a:r>
              <a:rPr lang="cs-CZ" dirty="0" err="1" smtClean="0"/>
              <a:t>eats</a:t>
            </a:r>
            <a:r>
              <a:rPr lang="cs-CZ" dirty="0" smtClean="0"/>
              <a:t> </a:t>
            </a:r>
            <a:r>
              <a:rPr lang="cs-CZ" dirty="0" err="1" smtClean="0"/>
              <a:t>fish</a:t>
            </a:r>
            <a:r>
              <a:rPr lang="cs-CZ" dirty="0" smtClean="0"/>
              <a:t> </a:t>
            </a:r>
            <a:r>
              <a:rPr lang="cs-CZ" dirty="0" err="1" smtClean="0"/>
              <a:t>and</a:t>
            </a:r>
            <a:r>
              <a:rPr lang="cs-CZ" dirty="0" smtClean="0"/>
              <a:t> chips.________________</a:t>
            </a:r>
          </a:p>
          <a:p>
            <a:pPr>
              <a:buNone/>
            </a:pPr>
            <a:r>
              <a:rPr lang="cs-CZ" dirty="0"/>
              <a:t>	</a:t>
            </a:r>
            <a:r>
              <a:rPr lang="cs-CZ" dirty="0" smtClean="0"/>
              <a:t>My </a:t>
            </a:r>
            <a:r>
              <a:rPr lang="cs-CZ" dirty="0" err="1" smtClean="0"/>
              <a:t>mom</a:t>
            </a:r>
            <a:r>
              <a:rPr lang="cs-CZ" dirty="0" smtClean="0"/>
              <a:t>, </a:t>
            </a:r>
            <a:r>
              <a:rPr lang="cs-CZ" dirty="0" err="1" smtClean="0"/>
              <a:t>she</a:t>
            </a:r>
            <a:r>
              <a:rPr lang="cs-CZ" dirty="0" smtClean="0"/>
              <a:t> </a:t>
            </a:r>
            <a:r>
              <a:rPr lang="cs-CZ" dirty="0" err="1" smtClean="0"/>
              <a:t>drinks</a:t>
            </a:r>
            <a:r>
              <a:rPr lang="cs-CZ" dirty="0" smtClean="0"/>
              <a:t> </a:t>
            </a:r>
            <a:r>
              <a:rPr lang="cs-CZ" dirty="0" err="1" smtClean="0"/>
              <a:t>coffee</a:t>
            </a:r>
            <a:r>
              <a:rPr lang="cs-CZ" dirty="0" smtClean="0"/>
              <a:t>.______________________________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Utvořte z daných vět otázky: řešení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>
              <a:buNone/>
            </a:pPr>
            <a:r>
              <a:rPr lang="cs-CZ" dirty="0" smtClean="0"/>
              <a:t>	</a:t>
            </a:r>
            <a:r>
              <a:rPr lang="cs-CZ" dirty="0" err="1" smtClean="0"/>
              <a:t>You</a:t>
            </a:r>
            <a:r>
              <a:rPr lang="cs-CZ" dirty="0" smtClean="0"/>
              <a:t> </a:t>
            </a:r>
            <a:r>
              <a:rPr lang="cs-CZ" dirty="0" err="1" smtClean="0"/>
              <a:t>like</a:t>
            </a:r>
            <a:r>
              <a:rPr lang="cs-CZ" dirty="0" smtClean="0"/>
              <a:t> </a:t>
            </a:r>
            <a:r>
              <a:rPr lang="cs-CZ" dirty="0" err="1" smtClean="0"/>
              <a:t>dogs</a:t>
            </a:r>
            <a:r>
              <a:rPr lang="cs-CZ" dirty="0" smtClean="0"/>
              <a:t>. </a:t>
            </a:r>
            <a:r>
              <a:rPr lang="cs-CZ" i="1" dirty="0" smtClean="0">
                <a:solidFill>
                  <a:srgbClr val="00B050"/>
                </a:solidFill>
              </a:rPr>
              <a:t>Do </a:t>
            </a:r>
            <a:r>
              <a:rPr lang="cs-CZ" i="1" dirty="0" err="1" smtClean="0">
                <a:solidFill>
                  <a:srgbClr val="00B050"/>
                </a:solidFill>
              </a:rPr>
              <a:t>you</a:t>
            </a:r>
            <a:r>
              <a:rPr lang="cs-CZ" i="1" dirty="0" smtClean="0">
                <a:solidFill>
                  <a:srgbClr val="00B050"/>
                </a:solidFill>
              </a:rPr>
              <a:t> </a:t>
            </a:r>
            <a:r>
              <a:rPr lang="cs-CZ" i="1" dirty="0" err="1" smtClean="0">
                <a:solidFill>
                  <a:srgbClr val="00B050"/>
                </a:solidFill>
              </a:rPr>
              <a:t>like</a:t>
            </a:r>
            <a:r>
              <a:rPr lang="cs-CZ" i="1" dirty="0" smtClean="0">
                <a:solidFill>
                  <a:srgbClr val="00B050"/>
                </a:solidFill>
              </a:rPr>
              <a:t> </a:t>
            </a:r>
            <a:r>
              <a:rPr lang="cs-CZ" i="1" dirty="0" err="1" smtClean="0">
                <a:solidFill>
                  <a:srgbClr val="00B050"/>
                </a:solidFill>
              </a:rPr>
              <a:t>dogs</a:t>
            </a:r>
            <a:r>
              <a:rPr lang="cs-CZ" i="1" dirty="0" smtClean="0">
                <a:solidFill>
                  <a:srgbClr val="00B050"/>
                </a:solidFill>
              </a:rPr>
              <a:t>?</a:t>
            </a:r>
          </a:p>
          <a:p>
            <a:pPr>
              <a:buNone/>
            </a:pPr>
            <a:r>
              <a:rPr lang="cs-CZ" dirty="0" smtClean="0"/>
              <a:t>	</a:t>
            </a:r>
            <a:r>
              <a:rPr lang="cs-CZ" dirty="0" err="1" smtClean="0"/>
              <a:t>You</a:t>
            </a:r>
            <a:r>
              <a:rPr lang="cs-CZ" dirty="0" smtClean="0"/>
              <a:t> are </a:t>
            </a:r>
            <a:r>
              <a:rPr lang="cs-CZ" dirty="0" err="1" smtClean="0"/>
              <a:t>hungry</a:t>
            </a:r>
            <a:r>
              <a:rPr lang="cs-CZ" dirty="0" smtClean="0"/>
              <a:t>. </a:t>
            </a:r>
            <a:r>
              <a:rPr lang="cs-CZ" i="1" dirty="0" smtClean="0">
                <a:solidFill>
                  <a:srgbClr val="00B050"/>
                </a:solidFill>
              </a:rPr>
              <a:t>Are </a:t>
            </a:r>
            <a:r>
              <a:rPr lang="cs-CZ" i="1" dirty="0" err="1" smtClean="0">
                <a:solidFill>
                  <a:srgbClr val="00B050"/>
                </a:solidFill>
              </a:rPr>
              <a:t>you</a:t>
            </a:r>
            <a:r>
              <a:rPr lang="cs-CZ" i="1" dirty="0" smtClean="0">
                <a:solidFill>
                  <a:srgbClr val="00B050"/>
                </a:solidFill>
              </a:rPr>
              <a:t> </a:t>
            </a:r>
            <a:r>
              <a:rPr lang="cs-CZ" i="1" dirty="0" err="1" smtClean="0">
                <a:solidFill>
                  <a:srgbClr val="00B050"/>
                </a:solidFill>
              </a:rPr>
              <a:t>hungry</a:t>
            </a:r>
            <a:r>
              <a:rPr lang="cs-CZ" i="1" dirty="0" smtClean="0">
                <a:solidFill>
                  <a:srgbClr val="00B050"/>
                </a:solidFill>
              </a:rPr>
              <a:t>?</a:t>
            </a:r>
          </a:p>
          <a:p>
            <a:pPr>
              <a:buNone/>
            </a:pPr>
            <a:r>
              <a:rPr lang="cs-CZ" dirty="0" smtClean="0"/>
              <a:t>	</a:t>
            </a:r>
            <a:r>
              <a:rPr lang="cs-CZ" dirty="0" err="1" smtClean="0"/>
              <a:t>We</a:t>
            </a:r>
            <a:r>
              <a:rPr lang="cs-CZ" dirty="0" smtClean="0"/>
              <a:t> are </a:t>
            </a:r>
            <a:r>
              <a:rPr lang="cs-CZ" dirty="0" err="1" smtClean="0"/>
              <a:t>ready</a:t>
            </a:r>
            <a:r>
              <a:rPr lang="cs-CZ" dirty="0" smtClean="0"/>
              <a:t>. </a:t>
            </a:r>
            <a:r>
              <a:rPr lang="cs-CZ" i="1" dirty="0" smtClean="0">
                <a:solidFill>
                  <a:srgbClr val="00B050"/>
                </a:solidFill>
              </a:rPr>
              <a:t>Are </a:t>
            </a:r>
            <a:r>
              <a:rPr lang="cs-CZ" i="1" dirty="0" err="1" smtClean="0">
                <a:solidFill>
                  <a:srgbClr val="00B050"/>
                </a:solidFill>
              </a:rPr>
              <a:t>we</a:t>
            </a:r>
            <a:r>
              <a:rPr lang="cs-CZ" i="1" dirty="0" smtClean="0">
                <a:solidFill>
                  <a:srgbClr val="00B050"/>
                </a:solidFill>
              </a:rPr>
              <a:t> </a:t>
            </a:r>
            <a:r>
              <a:rPr lang="cs-CZ" i="1" dirty="0" err="1" smtClean="0">
                <a:solidFill>
                  <a:srgbClr val="00B050"/>
                </a:solidFill>
              </a:rPr>
              <a:t>ready</a:t>
            </a:r>
            <a:r>
              <a:rPr lang="cs-CZ" i="1" dirty="0" smtClean="0">
                <a:solidFill>
                  <a:srgbClr val="00B050"/>
                </a:solidFill>
              </a:rPr>
              <a:t>?</a:t>
            </a:r>
          </a:p>
          <a:p>
            <a:pPr>
              <a:buNone/>
            </a:pPr>
            <a:r>
              <a:rPr lang="cs-CZ" dirty="0" smtClean="0"/>
              <a:t>	My </a:t>
            </a:r>
            <a:r>
              <a:rPr lang="cs-CZ" dirty="0" err="1" smtClean="0"/>
              <a:t>parents</a:t>
            </a:r>
            <a:r>
              <a:rPr lang="cs-CZ" dirty="0" smtClean="0"/>
              <a:t> </a:t>
            </a:r>
            <a:r>
              <a:rPr lang="cs-CZ" dirty="0" err="1" smtClean="0"/>
              <a:t>have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house </a:t>
            </a:r>
            <a:r>
              <a:rPr lang="cs-CZ" dirty="0" err="1" smtClean="0"/>
              <a:t>with</a:t>
            </a:r>
            <a:r>
              <a:rPr lang="cs-CZ" dirty="0" smtClean="0"/>
              <a:t> a </a:t>
            </a:r>
            <a:r>
              <a:rPr lang="cs-CZ" dirty="0" err="1" smtClean="0"/>
              <a:t>small</a:t>
            </a:r>
            <a:r>
              <a:rPr lang="cs-CZ" dirty="0" smtClean="0"/>
              <a:t> </a:t>
            </a:r>
            <a:r>
              <a:rPr lang="cs-CZ" dirty="0" err="1" smtClean="0"/>
              <a:t>garden</a:t>
            </a:r>
            <a:r>
              <a:rPr lang="cs-CZ" dirty="0" smtClean="0"/>
              <a:t>. </a:t>
            </a:r>
            <a:r>
              <a:rPr lang="cs-CZ" i="1" dirty="0" smtClean="0">
                <a:solidFill>
                  <a:srgbClr val="00B050"/>
                </a:solidFill>
              </a:rPr>
              <a:t>Do</a:t>
            </a:r>
            <a:r>
              <a:rPr lang="cs-CZ" i="1" dirty="0">
                <a:solidFill>
                  <a:srgbClr val="00B050"/>
                </a:solidFill>
              </a:rPr>
              <a:t> </a:t>
            </a:r>
            <a:r>
              <a:rPr lang="cs-CZ" i="1" dirty="0" err="1" smtClean="0">
                <a:solidFill>
                  <a:srgbClr val="00B050"/>
                </a:solidFill>
              </a:rPr>
              <a:t>they</a:t>
            </a:r>
            <a:r>
              <a:rPr lang="cs-CZ" i="1" dirty="0" smtClean="0">
                <a:solidFill>
                  <a:srgbClr val="00B050"/>
                </a:solidFill>
              </a:rPr>
              <a:t> </a:t>
            </a:r>
            <a:r>
              <a:rPr lang="cs-CZ" i="1" dirty="0" err="1" smtClean="0">
                <a:solidFill>
                  <a:srgbClr val="00B050"/>
                </a:solidFill>
              </a:rPr>
              <a:t>have</a:t>
            </a:r>
            <a:r>
              <a:rPr lang="cs-CZ" i="1" dirty="0" smtClean="0">
                <a:solidFill>
                  <a:srgbClr val="00B050"/>
                </a:solidFill>
              </a:rPr>
              <a:t> </a:t>
            </a:r>
            <a:r>
              <a:rPr lang="cs-CZ" i="1" dirty="0" err="1" smtClean="0">
                <a:solidFill>
                  <a:srgbClr val="00B050"/>
                </a:solidFill>
              </a:rPr>
              <a:t>the</a:t>
            </a:r>
            <a:r>
              <a:rPr lang="cs-CZ" i="1" dirty="0" smtClean="0">
                <a:solidFill>
                  <a:srgbClr val="00B050"/>
                </a:solidFill>
              </a:rPr>
              <a:t> house </a:t>
            </a:r>
            <a:r>
              <a:rPr lang="cs-CZ" i="1" dirty="0" err="1" smtClean="0">
                <a:solidFill>
                  <a:srgbClr val="00B050"/>
                </a:solidFill>
              </a:rPr>
              <a:t>with</a:t>
            </a:r>
            <a:r>
              <a:rPr lang="cs-CZ" i="1" dirty="0" smtClean="0">
                <a:solidFill>
                  <a:srgbClr val="00B050"/>
                </a:solidFill>
              </a:rPr>
              <a:t> a </a:t>
            </a:r>
            <a:r>
              <a:rPr lang="cs-CZ" i="1" dirty="0" err="1" smtClean="0">
                <a:solidFill>
                  <a:srgbClr val="00B050"/>
                </a:solidFill>
              </a:rPr>
              <a:t>small</a:t>
            </a:r>
            <a:r>
              <a:rPr lang="cs-CZ" i="1" dirty="0" smtClean="0">
                <a:solidFill>
                  <a:srgbClr val="00B050"/>
                </a:solidFill>
              </a:rPr>
              <a:t> </a:t>
            </a:r>
            <a:r>
              <a:rPr lang="cs-CZ" i="1" dirty="0" err="1" smtClean="0">
                <a:solidFill>
                  <a:srgbClr val="00B050"/>
                </a:solidFill>
              </a:rPr>
              <a:t>garden</a:t>
            </a:r>
            <a:r>
              <a:rPr lang="cs-CZ" i="1" dirty="0" smtClean="0">
                <a:solidFill>
                  <a:srgbClr val="00B050"/>
                </a:solidFill>
              </a:rPr>
              <a:t>?</a:t>
            </a:r>
          </a:p>
          <a:p>
            <a:pPr>
              <a:buNone/>
            </a:pPr>
            <a:r>
              <a:rPr lang="cs-CZ" dirty="0" smtClean="0"/>
              <a:t>	Paul </a:t>
            </a:r>
            <a:r>
              <a:rPr lang="cs-CZ" dirty="0" err="1" smtClean="0"/>
              <a:t>eats</a:t>
            </a:r>
            <a:r>
              <a:rPr lang="cs-CZ" dirty="0" smtClean="0"/>
              <a:t> </a:t>
            </a:r>
            <a:r>
              <a:rPr lang="cs-CZ" dirty="0" err="1" smtClean="0"/>
              <a:t>fish</a:t>
            </a:r>
            <a:r>
              <a:rPr lang="cs-CZ" dirty="0" smtClean="0"/>
              <a:t> </a:t>
            </a:r>
            <a:r>
              <a:rPr lang="cs-CZ" dirty="0" err="1" smtClean="0"/>
              <a:t>and</a:t>
            </a:r>
            <a:r>
              <a:rPr lang="cs-CZ" dirty="0" smtClean="0"/>
              <a:t> chips. </a:t>
            </a:r>
            <a:r>
              <a:rPr lang="cs-CZ" i="1" dirty="0" err="1" smtClean="0">
                <a:solidFill>
                  <a:srgbClr val="00B050"/>
                </a:solidFill>
              </a:rPr>
              <a:t>Does</a:t>
            </a:r>
            <a:r>
              <a:rPr lang="cs-CZ" i="1" dirty="0" smtClean="0">
                <a:solidFill>
                  <a:srgbClr val="00B050"/>
                </a:solidFill>
              </a:rPr>
              <a:t> Paul </a:t>
            </a:r>
            <a:r>
              <a:rPr lang="cs-CZ" i="1" dirty="0" err="1" smtClean="0">
                <a:solidFill>
                  <a:srgbClr val="00B050"/>
                </a:solidFill>
              </a:rPr>
              <a:t>eat</a:t>
            </a:r>
            <a:r>
              <a:rPr lang="cs-CZ" i="1" dirty="0" smtClean="0">
                <a:solidFill>
                  <a:srgbClr val="00B050"/>
                </a:solidFill>
              </a:rPr>
              <a:t> </a:t>
            </a:r>
            <a:r>
              <a:rPr lang="cs-CZ" i="1" dirty="0" err="1" smtClean="0">
                <a:solidFill>
                  <a:srgbClr val="00B050"/>
                </a:solidFill>
              </a:rPr>
              <a:t>fish</a:t>
            </a:r>
            <a:r>
              <a:rPr lang="cs-CZ" i="1" dirty="0" smtClean="0">
                <a:solidFill>
                  <a:srgbClr val="00B050"/>
                </a:solidFill>
              </a:rPr>
              <a:t> </a:t>
            </a:r>
            <a:r>
              <a:rPr lang="cs-CZ" i="1" dirty="0" err="1" smtClean="0">
                <a:solidFill>
                  <a:srgbClr val="00B050"/>
                </a:solidFill>
              </a:rPr>
              <a:t>and</a:t>
            </a:r>
            <a:r>
              <a:rPr lang="cs-CZ" i="1" dirty="0" smtClean="0">
                <a:solidFill>
                  <a:srgbClr val="00B050"/>
                </a:solidFill>
              </a:rPr>
              <a:t> chips?</a:t>
            </a:r>
          </a:p>
          <a:p>
            <a:pPr>
              <a:buNone/>
            </a:pPr>
            <a:r>
              <a:rPr lang="cs-CZ" dirty="0" smtClean="0"/>
              <a:t>	My </a:t>
            </a:r>
            <a:r>
              <a:rPr lang="cs-CZ" dirty="0" err="1" smtClean="0"/>
              <a:t>mom</a:t>
            </a:r>
            <a:r>
              <a:rPr lang="cs-CZ" dirty="0" smtClean="0"/>
              <a:t>, </a:t>
            </a:r>
            <a:r>
              <a:rPr lang="cs-CZ" dirty="0" err="1" smtClean="0"/>
              <a:t>she</a:t>
            </a:r>
            <a:r>
              <a:rPr lang="cs-CZ" dirty="0" smtClean="0"/>
              <a:t> </a:t>
            </a:r>
            <a:r>
              <a:rPr lang="cs-CZ" dirty="0" err="1" smtClean="0"/>
              <a:t>drinks</a:t>
            </a:r>
            <a:r>
              <a:rPr lang="cs-CZ" dirty="0" smtClean="0"/>
              <a:t> </a:t>
            </a:r>
            <a:r>
              <a:rPr lang="cs-CZ" dirty="0" err="1" smtClean="0"/>
              <a:t>coffee</a:t>
            </a:r>
            <a:r>
              <a:rPr lang="cs-CZ" dirty="0" smtClean="0"/>
              <a:t>. </a:t>
            </a:r>
            <a:r>
              <a:rPr lang="cs-CZ" i="1" dirty="0" err="1" smtClean="0">
                <a:solidFill>
                  <a:srgbClr val="00B050"/>
                </a:solidFill>
              </a:rPr>
              <a:t>Does</a:t>
            </a:r>
            <a:r>
              <a:rPr lang="cs-CZ" i="1" dirty="0" smtClean="0">
                <a:solidFill>
                  <a:srgbClr val="00B050"/>
                </a:solidFill>
              </a:rPr>
              <a:t> </a:t>
            </a:r>
            <a:r>
              <a:rPr lang="cs-CZ" i="1" dirty="0" err="1" smtClean="0">
                <a:solidFill>
                  <a:srgbClr val="00B050"/>
                </a:solidFill>
              </a:rPr>
              <a:t>she</a:t>
            </a:r>
            <a:r>
              <a:rPr lang="cs-CZ" i="1" dirty="0" smtClean="0">
                <a:solidFill>
                  <a:srgbClr val="00B050"/>
                </a:solidFill>
              </a:rPr>
              <a:t> drink </a:t>
            </a:r>
            <a:r>
              <a:rPr lang="cs-CZ" i="1" dirty="0" err="1" smtClean="0">
                <a:solidFill>
                  <a:srgbClr val="00B050"/>
                </a:solidFill>
              </a:rPr>
              <a:t>coffee</a:t>
            </a:r>
            <a:r>
              <a:rPr lang="cs-CZ" i="1" dirty="0" smtClean="0">
                <a:solidFill>
                  <a:srgbClr val="00B050"/>
                </a:solidFill>
              </a:rPr>
              <a:t>?</a:t>
            </a: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zdroje: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Archiv autora.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lunovrat">
  <a:themeElements>
    <a:clrScheme name="Slunovrat">
      <a:dk1>
        <a:sysClr val="windowText" lastClr="000000"/>
      </a:dk1>
      <a:lt1>
        <a:sysClr val="window" lastClr="FFFFFF"/>
      </a:lt1>
      <a:dk2>
        <a:srgbClr val="4F271C"/>
      </a:dk2>
      <a:lt2>
        <a:srgbClr val="E7DEC9"/>
      </a:lt2>
      <a:accent1>
        <a:srgbClr val="3891A7"/>
      </a:accent1>
      <a:accent2>
        <a:srgbClr val="FEB80A"/>
      </a:accent2>
      <a:accent3>
        <a:srgbClr val="C32D2E"/>
      </a:accent3>
      <a:accent4>
        <a:srgbClr val="84AA33"/>
      </a:accent4>
      <a:accent5>
        <a:srgbClr val="964305"/>
      </a:accent5>
      <a:accent6>
        <a:srgbClr val="475A8D"/>
      </a:accent6>
      <a:hlink>
        <a:srgbClr val="8DC765"/>
      </a:hlink>
      <a:folHlink>
        <a:srgbClr val="AA8A14"/>
      </a:folHlink>
    </a:clrScheme>
    <a:fontScheme name="Slunovrat">
      <a:majorFont>
        <a:latin typeface="Gill Sans MT"/>
        <a:ea typeface=""/>
        <a:cs typeface=""/>
        <a:font script="Grek" typeface="Corbel"/>
        <a:font script="Cyrl" typeface="Corbel"/>
        <a:font script="Jpan" typeface="HGｺﾞｼｯｸE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Gill Sans MT"/>
        <a:ea typeface=""/>
        <a:cs typeface=""/>
        <a:font script="Grek" typeface="Corbel"/>
        <a:font script="Cyrl" typeface="Corbel"/>
        <a:font script="Jpan" typeface="HGｺﾞｼｯｸE"/>
        <a:font script="Hang" typeface="HY엽서L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Slunovrat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53000"/>
              </a:schemeClr>
            </a:gs>
            <a:gs pos="50000">
              <a:schemeClr val="phClr">
                <a:tint val="42000"/>
                <a:satMod val="255000"/>
              </a:schemeClr>
            </a:gs>
            <a:gs pos="97000">
              <a:schemeClr val="phClr">
                <a:tint val="53000"/>
                <a:satMod val="260000"/>
              </a:schemeClr>
            </a:gs>
            <a:gs pos="100000">
              <a:schemeClr val="phClr">
                <a:tint val="56000"/>
                <a:satMod val="275000"/>
              </a:schemeClr>
            </a:gs>
          </a:gsLst>
          <a:path path="circle">
            <a:fillToRect l="50000" t="50000" r="50000" b="50000"/>
          </a:path>
        </a:gradFill>
        <a:gradFill rotWithShape="1">
          <a:gsLst>
            <a:gs pos="0">
              <a:schemeClr val="phClr">
                <a:tint val="92000"/>
                <a:satMod val="170000"/>
              </a:schemeClr>
            </a:gs>
            <a:gs pos="15000">
              <a:schemeClr val="phClr">
                <a:tint val="92000"/>
                <a:shade val="99000"/>
                <a:satMod val="170000"/>
              </a:schemeClr>
            </a:gs>
            <a:gs pos="62000">
              <a:schemeClr val="phClr">
                <a:tint val="96000"/>
                <a:shade val="80000"/>
                <a:satMod val="170000"/>
              </a:schemeClr>
            </a:gs>
            <a:gs pos="97000">
              <a:schemeClr val="phClr">
                <a:tint val="98000"/>
                <a:shade val="63000"/>
                <a:satMod val="170000"/>
              </a:schemeClr>
            </a:gs>
            <a:gs pos="100000">
              <a:schemeClr val="phClr">
                <a:shade val="62000"/>
                <a:satMod val="170000"/>
              </a:schemeClr>
            </a:gs>
          </a:gsLst>
          <a:path path="circle">
            <a:fillToRect l="50000" t="50000" r="50000" b="5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</a:effectStyle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brightRoom" dir="tl">
              <a:rot lat="0" lon="0" rev="8700000"/>
            </a:lightRig>
          </a:scene3d>
          <a:sp3d contourW="12700">
            <a:bevelT w="0" h="0"/>
            <a:contourClr>
              <a:schemeClr val="phClr">
                <a:shade val="80000"/>
              </a:schemeClr>
            </a:contourClr>
          </a:sp3d>
        </a:effectStyle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brightRoom" dir="tl">
              <a:rot lat="0" lon="0" rev="5400000"/>
            </a:lightRig>
          </a:scene3d>
          <a:sp3d contourW="12700">
            <a:bevelT w="25400" h="50800" prst="angle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60000"/>
                <a:satMod val="355000"/>
              </a:schemeClr>
            </a:gs>
            <a:gs pos="40000">
              <a:schemeClr val="phClr">
                <a:tint val="85000"/>
                <a:satMod val="320000"/>
              </a:schemeClr>
            </a:gs>
            <a:gs pos="100000">
              <a:schemeClr val="phClr">
                <a:shade val="55000"/>
                <a:satMod val="300000"/>
              </a:schemeClr>
            </a:gs>
          </a:gsLst>
          <a:path path="circle">
            <a:fillToRect l="-24500" t="-20000" r="124500" b="12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"/>
                <a:satMod val="300000"/>
              </a:schemeClr>
              <a:schemeClr val="phClr">
                <a:tint val="90000"/>
                <a:satMod val="225000"/>
              </a:schemeClr>
            </a:duotone>
          </a:blip>
          <a:tile tx="0" ty="0" sx="90000" sy="90000" flip="xy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Origin</Template>
  <TotalTime>275</TotalTime>
  <Words>154</Words>
  <Application>Microsoft Office PowerPoint</Application>
  <PresentationFormat>Předvádění na obrazovce (4:3)</PresentationFormat>
  <Paragraphs>42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7</vt:i4>
      </vt:variant>
    </vt:vector>
  </HeadingPairs>
  <TitlesOfParts>
    <vt:vector size="9" baseType="lpstr">
      <vt:lpstr>Slunovrat</vt:lpstr>
      <vt:lpstr>Motiv sady Office</vt:lpstr>
      <vt:lpstr>Název školy: Základní a Mateřská škola Bečváry, okres Kolín Autor: Mgr. Kateřina Venclová Datum tvorby: 3.5.2012 Název materiálu: VY_32_INOVACE_04_ ANGLICKÝ JAZYK PRO 3. A  4. ROČNÍK_KONVERZACE </vt:lpstr>
      <vt:lpstr>Angličtina pro 4. ročník</vt:lpstr>
      <vt:lpstr>Tvoříme otázky:</vt:lpstr>
      <vt:lpstr>Odpovědi na otázky:</vt:lpstr>
      <vt:lpstr>Utvořte z daných vět otázky:</vt:lpstr>
      <vt:lpstr>Utvořte z daných vět otázky: řešení</vt:lpstr>
      <vt:lpstr>Použité zdroje: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Angličtina pro 4. ročník</dc:title>
  <dc:creator>Venclovi</dc:creator>
  <cp:lastModifiedBy>Venclovi</cp:lastModifiedBy>
  <cp:revision>31</cp:revision>
  <dcterms:created xsi:type="dcterms:W3CDTF">2013-04-21T14:52:34Z</dcterms:created>
  <dcterms:modified xsi:type="dcterms:W3CDTF">2013-05-08T18:51:40Z</dcterms:modified>
</cp:coreProperties>
</file>