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f/ff/Plum_pudding_atom.sv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7/7d/Rutherfordsches_Atommodell.pn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5/55/Bohr-atom-PAR.sv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c/cf/HAtomOrbitals.pn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9061711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439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_Jaderné záření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Občan v demokratické společnosti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15.3.2013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17.4.2013,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657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1044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6964486"/>
              </p:ext>
            </p:extLst>
          </p:nvPr>
        </p:nvGraphicFramePr>
        <p:xfrm>
          <a:off x="827584" y="764704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Je vysvětlen pojem atom, vývoj představ o atomu a základní rozdíly v atomových jádrech.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Následně se žáci seznámí s druhy jaderného záření.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Atom, nuklid, izotop, přirozená radioaktivita.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se žáci seznámí s pojmem atom a různými představami o jeho stavbě.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Dále se seznámí se základními typy jaderného záření.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Atom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6792"/>
            <a:ext cx="878997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Demokritos</a:t>
            </a:r>
            <a:r>
              <a:rPr lang="cs-CZ" sz="2800" dirty="0" smtClean="0"/>
              <a:t> (5. stol. př. n. l)</a:t>
            </a:r>
          </a:p>
          <a:p>
            <a:endParaRPr lang="cs-CZ" sz="2800" b="1" dirty="0"/>
          </a:p>
          <a:p>
            <a:r>
              <a:rPr lang="cs-CZ" sz="2800" dirty="0" smtClean="0"/>
              <a:t>Vyslovil teorii, že hmotu nelze dělit donekonečna, proto na </a:t>
            </a:r>
          </a:p>
          <a:p>
            <a:r>
              <a:rPr lang="cs-CZ" sz="2800" dirty="0" smtClean="0"/>
              <a:t>nejnižší úrovni existují dále nedělitelné částice různého </a:t>
            </a:r>
          </a:p>
          <a:p>
            <a:r>
              <a:rPr lang="cs-CZ" sz="2800" dirty="0" smtClean="0"/>
              <a:t>druhu, </a:t>
            </a:r>
            <a:r>
              <a:rPr lang="cs-CZ" sz="2800" dirty="0"/>
              <a:t>k</a:t>
            </a:r>
            <a:r>
              <a:rPr lang="cs-CZ" sz="2800" dirty="0" smtClean="0"/>
              <a:t>teré nelze vytvářet ani ničit.</a:t>
            </a:r>
          </a:p>
          <a:p>
            <a:endParaRPr lang="cs-CZ" sz="2800" dirty="0" smtClean="0"/>
          </a:p>
          <a:p>
            <a:r>
              <a:rPr lang="cs-CZ" sz="2800" dirty="0" smtClean="0"/>
              <a:t>(atomos = nedělitelný)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909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Thomsonův</a:t>
            </a:r>
            <a:r>
              <a:rPr lang="cs-CZ" dirty="0" smtClean="0"/>
              <a:t> (pudinkový) </a:t>
            </a:r>
            <a:r>
              <a:rPr lang="cs-CZ" b="1" dirty="0" smtClean="0"/>
              <a:t>model</a:t>
            </a:r>
            <a:r>
              <a:rPr lang="cs-CZ" dirty="0" smtClean="0"/>
              <a:t> (1897)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60" y="1473277"/>
            <a:ext cx="9189439" cy="338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Joseph John Thomson (1856 – 1940)</a:t>
            </a:r>
          </a:p>
          <a:p>
            <a:endParaRPr lang="cs-CZ" sz="2800" dirty="0"/>
          </a:p>
          <a:p>
            <a:r>
              <a:rPr lang="cs-CZ" sz="2800" dirty="0" smtClean="0"/>
              <a:t>Tento model předpokládá, že atom si lze představit, jako kouli </a:t>
            </a:r>
          </a:p>
          <a:p>
            <a:r>
              <a:rPr lang="cs-CZ" sz="2800" dirty="0" smtClean="0"/>
              <a:t>ve které je rovnoměrně rozložen kladný náboj. V něm jsou</a:t>
            </a:r>
          </a:p>
          <a:p>
            <a:r>
              <a:rPr lang="cs-CZ" sz="2800" dirty="0" smtClean="0"/>
              <a:t>(jako rozinky v pudinku) rozptýleny záporně nabité elektrony.</a:t>
            </a:r>
          </a:p>
          <a:p>
            <a:endParaRPr lang="cs-CZ" sz="2800" dirty="0" smtClean="0"/>
          </a:p>
          <a:p>
            <a:endParaRPr lang="cs-CZ" dirty="0"/>
          </a:p>
          <a:p>
            <a:r>
              <a:rPr lang="cs-CZ" sz="2800" dirty="0" smtClean="0">
                <a:hlinkClick r:id="rId2"/>
              </a:rPr>
              <a:t>Pudinkový model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2841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Rutherfordův (planetární) model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628800"/>
            <a:ext cx="904645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Ernest Rutherford (1871 – 1937)</a:t>
            </a:r>
          </a:p>
          <a:p>
            <a:endParaRPr lang="cs-CZ" sz="2800" dirty="0"/>
          </a:p>
          <a:p>
            <a:r>
              <a:rPr lang="cs-CZ" sz="2800" dirty="0" smtClean="0"/>
              <a:t>Atom se skládá z kladného jádra (většina hmoty je v malém </a:t>
            </a:r>
          </a:p>
          <a:p>
            <a:r>
              <a:rPr lang="cs-CZ" sz="2800" dirty="0" smtClean="0"/>
              <a:t>prostoru ve středu atomu).</a:t>
            </a:r>
          </a:p>
          <a:p>
            <a:r>
              <a:rPr lang="cs-CZ" sz="2800" dirty="0" smtClean="0"/>
              <a:t>Kolem jádra obíhají záporné elektrony (obdobně, jako obíhají</a:t>
            </a:r>
          </a:p>
          <a:p>
            <a:r>
              <a:rPr lang="cs-CZ" sz="2800" dirty="0" smtClean="0"/>
              <a:t>planety kolem Slunce).</a:t>
            </a:r>
          </a:p>
          <a:p>
            <a:endParaRPr lang="cs-CZ" sz="2800" dirty="0"/>
          </a:p>
          <a:p>
            <a:r>
              <a:rPr lang="cs-CZ" sz="2800" dirty="0" smtClean="0">
                <a:hlinkClick r:id="rId2"/>
              </a:rPr>
              <a:t>Planetární model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0952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Bohrův model atomu (1913)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862" y="1628800"/>
            <a:ext cx="9071138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Niels Henrik David Bohr (1885 – 1962)</a:t>
            </a:r>
          </a:p>
          <a:p>
            <a:endParaRPr lang="cs-CZ" sz="2800" dirty="0"/>
          </a:p>
          <a:p>
            <a:r>
              <a:rPr lang="cs-CZ" sz="2800" dirty="0" smtClean="0"/>
              <a:t>Elektrony obíhají jádro jen na některých dovolených drahách.</a:t>
            </a:r>
          </a:p>
          <a:p>
            <a:r>
              <a:rPr lang="cs-CZ" sz="2800" dirty="0" smtClean="0"/>
              <a:t>Při přechodu z jedné hladiny na druhou elektron vyzáří </a:t>
            </a:r>
          </a:p>
          <a:p>
            <a:r>
              <a:rPr lang="cs-CZ" sz="2800" dirty="0" smtClean="0"/>
              <a:t>(pohltí) právě jeden foton.</a:t>
            </a:r>
          </a:p>
          <a:p>
            <a:endParaRPr lang="cs-CZ" sz="2800" dirty="0"/>
          </a:p>
          <a:p>
            <a:r>
              <a:rPr lang="cs-CZ" sz="2800" dirty="0" smtClean="0">
                <a:hlinkClick r:id="rId2"/>
              </a:rPr>
              <a:t>Bohrův model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65057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Kvantově mechanický model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204864"/>
            <a:ext cx="8631658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Ervin Rudolf Josef Alexander Schrödinger (1887 – 1961)</a:t>
            </a:r>
          </a:p>
          <a:p>
            <a:endParaRPr lang="cs-CZ" sz="2800" dirty="0"/>
          </a:p>
          <a:p>
            <a:r>
              <a:rPr lang="cs-CZ" sz="2800" dirty="0" smtClean="0"/>
              <a:t>Elektron není popisován jako hmotný bod, ale jako vlnová </a:t>
            </a:r>
          </a:p>
          <a:p>
            <a:r>
              <a:rPr lang="cs-CZ" sz="2800" dirty="0" smtClean="0"/>
              <a:t>funkce vyskytující se v prostoru s určitou s určitou </a:t>
            </a:r>
          </a:p>
          <a:p>
            <a:r>
              <a:rPr lang="cs-CZ" sz="2800" dirty="0" smtClean="0"/>
              <a:t>pravděpodobností          orbital.</a:t>
            </a:r>
          </a:p>
          <a:p>
            <a:endParaRPr lang="cs-CZ" sz="2800" dirty="0"/>
          </a:p>
          <a:p>
            <a:r>
              <a:rPr lang="cs-CZ" sz="2800" dirty="0" smtClean="0">
                <a:hlinkClick r:id="rId2"/>
              </a:rPr>
              <a:t>Orbitaly</a:t>
            </a:r>
            <a:endParaRPr lang="cs-CZ" sz="2800" dirty="0"/>
          </a:p>
        </p:txBody>
      </p:sp>
      <p:sp>
        <p:nvSpPr>
          <p:cNvPr id="4" name="Šipka doprava se zářezem 3"/>
          <p:cNvSpPr/>
          <p:nvPr/>
        </p:nvSpPr>
        <p:spPr>
          <a:xfrm>
            <a:off x="3203848" y="4149080"/>
            <a:ext cx="360040" cy="45719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540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Jaderné záření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13415"/>
            <a:ext cx="248459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Základní pojmy:</a:t>
            </a:r>
          </a:p>
          <a:p>
            <a:endParaRPr lang="cs-CZ" sz="2800" dirty="0"/>
          </a:p>
          <a:p>
            <a:r>
              <a:rPr lang="cs-CZ" sz="2800" b="1" dirty="0" smtClean="0"/>
              <a:t>Atom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Atomové jádro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Nuklid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Izotop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1078" y="1844823"/>
            <a:ext cx="550945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Atom je malá částice, dále chemicky </a:t>
            </a:r>
          </a:p>
          <a:p>
            <a:r>
              <a:rPr lang="cs-CZ" sz="2800" dirty="0" smtClean="0"/>
              <a:t>nedělitelná.</a:t>
            </a:r>
          </a:p>
          <a:p>
            <a:r>
              <a:rPr lang="cs-CZ" sz="2800" dirty="0" smtClean="0"/>
              <a:t>Atom se skládá z jádra a z obalu.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25467" y="3239324"/>
            <a:ext cx="51864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atomovém jádře jsou </a:t>
            </a:r>
            <a:r>
              <a:rPr lang="cs-CZ" sz="2800" b="1" dirty="0" smtClean="0"/>
              <a:t>protony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a </a:t>
            </a:r>
            <a:r>
              <a:rPr lang="cs-CZ" sz="2800" b="1" dirty="0" smtClean="0"/>
              <a:t>neutrony       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7" name="Pravá složená závorka 6"/>
          <p:cNvSpPr/>
          <p:nvPr/>
        </p:nvSpPr>
        <p:spPr>
          <a:xfrm>
            <a:off x="7308304" y="3292789"/>
            <a:ext cx="216024" cy="84289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4328" y="3441620"/>
            <a:ext cx="1519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FF"/>
                </a:solidFill>
              </a:rPr>
              <a:t>nukleony</a:t>
            </a:r>
            <a:endParaRPr lang="cs-CZ" sz="2800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74772" y="4581128"/>
            <a:ext cx="745370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Nuklid je látka, která se skládá z atomů se stejným</a:t>
            </a:r>
          </a:p>
          <a:p>
            <a:r>
              <a:rPr lang="cs-CZ" sz="2800" dirty="0" smtClean="0"/>
              <a:t>protonovým i nukleonovým číslem.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35407" y="5733256"/>
            <a:ext cx="72737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Dva izotopy téhož prvku se liší počtem neutronů.</a:t>
            </a:r>
          </a:p>
          <a:p>
            <a:r>
              <a:rPr lang="cs-CZ" sz="2800" dirty="0" smtClean="0"/>
              <a:t>Izotopy se liší svoji stabilitou.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22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 animBg="1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Přirozená radioaktivita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99636"/>
            <a:ext cx="8126327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1896 – </a:t>
            </a:r>
            <a:r>
              <a:rPr lang="cs-CZ" sz="2800" b="1" dirty="0" smtClean="0"/>
              <a:t>Becquerel</a:t>
            </a:r>
            <a:r>
              <a:rPr lang="cs-CZ" sz="2800" dirty="0" smtClean="0"/>
              <a:t>: </a:t>
            </a:r>
            <a:r>
              <a:rPr lang="cs-CZ" sz="2800" dirty="0"/>
              <a:t>některé prvky vydávají záření, které </a:t>
            </a:r>
            <a:endParaRPr lang="cs-CZ" sz="2800" dirty="0" smtClean="0"/>
          </a:p>
          <a:p>
            <a:r>
              <a:rPr lang="cs-CZ" sz="2800" dirty="0" smtClean="0"/>
              <a:t>vzniká </a:t>
            </a:r>
            <a:r>
              <a:rPr lang="cs-CZ" sz="2800" dirty="0"/>
              <a:t>v jádrech jejich atomů: </a:t>
            </a:r>
            <a:r>
              <a:rPr lang="cs-CZ" sz="2800" b="1" dirty="0"/>
              <a:t>radioaktivní záření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743318"/>
            <a:ext cx="7891327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Přirozené radioaktivní prvky vydávají tři druhy záření:</a:t>
            </a:r>
          </a:p>
          <a:p>
            <a:r>
              <a:rPr lang="cs-CZ" sz="2800" b="1" dirty="0">
                <a:sym typeface="Symbol"/>
              </a:rPr>
              <a:t></a:t>
            </a:r>
            <a:r>
              <a:rPr lang="cs-CZ" sz="2800" b="1" dirty="0"/>
              <a:t> , </a:t>
            </a:r>
            <a:r>
              <a:rPr lang="cs-CZ" sz="2800" b="1" dirty="0">
                <a:sym typeface="Symbol"/>
              </a:rPr>
              <a:t></a:t>
            </a:r>
            <a:r>
              <a:rPr lang="cs-CZ" sz="2800" b="1" dirty="0"/>
              <a:t> </a:t>
            </a:r>
            <a:r>
              <a:rPr lang="cs-CZ" sz="2800" b="1" baseline="30000" dirty="0"/>
              <a:t>-</a:t>
            </a:r>
            <a:r>
              <a:rPr lang="cs-CZ" sz="2800" b="1" dirty="0"/>
              <a:t> , </a:t>
            </a:r>
            <a:r>
              <a:rPr lang="cs-CZ" sz="2800" b="1" dirty="0">
                <a:sym typeface="Symbol"/>
              </a:rPr>
              <a:t></a:t>
            </a:r>
            <a:r>
              <a:rPr lang="cs-CZ" sz="2800" b="1" dirty="0"/>
              <a:t> 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3528" y="4216540"/>
                <a:ext cx="8709820" cy="18416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:r>
                  <a:rPr lang="cs-CZ" sz="2800" dirty="0" smtClean="0">
                    <a:sym typeface="Symbol"/>
                  </a:rPr>
                  <a:t>  </a:t>
                </a:r>
                <a:r>
                  <a:rPr lang="cs-CZ" sz="2800" b="1" dirty="0" smtClean="0">
                    <a:sym typeface="Symbol"/>
                  </a:rPr>
                  <a:t></a:t>
                </a:r>
                <a:r>
                  <a:rPr lang="cs-CZ" sz="2800" dirty="0" smtClean="0"/>
                  <a:t>   	-  jádra helia (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b="0" i="0" smtClean="0">
                            <a:latin typeface="Cambria Math"/>
                          </a:rPr>
                          <m:t>2</m:t>
                        </m:r>
                      </m:sub>
                      <m:sup>
                        <m:r>
                          <a:rPr lang="cs-CZ" sz="2800" b="0" i="0" smtClean="0">
                            <a:latin typeface="Cambria Math"/>
                          </a:rPr>
                          <m:t>4</m:t>
                        </m:r>
                      </m:sup>
                      <m:e>
                        <m:r>
                          <a:rPr lang="cs-CZ" sz="2800" i="1" smtClean="0">
                            <a:latin typeface="Cambria Math"/>
                            <a:sym typeface="Symbol"/>
                          </a:rPr>
                          <m:t></m:t>
                        </m:r>
                      </m:e>
                    </m:sPre>
                  </m:oMath>
                </a14:m>
                <a:r>
                  <a:rPr lang="cs-CZ" sz="2800" dirty="0" smtClean="0"/>
                  <a:t> )</a:t>
                </a:r>
                <a:endParaRPr lang="cs-CZ" sz="2800" dirty="0"/>
              </a:p>
              <a:p>
                <a:r>
                  <a:rPr lang="cs-CZ" sz="2800" dirty="0" smtClean="0">
                    <a:sym typeface="Symbol"/>
                  </a:rPr>
                  <a:t>  </a:t>
                </a:r>
                <a:r>
                  <a:rPr lang="cs-CZ" sz="2800" b="1" dirty="0" smtClean="0">
                    <a:sym typeface="Symbol"/>
                  </a:rPr>
                  <a:t></a:t>
                </a:r>
                <a:r>
                  <a:rPr lang="cs-CZ" sz="2800" b="1" dirty="0" smtClean="0"/>
                  <a:t> </a:t>
                </a:r>
                <a:r>
                  <a:rPr lang="cs-CZ" sz="2800" b="1" baseline="30000" dirty="0"/>
                  <a:t>-</a:t>
                </a:r>
                <a:r>
                  <a:rPr lang="cs-CZ" sz="2800" dirty="0"/>
                  <a:t>  </a:t>
                </a:r>
                <a:r>
                  <a:rPr lang="cs-CZ" sz="2800" dirty="0" smtClean="0"/>
                  <a:t>	-  </a:t>
                </a:r>
                <a:r>
                  <a:rPr lang="cs-CZ" sz="2800" dirty="0"/>
                  <a:t>elektrony  </a:t>
                </a:r>
                <a:r>
                  <a:rPr lang="cs-CZ" sz="2800" dirty="0" smtClean="0"/>
                  <a:t>(n</a:t>
                </a:r>
                <a:r>
                  <a:rPr lang="cs-CZ" sz="2800" baseline="30000" dirty="0" smtClean="0"/>
                  <a:t>o</a:t>
                </a:r>
                <a:r>
                  <a:rPr lang="cs-CZ" sz="2800" dirty="0" smtClean="0"/>
                  <a:t>   →      </a:t>
                </a:r>
                <a:r>
                  <a:rPr lang="cs-CZ" sz="2800" dirty="0"/>
                  <a:t>p</a:t>
                </a:r>
                <a:r>
                  <a:rPr lang="cs-CZ" sz="2800" baseline="30000" dirty="0"/>
                  <a:t>+</a:t>
                </a:r>
                <a:r>
                  <a:rPr lang="cs-CZ" sz="2800" dirty="0"/>
                  <a:t>  </a:t>
                </a:r>
                <a:r>
                  <a:rPr lang="en-US" sz="2800" dirty="0" smtClean="0"/>
                  <a:t>+  </a:t>
                </a:r>
                <a:r>
                  <a:rPr lang="en-US" sz="2800" dirty="0"/>
                  <a:t>e</a:t>
                </a:r>
                <a:r>
                  <a:rPr lang="cs-CZ" sz="2800" baseline="30000" dirty="0"/>
                  <a:t>- </a:t>
                </a:r>
                <a:r>
                  <a:rPr lang="cs-CZ" sz="2800" dirty="0"/>
                  <a:t>   </a:t>
                </a:r>
                <a:r>
                  <a:rPr lang="en-US" sz="2800" dirty="0"/>
                  <a:t>+    </a:t>
                </a:r>
                <a:r>
                  <a:rPr lang="en-US" sz="2800" dirty="0">
                    <a:sym typeface="Symbol"/>
                  </a:rPr>
                  <a:t></a:t>
                </a:r>
                <a:r>
                  <a:rPr lang="en-US" sz="2800" dirty="0"/>
                  <a:t>´  )</a:t>
                </a:r>
                <a:endParaRPr lang="cs-CZ" sz="2800" dirty="0"/>
              </a:p>
              <a:p>
                <a:r>
                  <a:rPr lang="cs-CZ" sz="2800" dirty="0"/>
                  <a:t>/ </a:t>
                </a:r>
                <a:r>
                  <a:rPr lang="cs-CZ" sz="2800" dirty="0">
                    <a:sym typeface="Symbol"/>
                  </a:rPr>
                  <a:t></a:t>
                </a:r>
                <a:r>
                  <a:rPr lang="cs-CZ" sz="2800" baseline="30000" dirty="0"/>
                  <a:t>+  </a:t>
                </a:r>
                <a:r>
                  <a:rPr lang="cs-CZ" sz="2800" baseline="30000" dirty="0" smtClean="0"/>
                  <a:t>	</a:t>
                </a:r>
                <a:r>
                  <a:rPr lang="cs-CZ" sz="2800" dirty="0" smtClean="0"/>
                  <a:t>-  </a:t>
                </a:r>
                <a:r>
                  <a:rPr lang="cs-CZ" sz="2800" dirty="0"/>
                  <a:t>pozitrony  (p</a:t>
                </a:r>
                <a:r>
                  <a:rPr lang="cs-CZ" sz="2800" baseline="30000" dirty="0"/>
                  <a:t>+   </a:t>
                </a:r>
                <a:r>
                  <a:rPr lang="cs-CZ" sz="2800" dirty="0"/>
                  <a:t> </a:t>
                </a:r>
                <a:r>
                  <a:rPr lang="cs-CZ" sz="2800" dirty="0" smtClean="0"/>
                  <a:t>→      </a:t>
                </a:r>
                <a:r>
                  <a:rPr lang="cs-CZ" sz="2800" dirty="0"/>
                  <a:t>n</a:t>
                </a:r>
                <a:r>
                  <a:rPr lang="cs-CZ" sz="2800" baseline="30000" dirty="0"/>
                  <a:t>o</a:t>
                </a:r>
                <a:r>
                  <a:rPr lang="cs-CZ" sz="2800" dirty="0"/>
                  <a:t>  </a:t>
                </a:r>
                <a:r>
                  <a:rPr lang="en-US" sz="2800" dirty="0"/>
                  <a:t>+  e</a:t>
                </a:r>
                <a:r>
                  <a:rPr lang="cs-CZ" sz="2800" baseline="30000" dirty="0"/>
                  <a:t>+</a:t>
                </a:r>
                <a:r>
                  <a:rPr lang="en-US" sz="2800" dirty="0"/>
                  <a:t>   +    </a:t>
                </a:r>
                <a:r>
                  <a:rPr lang="en-US" sz="2800" dirty="0">
                    <a:sym typeface="Symbol"/>
                  </a:rPr>
                  <a:t></a:t>
                </a:r>
                <a:r>
                  <a:rPr lang="cs-CZ" sz="2800" baseline="30000" dirty="0"/>
                  <a:t>	</a:t>
                </a:r>
                <a:r>
                  <a:rPr lang="cs-CZ" sz="2800" dirty="0"/>
                  <a:t>)  /</a:t>
                </a:r>
              </a:p>
              <a:p>
                <a:r>
                  <a:rPr lang="cs-CZ" sz="2800" dirty="0" smtClean="0">
                    <a:sym typeface="Symbol"/>
                  </a:rPr>
                  <a:t>  </a:t>
                </a:r>
                <a:r>
                  <a:rPr lang="cs-CZ" sz="2800" b="1" dirty="0" smtClean="0">
                    <a:sym typeface="Symbol"/>
                  </a:rPr>
                  <a:t></a:t>
                </a:r>
                <a:r>
                  <a:rPr lang="cs-CZ" sz="2800" dirty="0" smtClean="0"/>
                  <a:t>    	-  elektromagnetické </a:t>
                </a:r>
                <a:r>
                  <a:rPr lang="cs-CZ" sz="2800" dirty="0"/>
                  <a:t>záření  ( </a:t>
                </a:r>
                <a:r>
                  <a:rPr lang="cs-CZ" sz="2800" dirty="0">
                    <a:sym typeface="Symbol"/>
                  </a:rPr>
                  <a:t></a:t>
                </a:r>
                <a:r>
                  <a:rPr lang="cs-CZ" sz="2800" dirty="0"/>
                  <a:t>  =  10</a:t>
                </a:r>
                <a:r>
                  <a:rPr lang="cs-CZ" sz="2800" baseline="30000" dirty="0"/>
                  <a:t>-11</a:t>
                </a:r>
                <a:r>
                  <a:rPr lang="cs-CZ" sz="2800" dirty="0"/>
                  <a:t>  -  10</a:t>
                </a:r>
                <a:r>
                  <a:rPr lang="cs-CZ" sz="2800" baseline="30000" dirty="0"/>
                  <a:t>-13</a:t>
                </a:r>
                <a:r>
                  <a:rPr lang="cs-CZ" sz="2800" dirty="0"/>
                  <a:t> m )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216540"/>
                <a:ext cx="8709820" cy="1841658"/>
              </a:xfrm>
              <a:prstGeom prst="rect">
                <a:avLst/>
              </a:prstGeom>
              <a:blipFill rotWithShape="1">
                <a:blip r:embed="rId2"/>
                <a:stretch>
                  <a:fillRect l="-1400" t="-3642" b="-76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4469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</TotalTime>
  <Words>457</Words>
  <Application>Microsoft Office PowerPoint</Application>
  <PresentationFormat>Předvádění na obrazovce (4:3)</PresentationFormat>
  <Paragraphs>104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Atom</vt:lpstr>
      <vt:lpstr>Thomsonův (pudinkový) model (1897)</vt:lpstr>
      <vt:lpstr>Rutherfordův (planetární) model</vt:lpstr>
      <vt:lpstr>Bohrův model atomu (1913)</vt:lpstr>
      <vt:lpstr>Kvantově mechanický model</vt:lpstr>
      <vt:lpstr>Jaderné záření</vt:lpstr>
      <vt:lpstr>Přirozená radioaktivita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30</cp:revision>
  <dcterms:created xsi:type="dcterms:W3CDTF">2012-11-11T12:29:55Z</dcterms:created>
  <dcterms:modified xsi:type="dcterms:W3CDTF">2013-05-29T06:06:46Z</dcterms:modified>
</cp:coreProperties>
</file>