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2" r:id="rId5"/>
    <p:sldId id="261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Atomistika%20a%20astronomie.lnk" TargetMode="Externa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Atomistika%20a%20astronomie.lnk" TargetMode="Externa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Atomistika%20a%20astronomie.lnk" TargetMode="External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Atomistika%20a%20astronomie.lnk" TargetMode="External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Atomistika%20a%20astronomie.lnk" TargetMode="External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Atomistika%20a%20astronomie.lnk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Atomistika%20a%20astronomie.lnk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Atomistika%20a%20astronomie.lnk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Atomistika%20a%20astronomie.lnk" TargetMode="External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Atomistika%20a%20astronomie.lnk" TargetMode="External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Atomistika%20a%20astronomie.lnk" TargetMode="External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Atomistika%20a%20astronomie.lnk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561F1C-8585-429A-AA07-D720E1394CB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E6AC0E8-02E0-4292-820D-A99525B6242E}">
      <dgm:prSet custT="1"/>
      <dgm:spPr/>
      <dgm:t>
        <a:bodyPr/>
        <a:lstStyle/>
        <a:p>
          <a:pPr rtl="0"/>
          <a:r>
            <a:rPr lang="cs-CZ" sz="2400" dirty="0" smtClean="0">
              <a:hlinkClick xmlns:r="http://schemas.openxmlformats.org/officeDocument/2006/relationships" r:id="rId1" action="ppaction://hlinkfile"/>
            </a:rPr>
            <a:t>Animace - Radioaktivní přeměna</a:t>
          </a:r>
          <a:r>
            <a:rPr lang="cs-CZ" sz="2400" dirty="0" smtClean="0"/>
            <a:t> </a:t>
          </a:r>
          <a:endParaRPr lang="cs-CZ" sz="2400" dirty="0"/>
        </a:p>
      </dgm:t>
    </dgm:pt>
    <dgm:pt modelId="{BA9080DC-392B-4BBC-9D6A-C9F71F4DB2F1}" type="parTrans" cxnId="{BF096FE5-59E4-43EE-9B04-D10426104E8D}">
      <dgm:prSet/>
      <dgm:spPr/>
      <dgm:t>
        <a:bodyPr/>
        <a:lstStyle/>
        <a:p>
          <a:endParaRPr lang="cs-CZ"/>
        </a:p>
      </dgm:t>
    </dgm:pt>
    <dgm:pt modelId="{8B638652-0768-480B-9582-A0D75FF63434}" type="sibTrans" cxnId="{BF096FE5-59E4-43EE-9B04-D10426104E8D}">
      <dgm:prSet/>
      <dgm:spPr/>
      <dgm:t>
        <a:bodyPr/>
        <a:lstStyle/>
        <a:p>
          <a:endParaRPr lang="cs-CZ"/>
        </a:p>
      </dgm:t>
    </dgm:pt>
    <dgm:pt modelId="{2516F147-5183-49A4-BBEA-55B400AA9D8B}" type="pres">
      <dgm:prSet presAssocID="{57561F1C-8585-429A-AA07-D720E1394CB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3329A19-F3FC-4EE1-B68E-BF0024190141}" type="pres">
      <dgm:prSet presAssocID="{FE6AC0E8-02E0-4292-820D-A99525B6242E}" presName="parentText" presStyleLbl="node1" presStyleIdx="0" presStyleCnt="1" custLinFactNeighborX="523" custLinFactNeighborY="-6967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096FE5-59E4-43EE-9B04-D10426104E8D}" srcId="{57561F1C-8585-429A-AA07-D720E1394CBB}" destId="{FE6AC0E8-02E0-4292-820D-A99525B6242E}" srcOrd="0" destOrd="0" parTransId="{BA9080DC-392B-4BBC-9D6A-C9F71F4DB2F1}" sibTransId="{8B638652-0768-480B-9582-A0D75FF63434}"/>
    <dgm:cxn modelId="{49364E7B-7913-429D-A35D-BC683E94DA0D}" type="presOf" srcId="{FE6AC0E8-02E0-4292-820D-A99525B6242E}" destId="{63329A19-F3FC-4EE1-B68E-BF0024190141}" srcOrd="0" destOrd="0" presId="urn:microsoft.com/office/officeart/2005/8/layout/vList2"/>
    <dgm:cxn modelId="{FA930A1C-FD86-47F4-8D35-F71964AC79F7}" type="presOf" srcId="{57561F1C-8585-429A-AA07-D720E1394CBB}" destId="{2516F147-5183-49A4-BBEA-55B400AA9D8B}" srcOrd="0" destOrd="0" presId="urn:microsoft.com/office/officeart/2005/8/layout/vList2"/>
    <dgm:cxn modelId="{2C3FE531-27EB-43E0-BEC4-CEEAE20790E9}" type="presParOf" srcId="{2516F147-5183-49A4-BBEA-55B400AA9D8B}" destId="{63329A19-F3FC-4EE1-B68E-BF002419014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AE4317-D14D-4CB6-9525-E7A626768FA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52D8DA35-2B45-4BF2-A4A4-F00493B1B7AF}">
      <dgm:prSet custT="1"/>
      <dgm:spPr/>
      <dgm:t>
        <a:bodyPr/>
        <a:lstStyle/>
        <a:p>
          <a:pPr rtl="0"/>
          <a:r>
            <a:rPr lang="cs-CZ" sz="2400" dirty="0" smtClean="0">
              <a:hlinkClick xmlns:r="http://schemas.openxmlformats.org/officeDocument/2006/relationships" r:id="rId1" action="ppaction://hlinkfile"/>
            </a:rPr>
            <a:t>Animace - Jaderné reakce</a:t>
          </a:r>
          <a:endParaRPr lang="cs-CZ" sz="2400" dirty="0"/>
        </a:p>
      </dgm:t>
    </dgm:pt>
    <dgm:pt modelId="{5DFFE8F9-D749-4038-BC02-A8322E9A685A}" type="parTrans" cxnId="{7870EACA-CADC-429A-A386-1A147923FC23}">
      <dgm:prSet/>
      <dgm:spPr/>
      <dgm:t>
        <a:bodyPr/>
        <a:lstStyle/>
        <a:p>
          <a:endParaRPr lang="cs-CZ"/>
        </a:p>
      </dgm:t>
    </dgm:pt>
    <dgm:pt modelId="{C4BAA70C-D514-44EC-B920-2A5998681C61}" type="sibTrans" cxnId="{7870EACA-CADC-429A-A386-1A147923FC23}">
      <dgm:prSet/>
      <dgm:spPr/>
      <dgm:t>
        <a:bodyPr/>
        <a:lstStyle/>
        <a:p>
          <a:endParaRPr lang="cs-CZ"/>
        </a:p>
      </dgm:t>
    </dgm:pt>
    <dgm:pt modelId="{4F97039C-0A0D-4AE9-9963-F40F1E759F0B}" type="pres">
      <dgm:prSet presAssocID="{55AE4317-D14D-4CB6-9525-E7A626768FA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B65DD73-408A-4CD8-B10B-7E0C0FA8CE2D}" type="pres">
      <dgm:prSet presAssocID="{52D8DA35-2B45-4BF2-A4A4-F00493B1B7AF}" presName="parentText" presStyleLbl="node1" presStyleIdx="0" presStyleCnt="1" custLinFactNeighborX="-2740" custLinFactNeighborY="6488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0D9456-9344-41AC-B211-1527E8CB43EF}" type="presOf" srcId="{52D8DA35-2B45-4BF2-A4A4-F00493B1B7AF}" destId="{BB65DD73-408A-4CD8-B10B-7E0C0FA8CE2D}" srcOrd="0" destOrd="0" presId="urn:microsoft.com/office/officeart/2005/8/layout/vList2"/>
    <dgm:cxn modelId="{913E1E2E-05EC-4A6A-8052-3E0903D5E628}" type="presOf" srcId="{55AE4317-D14D-4CB6-9525-E7A626768FA4}" destId="{4F97039C-0A0D-4AE9-9963-F40F1E759F0B}" srcOrd="0" destOrd="0" presId="urn:microsoft.com/office/officeart/2005/8/layout/vList2"/>
    <dgm:cxn modelId="{7870EACA-CADC-429A-A386-1A147923FC23}" srcId="{55AE4317-D14D-4CB6-9525-E7A626768FA4}" destId="{52D8DA35-2B45-4BF2-A4A4-F00493B1B7AF}" srcOrd="0" destOrd="0" parTransId="{5DFFE8F9-D749-4038-BC02-A8322E9A685A}" sibTransId="{C4BAA70C-D514-44EC-B920-2A5998681C61}"/>
    <dgm:cxn modelId="{95C0B173-495E-4BCA-A7A6-1D75CAC33E85}" type="presParOf" srcId="{4F97039C-0A0D-4AE9-9963-F40F1E759F0B}" destId="{BB65DD73-408A-4CD8-B10B-7E0C0FA8CE2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1B5047-6413-4AA9-AAD3-861FAE3E441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E9EB8BD-4163-4055-9F6C-A95A50D264D4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 action="ppaction://hlinkfile"/>
            </a:rPr>
            <a:t>Animace - Řetězová reakce</a:t>
          </a:r>
          <a:endParaRPr lang="cs-CZ" sz="2800" dirty="0"/>
        </a:p>
      </dgm:t>
    </dgm:pt>
    <dgm:pt modelId="{E10FF433-16DB-4C92-BA67-968573AAE968}" type="parTrans" cxnId="{4851D5DB-C25B-4C32-84B7-4EA6D03F4D3B}">
      <dgm:prSet/>
      <dgm:spPr/>
      <dgm:t>
        <a:bodyPr/>
        <a:lstStyle/>
        <a:p>
          <a:endParaRPr lang="cs-CZ"/>
        </a:p>
      </dgm:t>
    </dgm:pt>
    <dgm:pt modelId="{E43568BC-2CD6-401B-9A2D-6C7498D98FEE}" type="sibTrans" cxnId="{4851D5DB-C25B-4C32-84B7-4EA6D03F4D3B}">
      <dgm:prSet/>
      <dgm:spPr/>
      <dgm:t>
        <a:bodyPr/>
        <a:lstStyle/>
        <a:p>
          <a:endParaRPr lang="cs-CZ"/>
        </a:p>
      </dgm:t>
    </dgm:pt>
    <dgm:pt modelId="{3EBFAC9F-556E-48DD-A3CF-9ACCC7A861B7}" type="pres">
      <dgm:prSet presAssocID="{5E1B5047-6413-4AA9-AAD3-861FAE3E441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59FA014-E861-4148-B337-AAB9B3DAF5F1}" type="pres">
      <dgm:prSet presAssocID="{DE9EB8BD-4163-4055-9F6C-A95A50D264D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962AF-D4B8-4BB2-AF95-50791F0D2487}" type="presOf" srcId="{5E1B5047-6413-4AA9-AAD3-861FAE3E4416}" destId="{3EBFAC9F-556E-48DD-A3CF-9ACCC7A861B7}" srcOrd="0" destOrd="0" presId="urn:microsoft.com/office/officeart/2005/8/layout/vList2"/>
    <dgm:cxn modelId="{4851D5DB-C25B-4C32-84B7-4EA6D03F4D3B}" srcId="{5E1B5047-6413-4AA9-AAD3-861FAE3E4416}" destId="{DE9EB8BD-4163-4055-9F6C-A95A50D264D4}" srcOrd="0" destOrd="0" parTransId="{E10FF433-16DB-4C92-BA67-968573AAE968}" sibTransId="{E43568BC-2CD6-401B-9A2D-6C7498D98FEE}"/>
    <dgm:cxn modelId="{864F6CD2-6A3A-4F39-A228-823DC749BF99}" type="presOf" srcId="{DE9EB8BD-4163-4055-9F6C-A95A50D264D4}" destId="{659FA014-E861-4148-B337-AAB9B3DAF5F1}" srcOrd="0" destOrd="0" presId="urn:microsoft.com/office/officeart/2005/8/layout/vList2"/>
    <dgm:cxn modelId="{4E9E8524-2541-4DFD-8C68-569F312B3FC4}" type="presParOf" srcId="{3EBFAC9F-556E-48DD-A3CF-9ACCC7A861B7}" destId="{659FA014-E861-4148-B337-AAB9B3DAF5F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EEA550-0801-49FC-8F30-075E6B5DE73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45A38806-7D03-4D6F-B250-926DE174C13D}">
      <dgm:prSet custT="1"/>
      <dgm:spPr/>
      <dgm:t>
        <a:bodyPr/>
        <a:lstStyle/>
        <a:p>
          <a:pPr rtl="0"/>
          <a:r>
            <a:rPr lang="cs-CZ" sz="2400" dirty="0" smtClean="0">
              <a:hlinkClick xmlns:r="http://schemas.openxmlformats.org/officeDocument/2006/relationships" r:id="rId1" action="ppaction://hlinkfile"/>
            </a:rPr>
            <a:t>Animace - Jaderná elektrárna</a:t>
          </a:r>
          <a:endParaRPr lang="cs-CZ" sz="2400" dirty="0"/>
        </a:p>
      </dgm:t>
    </dgm:pt>
    <dgm:pt modelId="{101B305C-B3E5-4721-B088-1A24C3D5EDD3}" type="parTrans" cxnId="{E9F08FDE-D41C-42B8-BF52-C1073D944E9A}">
      <dgm:prSet/>
      <dgm:spPr/>
      <dgm:t>
        <a:bodyPr/>
        <a:lstStyle/>
        <a:p>
          <a:endParaRPr lang="cs-CZ"/>
        </a:p>
      </dgm:t>
    </dgm:pt>
    <dgm:pt modelId="{BB5E9D01-0D78-4C3C-B77B-D45641B07108}" type="sibTrans" cxnId="{E9F08FDE-D41C-42B8-BF52-C1073D944E9A}">
      <dgm:prSet/>
      <dgm:spPr/>
      <dgm:t>
        <a:bodyPr/>
        <a:lstStyle/>
        <a:p>
          <a:endParaRPr lang="cs-CZ"/>
        </a:p>
      </dgm:t>
    </dgm:pt>
    <dgm:pt modelId="{67ACAF43-D937-4527-8D1D-C8CBD0C5AEB1}" type="pres">
      <dgm:prSet presAssocID="{1AEEA550-0801-49FC-8F30-075E6B5DE73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C559E19-6DCC-436E-971D-329B810F0EAA}" type="pres">
      <dgm:prSet presAssocID="{45A38806-7D03-4D6F-B250-926DE174C13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9B9241-2287-4BA3-A9AE-A6C4DA237894}" type="presOf" srcId="{1AEEA550-0801-49FC-8F30-075E6B5DE73D}" destId="{67ACAF43-D937-4527-8D1D-C8CBD0C5AEB1}" srcOrd="0" destOrd="0" presId="urn:microsoft.com/office/officeart/2005/8/layout/vList2"/>
    <dgm:cxn modelId="{E9F08FDE-D41C-42B8-BF52-C1073D944E9A}" srcId="{1AEEA550-0801-49FC-8F30-075E6B5DE73D}" destId="{45A38806-7D03-4D6F-B250-926DE174C13D}" srcOrd="0" destOrd="0" parTransId="{101B305C-B3E5-4721-B088-1A24C3D5EDD3}" sibTransId="{BB5E9D01-0D78-4C3C-B77B-D45641B07108}"/>
    <dgm:cxn modelId="{55171594-E78A-4449-9832-7A2591677E2C}" type="presOf" srcId="{45A38806-7D03-4D6F-B250-926DE174C13D}" destId="{2C559E19-6DCC-436E-971D-329B810F0EAA}" srcOrd="0" destOrd="0" presId="urn:microsoft.com/office/officeart/2005/8/layout/vList2"/>
    <dgm:cxn modelId="{24CD95D2-FBE3-4BFF-B8FA-61B17E62348E}" type="presParOf" srcId="{67ACAF43-D937-4527-8D1D-C8CBD0C5AEB1}" destId="{2C559E19-6DCC-436E-971D-329B810F0EA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B970A5-B384-4C4E-B1D6-E8EBFAC1459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C466A3F8-58B2-4794-A391-EC9A1DAAD066}">
      <dgm:prSet custT="1"/>
      <dgm:spPr/>
      <dgm:t>
        <a:bodyPr/>
        <a:lstStyle/>
        <a:p>
          <a:pPr rtl="0"/>
          <a:r>
            <a:rPr lang="cs-CZ" sz="2400" dirty="0" smtClean="0">
              <a:hlinkClick xmlns:r="http://schemas.openxmlformats.org/officeDocument/2006/relationships" r:id="rId1" action="ppaction://hlinkfile"/>
            </a:rPr>
            <a:t>Animace - Ovládání reaktoru</a:t>
          </a:r>
          <a:endParaRPr lang="cs-CZ" sz="2400" dirty="0"/>
        </a:p>
      </dgm:t>
    </dgm:pt>
    <dgm:pt modelId="{F096F9B4-C9F6-4FDF-AF34-17B27720064D}" type="parTrans" cxnId="{B25EC810-D1DF-4B15-9F4A-D69F554606D1}">
      <dgm:prSet/>
      <dgm:spPr/>
      <dgm:t>
        <a:bodyPr/>
        <a:lstStyle/>
        <a:p>
          <a:endParaRPr lang="cs-CZ"/>
        </a:p>
      </dgm:t>
    </dgm:pt>
    <dgm:pt modelId="{9579D7EC-D02E-410B-994E-0DE53F76BA20}" type="sibTrans" cxnId="{B25EC810-D1DF-4B15-9F4A-D69F554606D1}">
      <dgm:prSet/>
      <dgm:spPr/>
      <dgm:t>
        <a:bodyPr/>
        <a:lstStyle/>
        <a:p>
          <a:endParaRPr lang="cs-CZ"/>
        </a:p>
      </dgm:t>
    </dgm:pt>
    <dgm:pt modelId="{1E06C4F7-C530-492E-B797-D0B20404AD1B}" type="pres">
      <dgm:prSet presAssocID="{D8B970A5-B384-4C4E-B1D6-E8EBFAC1459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EFC25C2-F05E-4AF7-87AF-4EAEE0469E4F}" type="pres">
      <dgm:prSet presAssocID="{C466A3F8-58B2-4794-A391-EC9A1DAAD06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C51132-7A03-4750-B535-C1FE6BEADE8D}" type="presOf" srcId="{C466A3F8-58B2-4794-A391-EC9A1DAAD066}" destId="{5EFC25C2-F05E-4AF7-87AF-4EAEE0469E4F}" srcOrd="0" destOrd="0" presId="urn:microsoft.com/office/officeart/2005/8/layout/vList2"/>
    <dgm:cxn modelId="{2700A50D-9DB1-4763-9625-96B61650E516}" type="presOf" srcId="{D8B970A5-B384-4C4E-B1D6-E8EBFAC14592}" destId="{1E06C4F7-C530-492E-B797-D0B20404AD1B}" srcOrd="0" destOrd="0" presId="urn:microsoft.com/office/officeart/2005/8/layout/vList2"/>
    <dgm:cxn modelId="{B25EC810-D1DF-4B15-9F4A-D69F554606D1}" srcId="{D8B970A5-B384-4C4E-B1D6-E8EBFAC14592}" destId="{C466A3F8-58B2-4794-A391-EC9A1DAAD066}" srcOrd="0" destOrd="0" parTransId="{F096F9B4-C9F6-4FDF-AF34-17B27720064D}" sibTransId="{9579D7EC-D02E-410B-994E-0DE53F76BA20}"/>
    <dgm:cxn modelId="{BA54CA09-4760-4594-BA12-343A62873411}" type="presParOf" srcId="{1E06C4F7-C530-492E-B797-D0B20404AD1B}" destId="{5EFC25C2-F05E-4AF7-87AF-4EAEE0469E4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25FFCFA-58AE-4575-BFC3-775B47B9072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1004FA56-4B96-4E69-A419-05771910A2B1}">
      <dgm:prSet custT="1"/>
      <dgm:spPr/>
      <dgm:t>
        <a:bodyPr/>
        <a:lstStyle/>
        <a:p>
          <a:pPr rtl="0"/>
          <a:r>
            <a:rPr lang="cs-CZ" sz="2400" dirty="0" smtClean="0">
              <a:hlinkClick xmlns:r="http://schemas.openxmlformats.org/officeDocument/2006/relationships" r:id="rId1" action="ppaction://hlinkfile"/>
            </a:rPr>
            <a:t>Animace - Uhlíkové datování</a:t>
          </a:r>
          <a:endParaRPr lang="cs-CZ" sz="2400" dirty="0"/>
        </a:p>
      </dgm:t>
    </dgm:pt>
    <dgm:pt modelId="{DB38C7EA-7418-419E-8329-83E5BD86A2A5}" type="parTrans" cxnId="{3E09A514-F28D-4665-A0BC-A0B21F003ECF}">
      <dgm:prSet/>
      <dgm:spPr/>
      <dgm:t>
        <a:bodyPr/>
        <a:lstStyle/>
        <a:p>
          <a:endParaRPr lang="cs-CZ"/>
        </a:p>
      </dgm:t>
    </dgm:pt>
    <dgm:pt modelId="{196C5BE4-7A25-4BED-B2CF-4E0FA2A33DE8}" type="sibTrans" cxnId="{3E09A514-F28D-4665-A0BC-A0B21F003ECF}">
      <dgm:prSet/>
      <dgm:spPr/>
      <dgm:t>
        <a:bodyPr/>
        <a:lstStyle/>
        <a:p>
          <a:endParaRPr lang="cs-CZ"/>
        </a:p>
      </dgm:t>
    </dgm:pt>
    <dgm:pt modelId="{98C57EE3-280E-42DB-B145-3754640A2897}" type="pres">
      <dgm:prSet presAssocID="{625FFCFA-58AE-4575-BFC3-775B47B9072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E52856A-D247-4F2D-A4CC-C7171B8325A1}" type="pres">
      <dgm:prSet presAssocID="{1004FA56-4B96-4E69-A419-05771910A2B1}" presName="parentText" presStyleLbl="node1" presStyleIdx="0" presStyleCnt="1" custLinFactNeighborX="2179" custLinFactNeighborY="-3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09A514-F28D-4665-A0BC-A0B21F003ECF}" srcId="{625FFCFA-58AE-4575-BFC3-775B47B90726}" destId="{1004FA56-4B96-4E69-A419-05771910A2B1}" srcOrd="0" destOrd="0" parTransId="{DB38C7EA-7418-419E-8329-83E5BD86A2A5}" sibTransId="{196C5BE4-7A25-4BED-B2CF-4E0FA2A33DE8}"/>
    <dgm:cxn modelId="{4617CF54-96BC-46D7-ACBB-879EAED9DC79}" type="presOf" srcId="{1004FA56-4B96-4E69-A419-05771910A2B1}" destId="{8E52856A-D247-4F2D-A4CC-C7171B8325A1}" srcOrd="0" destOrd="0" presId="urn:microsoft.com/office/officeart/2005/8/layout/vList2"/>
    <dgm:cxn modelId="{B76A6FD9-5225-4964-9A1E-13CC7F9C992B}" type="presOf" srcId="{625FFCFA-58AE-4575-BFC3-775B47B90726}" destId="{98C57EE3-280E-42DB-B145-3754640A2897}" srcOrd="0" destOrd="0" presId="urn:microsoft.com/office/officeart/2005/8/layout/vList2"/>
    <dgm:cxn modelId="{7E29545D-9444-4334-AA7C-5C0F8B8F26E0}" type="presParOf" srcId="{98C57EE3-280E-42DB-B145-3754640A2897}" destId="{8E52856A-D247-4F2D-A4CC-C7171B8325A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8B970A5-B384-4C4E-B1D6-E8EBFAC1459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E06C4F7-C530-492E-B797-D0B20404AD1B}" type="pres">
      <dgm:prSet presAssocID="{D8B970A5-B384-4C4E-B1D6-E8EBFAC1459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37C8DFB5-CE56-449E-8CF6-8092175A4D23}" type="presOf" srcId="{D8B970A5-B384-4C4E-B1D6-E8EBFAC14592}" destId="{1E06C4F7-C530-492E-B797-D0B20404AD1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329A19-F3FC-4EE1-B68E-BF0024190141}">
      <dsp:nvSpPr>
        <dsp:cNvPr id="0" name=""/>
        <dsp:cNvSpPr/>
      </dsp:nvSpPr>
      <dsp:spPr>
        <a:xfrm>
          <a:off x="0" y="0"/>
          <a:ext cx="4608512" cy="4318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1" action="ppaction://hlinkfile"/>
            </a:rPr>
            <a:t>Animace - Radioaktivní přeměna</a:t>
          </a:r>
          <a:r>
            <a:rPr lang="cs-CZ" sz="2400" kern="1200" dirty="0" smtClean="0"/>
            <a:t> </a:t>
          </a:r>
          <a:endParaRPr lang="cs-CZ" sz="2400" kern="1200" dirty="0"/>
        </a:p>
      </dsp:txBody>
      <dsp:txXfrm>
        <a:off x="21083" y="21083"/>
        <a:ext cx="4566346" cy="3897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65DD73-408A-4CD8-B10B-7E0C0FA8CE2D}">
      <dsp:nvSpPr>
        <dsp:cNvPr id="0" name=""/>
        <dsp:cNvSpPr/>
      </dsp:nvSpPr>
      <dsp:spPr>
        <a:xfrm>
          <a:off x="0" y="262"/>
          <a:ext cx="3528392" cy="4033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1" action="ppaction://hlinkfile"/>
            </a:rPr>
            <a:t>Animace - Jaderné reakce</a:t>
          </a:r>
          <a:endParaRPr lang="cs-CZ" sz="2400" kern="1200" dirty="0"/>
        </a:p>
      </dsp:txBody>
      <dsp:txXfrm>
        <a:off x="19689" y="19951"/>
        <a:ext cx="3489014" cy="3639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9FA014-E861-4148-B337-AAB9B3DAF5F1}">
      <dsp:nvSpPr>
        <dsp:cNvPr id="0" name=""/>
        <dsp:cNvSpPr/>
      </dsp:nvSpPr>
      <dsp:spPr>
        <a:xfrm>
          <a:off x="0" y="176"/>
          <a:ext cx="4608512" cy="5228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 action="ppaction://hlinkfile"/>
            </a:rPr>
            <a:t>Animace - Řetězová reakce</a:t>
          </a:r>
          <a:endParaRPr lang="cs-CZ" sz="2800" kern="1200" dirty="0"/>
        </a:p>
      </dsp:txBody>
      <dsp:txXfrm>
        <a:off x="25524" y="25700"/>
        <a:ext cx="4557464" cy="4718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559E19-6DCC-436E-971D-329B810F0EAA}">
      <dsp:nvSpPr>
        <dsp:cNvPr id="0" name=""/>
        <dsp:cNvSpPr/>
      </dsp:nvSpPr>
      <dsp:spPr>
        <a:xfrm>
          <a:off x="0" y="245"/>
          <a:ext cx="4248472" cy="5227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1" action="ppaction://hlinkfile"/>
            </a:rPr>
            <a:t>Animace - Jaderná elektrárna</a:t>
          </a:r>
          <a:endParaRPr lang="cs-CZ" sz="2400" kern="1200" dirty="0"/>
        </a:p>
      </dsp:txBody>
      <dsp:txXfrm>
        <a:off x="25518" y="25763"/>
        <a:ext cx="4197436" cy="47169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FC25C2-F05E-4AF7-87AF-4EAEE0469E4F}">
      <dsp:nvSpPr>
        <dsp:cNvPr id="0" name=""/>
        <dsp:cNvSpPr/>
      </dsp:nvSpPr>
      <dsp:spPr>
        <a:xfrm>
          <a:off x="0" y="31"/>
          <a:ext cx="4248472" cy="4616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1" action="ppaction://hlinkfile"/>
            </a:rPr>
            <a:t>Animace - Ovládání reaktoru</a:t>
          </a:r>
          <a:endParaRPr lang="cs-CZ" sz="2400" kern="1200" dirty="0"/>
        </a:p>
      </dsp:txBody>
      <dsp:txXfrm>
        <a:off x="22534" y="22565"/>
        <a:ext cx="4203404" cy="41653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52856A-D247-4F2D-A4CC-C7171B8325A1}">
      <dsp:nvSpPr>
        <dsp:cNvPr id="0" name=""/>
        <dsp:cNvSpPr/>
      </dsp:nvSpPr>
      <dsp:spPr>
        <a:xfrm>
          <a:off x="0" y="88"/>
          <a:ext cx="4248472" cy="5227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1" action="ppaction://hlinkfile"/>
            </a:rPr>
            <a:t>Animace - Uhlíkové datování</a:t>
          </a:r>
          <a:endParaRPr lang="cs-CZ" sz="2400" kern="1200" dirty="0"/>
        </a:p>
      </dsp:txBody>
      <dsp:txXfrm>
        <a:off x="25518" y="25606"/>
        <a:ext cx="4197436" cy="47169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Layout" Target="../diagrams/layout6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12" Type="http://schemas.openxmlformats.org/officeDocument/2006/relationships/diagramData" Target="../diagrams/data6.xml"/><Relationship Id="rId2" Type="http://schemas.openxmlformats.org/officeDocument/2006/relationships/diagramData" Target="../diagrams/data4.xml"/><Relationship Id="rId16" Type="http://schemas.microsoft.com/office/2007/relationships/diagramDrawing" Target="../diagrams/drawing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5" Type="http://schemas.openxmlformats.org/officeDocument/2006/relationships/diagramColors" Target="../diagrams/colors6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QuickStyle" Target="../diagrams/quickStyl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1058783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440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_Jaderná energie - využití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svět práce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19.4.2013, fyzika 1.Z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2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506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2767713"/>
              </p:ext>
            </p:extLst>
          </p:nvPr>
        </p:nvGraphicFramePr>
        <p:xfrm>
          <a:off x="827584" y="692696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Navazuje na jaderné záření.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Poločas rozpadu, transmutace, slučování, štěpení, moderátor, jaderný reaktor.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navazuje na jaderné záření a vysvětluje typy jaderných reakcí a jejich praktické využití.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spuštění animací je nutné nainstalovat výukové CD Fyzika zajímavě – atomistika a astronomie od firmy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PACHNER, vzdělávací software, s.r.o.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22712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Poločas rozpadu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484784"/>
            <a:ext cx="745127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Doba, za kterou se rozpadne právě polovina jader </a:t>
            </a:r>
          </a:p>
          <a:p>
            <a:r>
              <a:rPr lang="cs-CZ" sz="2800" dirty="0" smtClean="0"/>
              <a:t>z původního počtu atomů.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924944"/>
            <a:ext cx="37573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Typy jaderných reakcí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861048"/>
            <a:ext cx="293612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Transmutace</a:t>
            </a:r>
          </a:p>
          <a:p>
            <a:endParaRPr lang="cs-CZ" sz="2800" dirty="0"/>
          </a:p>
          <a:p>
            <a:r>
              <a:rPr lang="cs-CZ" sz="2800" dirty="0" smtClean="0"/>
              <a:t>Slučování (syntéza)</a:t>
            </a:r>
          </a:p>
          <a:p>
            <a:endParaRPr lang="cs-CZ" sz="2800" dirty="0"/>
          </a:p>
          <a:p>
            <a:r>
              <a:rPr lang="cs-CZ" sz="2800" dirty="0" smtClean="0"/>
              <a:t>Štěpení (rozpad)</a:t>
            </a:r>
            <a:endParaRPr lang="cs-CZ" sz="2800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555002875"/>
              </p:ext>
            </p:extLst>
          </p:nvPr>
        </p:nvGraphicFramePr>
        <p:xfrm>
          <a:off x="4535488" y="2006477"/>
          <a:ext cx="4608512" cy="432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36582568"/>
              </p:ext>
            </p:extLst>
          </p:nvPr>
        </p:nvGraphicFramePr>
        <p:xfrm>
          <a:off x="5292080" y="4753599"/>
          <a:ext cx="3528392" cy="4035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177342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Graphic spid="8" grpId="0">
        <p:bldAsOne/>
      </p:bldGraphic>
      <p:bldGraphic spid="10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Štěpná reakce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7053" y="1505571"/>
            <a:ext cx="898694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Řetězová reakce</a:t>
            </a:r>
            <a:r>
              <a:rPr lang="cs-CZ" sz="2800" dirty="0" smtClean="0"/>
              <a:t> – neutrony uvolněné z reakce mohou štěpit</a:t>
            </a:r>
          </a:p>
          <a:p>
            <a:r>
              <a:rPr lang="cs-CZ" sz="2800" dirty="0" smtClean="0"/>
              <a:t>další jádra.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6100" y="2459678"/>
            <a:ext cx="889948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Kritické množství </a:t>
            </a:r>
            <a:r>
              <a:rPr lang="cs-CZ" sz="2800" dirty="0" smtClean="0"/>
              <a:t>je takové množství materiálu, v němž je </a:t>
            </a:r>
          </a:p>
          <a:p>
            <a:r>
              <a:rPr lang="cs-CZ" sz="2800" dirty="0" smtClean="0"/>
              <a:t>počet neutronů vzniklých ve dvou po sobě jdoucích reakcích</a:t>
            </a:r>
          </a:p>
          <a:p>
            <a:r>
              <a:rPr lang="cs-CZ" sz="2800" dirty="0" smtClean="0"/>
              <a:t>stejný. (pro uran je to asi 44,5 kg)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7053" y="4005064"/>
            <a:ext cx="889333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Moderátor</a:t>
            </a:r>
            <a:r>
              <a:rPr lang="cs-CZ" sz="2800" dirty="0" smtClean="0"/>
              <a:t> neutronů je látka, která se používá ke zpomalení</a:t>
            </a:r>
          </a:p>
          <a:p>
            <a:r>
              <a:rPr lang="cs-CZ" sz="2800" dirty="0" smtClean="0"/>
              <a:t>neutronů, aby mohla reakce proběhnout (voda, těžká voda </a:t>
            </a:r>
          </a:p>
          <a:p>
            <a:r>
              <a:rPr lang="cs-CZ" sz="2800" dirty="0" smtClean="0"/>
              <a:t>nebo grafit).</a:t>
            </a:r>
            <a:endParaRPr lang="cs-CZ" sz="28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140191899"/>
              </p:ext>
            </p:extLst>
          </p:nvPr>
        </p:nvGraphicFramePr>
        <p:xfrm>
          <a:off x="395536" y="5805264"/>
          <a:ext cx="4608512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6229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3898776" cy="1143000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Jaderný reaktor</a:t>
            </a:r>
            <a:endParaRPr lang="cs-CZ" sz="40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23306250"/>
              </p:ext>
            </p:extLst>
          </p:nvPr>
        </p:nvGraphicFramePr>
        <p:xfrm>
          <a:off x="1043608" y="1988840"/>
          <a:ext cx="4248472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187046670"/>
              </p:ext>
            </p:extLst>
          </p:nvPr>
        </p:nvGraphicFramePr>
        <p:xfrm>
          <a:off x="1043608" y="1247961"/>
          <a:ext cx="4248472" cy="4616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899592" y="4122470"/>
            <a:ext cx="48226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Radiouhlíková metoda</a:t>
            </a:r>
            <a:endParaRPr lang="cs-CZ" sz="4000" dirty="0"/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1123954946"/>
              </p:ext>
            </p:extLst>
          </p:nvPr>
        </p:nvGraphicFramePr>
        <p:xfrm>
          <a:off x="884249" y="5517232"/>
          <a:ext cx="4248472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224344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Graphic spid="11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755576" y="2636912"/>
            <a:ext cx="762599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- elektromagnetický impuls</a:t>
            </a:r>
          </a:p>
          <a:p>
            <a:r>
              <a:rPr lang="cs-CZ" sz="2800" dirty="0"/>
              <a:t>- světelné a tepelné záření         </a:t>
            </a:r>
          </a:p>
          <a:p>
            <a:r>
              <a:rPr lang="cs-CZ" sz="2800" dirty="0" smtClean="0"/>
              <a:t>- pronikavá </a:t>
            </a:r>
            <a:r>
              <a:rPr lang="cs-CZ" sz="2800" dirty="0"/>
              <a:t>radiace                   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- </a:t>
            </a:r>
            <a:r>
              <a:rPr lang="cs-CZ" sz="2800" dirty="0"/>
              <a:t>tlaková vlna ( polovina celkové E )   v</a:t>
            </a:r>
            <a:r>
              <a:rPr lang="cs-CZ" sz="2800" baseline="-25000" dirty="0"/>
              <a:t>p</a:t>
            </a:r>
            <a:r>
              <a:rPr lang="cs-CZ" sz="2800" dirty="0"/>
              <a:t>  =  0,5  km/s</a:t>
            </a:r>
          </a:p>
          <a:p>
            <a:r>
              <a:rPr lang="cs-CZ" sz="2800" dirty="0"/>
              <a:t>- radioaktivní zamoření</a:t>
            </a:r>
          </a:p>
          <a:p>
            <a:endParaRPr lang="cs-CZ" sz="2800" dirty="0"/>
          </a:p>
        </p:txBody>
      </p:sp>
      <p:sp>
        <p:nvSpPr>
          <p:cNvPr id="7" name="Pravá složená závorka 6"/>
          <p:cNvSpPr/>
          <p:nvPr/>
        </p:nvSpPr>
        <p:spPr>
          <a:xfrm>
            <a:off x="4848645" y="3215459"/>
            <a:ext cx="216024" cy="69075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585923346"/>
              </p:ext>
            </p:extLst>
          </p:nvPr>
        </p:nvGraphicFramePr>
        <p:xfrm>
          <a:off x="1043608" y="1247961"/>
          <a:ext cx="4392488" cy="4616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/>
              <a:t>Jaderné </a:t>
            </a:r>
            <a:r>
              <a:rPr lang="cs-CZ" dirty="0" smtClean="0"/>
              <a:t>zbraně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00212" y="3299227"/>
            <a:ext cx="106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3- 20s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78624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2471</TotalTime>
  <Words>293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Poločas rozpadu</vt:lpstr>
      <vt:lpstr>Štěpná reakce</vt:lpstr>
      <vt:lpstr>Jaderný reaktor</vt:lpstr>
      <vt:lpstr>Jaderné zbraně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40</cp:revision>
  <dcterms:created xsi:type="dcterms:W3CDTF">2012-11-11T12:29:55Z</dcterms:created>
  <dcterms:modified xsi:type="dcterms:W3CDTF">2013-05-29T06:06:18Z</dcterms:modified>
</cp:coreProperties>
</file>