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57" r:id="rId5"/>
    <p:sldId id="259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cific_Ocean.pn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90785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VY_32_INOVACE_10B_15_Hydrostatický tlak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9.5.2013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Žáci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se v prezentaci seznamují s pojmem hydrostatický tlak. Na uvedených úlohách si prohlubují dovednosti řešení fyzikálních úloh. Prezentaci lze využít i při samostatném procvičování a opakování učiva.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29264"/>
            <a:ext cx="90364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HYDROSTATICKÝ TLAK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1026" name="Picture 2" descr="C:\Documents and Settings\rachotova\Local Settings\Temporary Internet Files\Content.IE5\ABZX8RPH\MP90028938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3" y="714356"/>
            <a:ext cx="5290371" cy="3500462"/>
          </a:xfrm>
          <a:prstGeom prst="rect">
            <a:avLst/>
          </a:prstGeom>
          <a:noFill/>
        </p:spPr>
      </p:pic>
      <p:pic>
        <p:nvPicPr>
          <p:cNvPr id="1027" name="Picture 3" descr="C:\Documents and Settings\rachotova\Local Settings\Temporary Internet Files\Content.IE5\ABZX8RPH\MC90009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5000636"/>
            <a:ext cx="1809598" cy="648310"/>
          </a:xfrm>
          <a:prstGeom prst="rect">
            <a:avLst/>
          </a:prstGeom>
          <a:noFill/>
        </p:spPr>
      </p:pic>
      <p:pic>
        <p:nvPicPr>
          <p:cNvPr id="4097" name="Picture 1" descr="C:\Documents and Settings\rachotova\Local Settings\Temporary Internet Files\Content.IE5\RWF5BG08\MP9004074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714356"/>
            <a:ext cx="2382429" cy="3571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85728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Kdo se již někdy potápěl, může potvrdit, že čím hlouběji se potopil, tím větší tlak cítil na ušní bubínky (a ne jen na ty).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596" y="2500306"/>
            <a:ext cx="8286840" cy="36317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endParaRPr lang="cs-CZ" sz="14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Již víme: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Kapalina o hustotě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 klidu působí kolmo na každou plochu o obsahu S v hloubce h pod hladinou silou: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 = S∙h∙</a:t>
            </a:r>
            <a:r>
              <a:rPr lang="el-GR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ρ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∙g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</a:p>
          <a:p>
            <a:pPr algn="ctr"/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Tlak je dán velikostí síly, která působí kolmo na plochu o jednotkovém obsahu: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 = F:S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285860"/>
            <a:ext cx="87154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Tento tlak označujeme jako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hydrostatický tlak 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 gravitačním poli – označujeme jej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214546" y="2143116"/>
          <a:ext cx="4157769" cy="1161062"/>
        </p:xfrm>
        <a:graphic>
          <a:graphicData uri="http://schemas.openxmlformats.org/presentationml/2006/ole">
            <p:oleObj spid="_x0000_s2050" name="Rovnice" r:id="rId3" imgW="1409400" imgH="393480" progId="Equation.3">
              <p:embed/>
            </p:oleObj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14282" y="214290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Platí: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785794"/>
          <a:ext cx="8358246" cy="959291"/>
        </p:xfrm>
        <a:graphic>
          <a:graphicData uri="http://schemas.openxmlformats.org/drawingml/2006/table">
            <a:tbl>
              <a:tblPr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tblPr>
              <a:tblGrid>
                <a:gridCol w="3071834"/>
                <a:gridCol w="5286412"/>
              </a:tblGrid>
              <a:tr h="301285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hydrostatický tlak =</a:t>
                      </a:r>
                    </a:p>
                  </a:txBody>
                  <a:tcPr marL="7532" marR="7532" marT="753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tlaková síla</a:t>
                      </a:r>
                    </a:p>
                  </a:txBody>
                  <a:tcPr marL="7532" marR="7532" marT="7532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8599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obsah plochy, na kterou síla působí</a:t>
                      </a:r>
                    </a:p>
                  </a:txBody>
                  <a:tcPr marL="7532" marR="7532" marT="7532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28596" y="3714752"/>
            <a:ext cx="85011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Hydrostatický tlak v kapalině roste s hloubkou h 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pod hladinou. Ve stejné hloubce je větší hydrostatický tlak 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v kapalině s větší hustotou 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3286116" y="5286388"/>
          <a:ext cx="1798638" cy="673100"/>
        </p:xfrm>
        <a:graphic>
          <a:graphicData uri="http://schemas.openxmlformats.org/presentationml/2006/ole">
            <p:oleObj spid="_x0000_s2051" name="Rovnice" r:id="rId4" imgW="6094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72396" y="142852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Příklady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14290"/>
            <a:ext cx="5857916" cy="193899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1.V kádince je voda, její volná hladina nedosahuje k okraji kádinky. Změní se hydrostatický tlak u dna kádinky, ponoříme-li do vody prst? Odpověď zdůvodni.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2214554"/>
            <a:ext cx="8501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Ano, tlak u dna se zvýší, protože se zvýší hloubka kapaliny.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3071810"/>
            <a:ext cx="8501121" cy="193899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2.Do kádinky, která je až po okraj naplněná vodou, ponoříme prst. Trochu vody přeteče. Změní se tlak vody u dna? Změní se tlaková s dno? Změní se gravitační síla, kterou Země působí na vodu v kádince?Potom prst opět vytáhneme. Která z veličin se změní nyní?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5143512"/>
            <a:ext cx="85011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Tlak u dna ani tlaková síla na dno se nezmění.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zmenší, protože se zmenší hmotnost kapaliny. Po vytažení prstu se změní tlak i tlaková síla, protože se zmenší hloubka kapaliny.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90" name="Picture 6" descr="C:\Documents and Settings\rachotova\Local Settings\Temporary Internet Files\Content.IE5\ABZX8RPH\MC90028171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0488764">
            <a:off x="7470360" y="660815"/>
            <a:ext cx="437714" cy="923266"/>
          </a:xfrm>
          <a:prstGeom prst="rect">
            <a:avLst/>
          </a:prstGeom>
          <a:noFill/>
        </p:spPr>
      </p:pic>
      <p:pic>
        <p:nvPicPr>
          <p:cNvPr id="16389" name="Picture 5" descr="C:\Documents and Settings\rachotova\Local Settings\Temporary Internet Files\Content.IE5\61WXIA5M\MC9003256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1142984"/>
            <a:ext cx="1038180" cy="91751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14282" y="2143116"/>
            <a:ext cx="8572560" cy="5715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Šipka nahoru 13"/>
          <p:cNvSpPr/>
          <p:nvPr/>
        </p:nvSpPr>
        <p:spPr>
          <a:xfrm rot="10800000">
            <a:off x="4214810" y="2571744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4282" y="5214950"/>
            <a:ext cx="8643998" cy="11430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Šipka nahoru 15"/>
          <p:cNvSpPr/>
          <p:nvPr/>
        </p:nvSpPr>
        <p:spPr>
          <a:xfrm rot="10800000">
            <a:off x="4286248" y="6000768"/>
            <a:ext cx="484632" cy="500066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72396" y="142852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Příklady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14290"/>
            <a:ext cx="5857916" cy="156966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3.Vypočítej hydrostatický tlak krve 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v prstech u nohy člověka, který je vysoký 180cm. Krev má přibližně stejnou hustotu jako voda.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0" name="Picture 2" descr="C:\Documents and Settings\rachotova\Local Settings\Temporary Internet Files\Content.IE5\ABZX8RPH\MP9004425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214290"/>
            <a:ext cx="1071570" cy="160735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596" y="2071678"/>
            <a:ext cx="23246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h=180cm=1,8m</a:t>
            </a:r>
          </a:p>
          <a:p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=1000kg/m³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xPa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43240" y="2071678"/>
            <a:ext cx="3525324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=h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x=1,8.1000.10</a:t>
            </a:r>
          </a:p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ph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=18000Pa=18kPa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3714752"/>
            <a:ext cx="7096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Hydrostatický tlak krve v prstech člověka je 18kPa.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4282" y="2071678"/>
            <a:ext cx="7429552" cy="2286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Šipka nahoru 8"/>
          <p:cNvSpPr/>
          <p:nvPr/>
        </p:nvSpPr>
        <p:spPr>
          <a:xfrm rot="10800000">
            <a:off x="3643306" y="4357694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Documents and Settings\rachotova\Local Settings\Temporary Internet Files\Content.IE5\ABZX8RPH\MP9004425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12" y="4071918"/>
            <a:ext cx="1857388" cy="2786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72396" y="142852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Příklady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14290"/>
            <a:ext cx="5857916" cy="341632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4.V roce 1647 provedl Pascal pokus, kterým se přesvědčil o správnosti svých úvah o hydrostatickém tlaku. Do horního dna sudu naplněného vodou upevnil tenkou ocelovou trubici o výšce několika metrů. Když trubici naplnil vodou, sud se rozpadl. Vysvětli, proč voda v trubici, jejíž objem je velmi malý vzhledem k objemu sudu, způsobí rozpadnutí sudu.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4" name="Picture 2" descr="C:\Documents and Settings\rachotova\Local Settings\Temporary Internet Files\Content.IE5\ABZX8RPH\MC90003018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857232"/>
            <a:ext cx="2497326" cy="25003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4071942"/>
            <a:ext cx="8309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Tlaková síla na stěny sudu se zvětšuje s hloubkou kapaliny.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Šipka nahoru 6"/>
          <p:cNvSpPr/>
          <p:nvPr/>
        </p:nvSpPr>
        <p:spPr>
          <a:xfrm rot="10800000">
            <a:off x="7215206" y="1571612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7158" y="4786322"/>
            <a:ext cx="8501122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Hydrostatický tlak nezávisí na množství kapaliny.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Hydrostatický tlak v dané kapalině nezávisí na množství kapaliny, ale na výšce jejího sloupce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4071942"/>
            <a:ext cx="8215370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Šipka nahoru 8"/>
          <p:cNvSpPr/>
          <p:nvPr/>
        </p:nvSpPr>
        <p:spPr>
          <a:xfrm rot="10800000">
            <a:off x="4143372" y="6072206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72396" y="142852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Příklady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14290"/>
            <a:ext cx="5857916" cy="55092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5.Na obrázku jsou znázorněny dvě nádoby. Nádoba b má dvojnásobný obsah dna než nádoba a. Do nádob nalijeme vodu o stejném objemu. Znázorni volné hladiny v nádobách.</a:t>
            </a:r>
          </a:p>
          <a:p>
            <a:pPr algn="just"/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Porovnej:</a:t>
            </a:r>
          </a:p>
          <a:p>
            <a:pPr algn="just"/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a)hmotnosti kapalin v nádobách,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b)gravitační síly, kterými působí Země na obě kapaliny v nádobách,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c)hloubky dna nádob pod volnou hladinou vody,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d)hydrostatický tlak u dna nádob,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e)tlakové síly u dna nádob.</a:t>
            </a:r>
          </a:p>
          <a:p>
            <a:pPr algn="just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6429388" y="928670"/>
            <a:ext cx="428628" cy="928694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7215206" y="928670"/>
            <a:ext cx="428628" cy="928694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7572396" y="928670"/>
            <a:ext cx="428628" cy="928694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7215206" y="1857364"/>
            <a:ext cx="64294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358082" y="928670"/>
            <a:ext cx="64294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500826" y="57148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00958" y="571480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00826" y="2714620"/>
            <a:ext cx="18573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a)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b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b)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ga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gb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c)h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b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d)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&gt;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hb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e)F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b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57950" y="2786058"/>
            <a:ext cx="2143140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Šipka nahoru 21"/>
          <p:cNvSpPr/>
          <p:nvPr/>
        </p:nvSpPr>
        <p:spPr>
          <a:xfrm rot="10800000">
            <a:off x="7215206" y="4786322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72396" y="142852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Příklady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14290"/>
            <a:ext cx="5857916" cy="230832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6.Jak velký tlak je v hloubce 10994m (dosud největší známá hloubka Tichého oceánu)? Hustota mořské vody je 1020kg/m³. </a:t>
            </a:r>
          </a:p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Jak se nazývá místo, kdy byla naměřena tato hloubka?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4282" y="3214686"/>
            <a:ext cx="19944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h=10994m</a:t>
            </a:r>
          </a:p>
          <a:p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=1020kg/m³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xPa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71736" y="3214686"/>
            <a:ext cx="4586961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=h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x=10994.1020.10</a:t>
            </a:r>
          </a:p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ph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=112138800Pa=112MPa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5720" y="4929198"/>
            <a:ext cx="55895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hloubce 10994m je tlak asi 112MPa.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Toto místo se nazývá Mariánský příkop.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14282" y="3071810"/>
            <a:ext cx="6929486" cy="27860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58" name="Picture 2" descr="http://upload.wikimedia.org/wikipedia/commons/thumb/c/c4/Pacific_Ocean.png/220px-Pacific_Ocean.p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785794"/>
            <a:ext cx="2643205" cy="2643206"/>
          </a:xfrm>
          <a:prstGeom prst="rect">
            <a:avLst/>
          </a:prstGeom>
          <a:noFill/>
        </p:spPr>
      </p:pic>
      <p:pic>
        <p:nvPicPr>
          <p:cNvPr id="19460" name="Picture 4" descr="Batyskaf Trieste před ponořením na nejhlubší místo oceánu v Mariánském příkopu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27773" y="5000636"/>
            <a:ext cx="2135271" cy="1662116"/>
          </a:xfrm>
          <a:prstGeom prst="rect">
            <a:avLst/>
          </a:prstGeom>
          <a:noFill/>
        </p:spPr>
      </p:pic>
      <p:sp>
        <p:nvSpPr>
          <p:cNvPr id="25" name="Šipka nahoru 24"/>
          <p:cNvSpPr/>
          <p:nvPr/>
        </p:nvSpPr>
        <p:spPr>
          <a:xfrm rot="10800000">
            <a:off x="3500430" y="5857892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4282" y="6357958"/>
            <a:ext cx="68580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Batyskaf </a:t>
            </a:r>
            <a:r>
              <a:rPr lang="cs-CZ" sz="1600" dirty="0" err="1" smtClean="0"/>
              <a:t>Trieste</a:t>
            </a:r>
            <a:r>
              <a:rPr lang="cs-CZ" sz="1600" dirty="0" smtClean="0"/>
              <a:t> před ponořením na nejhlubší místo v Tichém oceánu.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72396" y="142852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Příklady</a:t>
            </a:r>
            <a:endParaRPr lang="cs-CZ" sz="2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14290"/>
            <a:ext cx="5857916" cy="830997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Arial" pitchFamily="34" charset="0"/>
                <a:cs typeface="Arial" pitchFamily="34" charset="0"/>
              </a:rPr>
              <a:t>7.Hydrostatický tlak u dna řeky je 42kPa. Jak hluboká je řeka v tomto místě?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720" y="1357298"/>
            <a:ext cx="29514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=42kPa=42000Pa</a:t>
            </a:r>
          </a:p>
          <a:p>
            <a:r>
              <a:rPr lang="el-GR" sz="2400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=1000kg/m³</a:t>
            </a:r>
          </a:p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g=10N/kg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h=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xm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5720" y="4929198"/>
            <a:ext cx="51796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Řeka je v tomto místě hluboká 4,2m.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4143372" y="1428736"/>
            <a:ext cx="3429024" cy="1143008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143504" y="1571612"/>
            <a:ext cx="1345240" cy="9694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ph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9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 . </a:t>
            </a:r>
            <a:r>
              <a:rPr lang="el-GR" sz="2400" b="1" dirty="0" smtClean="0">
                <a:latin typeface="Arial" pitchFamily="34" charset="0"/>
                <a:cs typeface="Arial" pitchFamily="34" charset="0"/>
              </a:rPr>
              <a:t>ρ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. g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072066" y="2071678"/>
            <a:ext cx="1714512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Objekt 31"/>
          <p:cNvGraphicFramePr>
            <a:graphicFrameLocks noChangeAspect="1"/>
          </p:cNvGraphicFramePr>
          <p:nvPr/>
        </p:nvGraphicFramePr>
        <p:xfrm>
          <a:off x="1928794" y="2714620"/>
          <a:ext cx="2000264" cy="2635269"/>
        </p:xfrm>
        <a:graphic>
          <a:graphicData uri="http://schemas.openxmlformats.org/presentationml/2006/ole">
            <p:oleObj spid="_x0000_s22530" name="Rovnice" r:id="rId4" imgW="799920" imgH="1054080" progId="Equation.3">
              <p:embed/>
            </p:oleObj>
          </a:graphicData>
        </a:graphic>
      </p:graphicFrame>
      <p:sp>
        <p:nvSpPr>
          <p:cNvPr id="33" name="Obdélník 32"/>
          <p:cNvSpPr/>
          <p:nvPr/>
        </p:nvSpPr>
        <p:spPr>
          <a:xfrm>
            <a:off x="214282" y="1214422"/>
            <a:ext cx="8215370" cy="50006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Řešení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4" name="Šipka nahoru 33"/>
          <p:cNvSpPr/>
          <p:nvPr/>
        </p:nvSpPr>
        <p:spPr>
          <a:xfrm rot="10800000">
            <a:off x="4214810" y="6215082"/>
            <a:ext cx="484632" cy="28575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48412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</a:p>
                    <a:p>
                      <a:r>
                        <a:rPr lang="cs-CZ" sz="1200" dirty="0" smtClean="0"/>
                        <a:t>BOHUNĚK, Jiří. </a:t>
                      </a:r>
                      <a:r>
                        <a:rPr lang="cs-CZ" sz="1200" i="1" dirty="0" smtClean="0"/>
                        <a:t>Sbírka úloh z fyziky pro žáky základní školy</a:t>
                      </a:r>
                      <a:r>
                        <a:rPr lang="cs-CZ" sz="1200" dirty="0" smtClean="0"/>
                        <a:t>. Praha: Galaxie v Praze, 1993, ISBN 80-85204-21-5. 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Creative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4.6.2013]. Dostupný na WWW: http://cs.wikipedia.org/wiki/Soubor:Pacific_Ocean.png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Creative</a:t>
                      </a:r>
                      <a:r>
                        <a:rPr lang="cs-CZ" sz="1100" i="1" dirty="0" smtClean="0"/>
                        <a:t> </a:t>
                      </a:r>
                      <a:r>
                        <a:rPr lang="cs-CZ" sz="1100" i="1" dirty="0" err="1" smtClean="0"/>
                        <a:t>Commons</a:t>
                      </a:r>
                      <a:r>
                        <a:rPr lang="cs-CZ" sz="1100" dirty="0" smtClean="0"/>
                        <a:t> [online]. [cit. 4.6.2013]. Dostupný na WWW: http://cs.wikipedia.org/wiki/Soubor:Trieste_(23_Jan_1960).jpeg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r>
                        <a:rPr lang="cs-CZ" sz="1100" dirty="0" smtClean="0"/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4108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11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112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178</TotalTime>
  <Words>826</Words>
  <PresentationFormat>Předvádění na obrazovce (4:3)</PresentationFormat>
  <Paragraphs>124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Administrativní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rachotova</cp:lastModifiedBy>
  <cp:revision>21</cp:revision>
  <dcterms:modified xsi:type="dcterms:W3CDTF">2013-06-04T15:15:14Z</dcterms:modified>
</cp:coreProperties>
</file>