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73" r:id="rId4"/>
    <p:sldId id="257" r:id="rId5"/>
    <p:sldId id="265" r:id="rId6"/>
    <p:sldId id="261" r:id="rId7"/>
    <p:sldId id="266" r:id="rId8"/>
    <p:sldId id="262" r:id="rId9"/>
    <p:sldId id="258" r:id="rId10"/>
    <p:sldId id="268" r:id="rId11"/>
    <p:sldId id="267" r:id="rId12"/>
    <p:sldId id="269" r:id="rId13"/>
    <p:sldId id="272" r:id="rId14"/>
    <p:sldId id="274" r:id="rId15"/>
    <p:sldId id="275" r:id="rId16"/>
    <p:sldId id="260" r:id="rId17"/>
    <p:sldId id="264" r:id="rId18"/>
    <p:sldId id="276" r:id="rId19"/>
    <p:sldId id="277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D99F9-AC1F-49EE-8D82-FADEF93D0F02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6BEA8-56FD-4D46-8ED5-9F647F999A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D99F9-AC1F-49EE-8D82-FADEF93D0F02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6BEA8-56FD-4D46-8ED5-9F647F999A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D99F9-AC1F-49EE-8D82-FADEF93D0F02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6BEA8-56FD-4D46-8ED5-9F647F999A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D99F9-AC1F-49EE-8D82-FADEF93D0F02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6BEA8-56FD-4D46-8ED5-9F647F999A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D99F9-AC1F-49EE-8D82-FADEF93D0F02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6BEA8-56FD-4D46-8ED5-9F647F999A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D99F9-AC1F-49EE-8D82-FADEF93D0F02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6BEA8-56FD-4D46-8ED5-9F647F999A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D99F9-AC1F-49EE-8D82-FADEF93D0F02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6BEA8-56FD-4D46-8ED5-9F647F999A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D99F9-AC1F-49EE-8D82-FADEF93D0F02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6BEA8-56FD-4D46-8ED5-9F647F999A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D99F9-AC1F-49EE-8D82-FADEF93D0F02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6BEA8-56FD-4D46-8ED5-9F647F999A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D99F9-AC1F-49EE-8D82-FADEF93D0F02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6BEA8-56FD-4D46-8ED5-9F647F999A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D99F9-AC1F-49EE-8D82-FADEF93D0F02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6BEA8-56FD-4D46-8ED5-9F647F999A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4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9D99F9-AC1F-49EE-8D82-FADEF93D0F02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B6BEA8-56FD-4D46-8ED5-9F647F999A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f/Januv_hrad_Lednice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000" y="165100"/>
            <a:ext cx="8890000" cy="2120892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5" name="Obrázek 4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000" y="2706497"/>
            <a:ext cx="8890000" cy="4508717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6" name="TextovéPole 5"/>
          <p:cNvSpPr txBox="1"/>
          <p:nvPr/>
        </p:nvSpPr>
        <p:spPr>
          <a:xfrm>
            <a:off x="1079500" y="5143500"/>
            <a:ext cx="3421062" cy="338554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cs-CZ" sz="1600" dirty="0" smtClean="0">
                <a:latin typeface="Arial - 18"/>
              </a:rPr>
              <a:t>Šablona</a:t>
            </a:r>
            <a:r>
              <a:rPr lang="cs-CZ" sz="1300" dirty="0" smtClean="0">
                <a:latin typeface="Arial - 18"/>
              </a:rPr>
              <a:t>: V/2 </a:t>
            </a:r>
            <a:endParaRPr lang="cs-CZ" sz="13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00700" y="5080000"/>
            <a:ext cx="924797" cy="338554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cs-CZ" sz="1600" dirty="0" smtClean="0">
                <a:latin typeface="Arial - 18"/>
              </a:rPr>
              <a:t>Sada: 4</a:t>
            </a:r>
            <a:endParaRPr lang="cs-CZ" sz="16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92200" y="5727700"/>
            <a:ext cx="2615704" cy="338554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cs-CZ" sz="1600" dirty="0" smtClean="0">
                <a:latin typeface="Arial - 18"/>
              </a:rPr>
              <a:t>Ověření ve výuce:7.5.2013</a:t>
            </a:r>
            <a:endParaRPr lang="cs-CZ" sz="1600" dirty="0">
              <a:latin typeface="Arial - 18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51500" y="5740400"/>
            <a:ext cx="2349524" cy="338554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cs-CZ" sz="1600" dirty="0" smtClean="0">
                <a:latin typeface="Arial - 18"/>
              </a:rPr>
              <a:t>Třída: 4. – 5.</a:t>
            </a:r>
            <a:endParaRPr lang="cs-CZ" sz="16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43570" y="6072206"/>
            <a:ext cx="1928826" cy="338554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cs-CZ" sz="1600" dirty="0" smtClean="0">
                <a:latin typeface="Arial - 18"/>
              </a:rPr>
              <a:t>Datum: 22.4. 2013 </a:t>
            </a:r>
            <a:endParaRPr lang="cs-CZ" sz="1600" dirty="0">
              <a:latin typeface="Arial - 18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35100" y="668958"/>
            <a:ext cx="7130673" cy="1092607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cs-CZ" sz="4600" dirty="0" smtClean="0">
                <a:solidFill>
                  <a:srgbClr val="FFFFFF"/>
                </a:solidFill>
                <a:latin typeface="Arial - 62"/>
              </a:rPr>
              <a:t>Výukový materiál  </a:t>
            </a:r>
            <a:endParaRPr lang="cs-CZ" sz="4600" dirty="0">
              <a:solidFill>
                <a:srgbClr val="FFFFFF"/>
              </a:solidFill>
              <a:latin typeface="Arial - 62"/>
            </a:endParaRPr>
          </a:p>
          <a:p>
            <a:pPr algn="ctr"/>
            <a:r>
              <a:rPr lang="cs-CZ" sz="1900" dirty="0" smtClean="0">
                <a:solidFill>
                  <a:srgbClr val="FFFFFF"/>
                </a:solidFill>
                <a:latin typeface="Arial - 25"/>
              </a:rPr>
              <a:t>zpracovaný v rámci projektu</a:t>
            </a:r>
            <a:endParaRPr lang="cs-CZ" sz="1900" dirty="0">
              <a:solidFill>
                <a:srgbClr val="FFFFFF"/>
              </a:solidFill>
              <a:latin typeface="Arial - 25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93978" y="4457700"/>
            <a:ext cx="4936956" cy="338554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cs-CZ" sz="1600" b="1" dirty="0" smtClean="0">
                <a:latin typeface="Arial - 17"/>
              </a:rPr>
              <a:t>Pořadové číslo projektu: CZ.1.07/1.4.00/21.1131</a:t>
            </a:r>
            <a:endParaRPr lang="cs-CZ" sz="1600" b="1" dirty="0">
              <a:latin typeface="Arial - 17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92200" y="6362700"/>
            <a:ext cx="1022144" cy="338554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cs-CZ" sz="1600" dirty="0" smtClean="0">
                <a:latin typeface="Arial - 18"/>
              </a:rPr>
              <a:t>Online:</a:t>
            </a:r>
            <a:endParaRPr lang="cs-CZ" sz="1600" dirty="0">
              <a:latin typeface="Arial - 18"/>
            </a:endParaRPr>
          </a:p>
        </p:txBody>
      </p:sp>
      <p:pic>
        <p:nvPicPr>
          <p:cNvPr id="15" name="Picture 2" descr="C:\Users\LK\Desktop\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8640" y="2992760"/>
            <a:ext cx="5760720" cy="1258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300" y="215900"/>
            <a:ext cx="8890000" cy="2208879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431800" y="850900"/>
            <a:ext cx="8409833" cy="677108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cs-CZ" sz="3800" dirty="0" smtClean="0">
                <a:solidFill>
                  <a:srgbClr val="FFFFFF"/>
                </a:solidFill>
                <a:latin typeface="Arial - 51"/>
              </a:rPr>
              <a:t>JANŮV HRAD</a:t>
            </a:r>
            <a:endParaRPr lang="cs-CZ" sz="3800" dirty="0">
              <a:solidFill>
                <a:srgbClr val="FFFFFF"/>
              </a:solidFill>
              <a:latin typeface="Arial - 51"/>
            </a:endParaRPr>
          </a:p>
        </p:txBody>
      </p:sp>
      <p:pic>
        <p:nvPicPr>
          <p:cNvPr id="6" name="Obrázek 5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000" y="2663478"/>
            <a:ext cx="8890000" cy="4408860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7" name="TextovéPole 6"/>
          <p:cNvSpPr txBox="1"/>
          <p:nvPr/>
        </p:nvSpPr>
        <p:spPr>
          <a:xfrm>
            <a:off x="558800" y="5435600"/>
            <a:ext cx="4441828" cy="338554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cs-CZ" sz="1600" dirty="0" smtClean="0">
                <a:latin typeface="Arial - 18"/>
              </a:rPr>
              <a:t>Jméno autora: Mgr. Jitka Vydrová </a:t>
            </a:r>
            <a:endParaRPr lang="cs-CZ" sz="16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9600" y="5969000"/>
            <a:ext cx="5667997" cy="58477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cs-CZ" sz="1600" dirty="0" smtClean="0">
                <a:latin typeface="Arial - 18"/>
              </a:rPr>
              <a:t>Škola: Základní škola Zaječí, okres Břeclav</a:t>
            </a:r>
          </a:p>
          <a:p>
            <a:r>
              <a:rPr lang="cs-CZ" sz="1600" dirty="0" smtClean="0">
                <a:latin typeface="Arial - 18"/>
              </a:rPr>
              <a:t>           Školní 402, 691 05 Zaječí, příspěvková organizace </a:t>
            </a:r>
            <a:endParaRPr lang="cs-CZ" sz="1600" dirty="0">
              <a:latin typeface="Arial - 18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8800" y="4114800"/>
            <a:ext cx="3013068" cy="338554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cs-CZ" sz="1600" dirty="0" smtClean="0">
                <a:latin typeface="Arial - 18"/>
              </a:rPr>
              <a:t>Ročník: 4. – 5.</a:t>
            </a:r>
            <a:endParaRPr lang="cs-CZ" sz="16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8800" y="3644900"/>
            <a:ext cx="4227514" cy="338554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cs-CZ" sz="1600" dirty="0" smtClean="0">
                <a:latin typeface="Arial - 17"/>
              </a:rPr>
              <a:t>Předmět:</a:t>
            </a:r>
            <a:r>
              <a:rPr lang="cs-CZ" sz="1600" b="1" dirty="0" smtClean="0">
                <a:latin typeface="Arial - 17"/>
              </a:rPr>
              <a:t> </a:t>
            </a:r>
            <a:r>
              <a:rPr lang="cs-CZ" sz="1300" dirty="0" smtClean="0">
                <a:latin typeface="Arial - 17"/>
              </a:rPr>
              <a:t> Vlastivěda</a:t>
            </a:r>
            <a:endParaRPr lang="cs-CZ" sz="1300" dirty="0">
              <a:latin typeface="Arial - 17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8800" y="4762500"/>
            <a:ext cx="8156604" cy="338554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cs-CZ" sz="1600" dirty="0" smtClean="0">
                <a:latin typeface="Arial - 18"/>
              </a:rPr>
              <a:t>Klíčová slova: historie, architektura, </a:t>
            </a:r>
            <a:r>
              <a:rPr lang="cs-CZ" sz="1600" dirty="0" err="1" smtClean="0">
                <a:latin typeface="Arial - 18"/>
              </a:rPr>
              <a:t>Lichtensteinové</a:t>
            </a:r>
            <a:r>
              <a:rPr lang="cs-CZ" sz="1600" dirty="0" smtClean="0">
                <a:latin typeface="Arial - 18"/>
              </a:rPr>
              <a:t> </a:t>
            </a:r>
            <a:endParaRPr lang="cs-CZ" sz="1600" dirty="0">
              <a:latin typeface="Arial - 18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8800" y="3098800"/>
            <a:ext cx="4584704" cy="338554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cs-CZ" sz="1600" b="1" dirty="0" smtClean="0">
                <a:latin typeface="Arial - 18"/>
              </a:rPr>
              <a:t>Název: VY_52_INOVACE_4/33_Janův hrad</a:t>
            </a:r>
            <a:r>
              <a:rPr lang="cs-CZ" sz="1600" dirty="0" smtClean="0">
                <a:solidFill>
                  <a:srgbClr val="00008B"/>
                </a:solidFill>
                <a:latin typeface="Arial - 18"/>
              </a:rPr>
              <a:t> </a:t>
            </a:r>
            <a:endParaRPr lang="cs-CZ" sz="1600" dirty="0">
              <a:solidFill>
                <a:srgbClr val="00008B"/>
              </a:solidFill>
              <a:latin typeface="Arial - 1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JANŮV HRAD</a:t>
            </a:r>
            <a:endParaRPr lang="cs-CZ" dirty="0"/>
          </a:p>
        </p:txBody>
      </p:sp>
      <p:pic>
        <p:nvPicPr>
          <p:cNvPr id="32770" name="Picture 2" descr="http://www.kubikfoto.cz/pic_snimky/4138_lednicky_areal,_januv_hrad_8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025140"/>
            <a:ext cx="9144000" cy="58818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JANŮV HRAD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58" y="1428736"/>
            <a:ext cx="8258204" cy="68579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cs-CZ" sz="3200" dirty="0" smtClean="0"/>
              <a:t>byl postaven v roce 1801 – 1808 pro </a:t>
            </a:r>
            <a:br>
              <a:rPr lang="cs-CZ" sz="3200" dirty="0" smtClean="0"/>
            </a:br>
            <a:r>
              <a:rPr lang="cs-CZ" sz="3200" dirty="0" smtClean="0"/>
              <a:t>Jana </a:t>
            </a:r>
            <a:r>
              <a:rPr lang="cs-CZ" sz="3200" dirty="0" smtClean="0"/>
              <a:t>I. </a:t>
            </a:r>
            <a:r>
              <a:rPr lang="cs-CZ" sz="3200" dirty="0" smtClean="0"/>
              <a:t>z </a:t>
            </a:r>
            <a:r>
              <a:rPr lang="cs-CZ" sz="3200" dirty="0" err="1" smtClean="0"/>
              <a:t>Lichtenštejna</a:t>
            </a:r>
            <a:endParaRPr lang="cs-CZ" sz="3200" dirty="0" smtClean="0"/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cs-CZ" sz="3200" dirty="0" smtClean="0"/>
              <a:t>po něm dostal jméno JANOHRAD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cs-CZ" sz="3200" dirty="0" smtClean="0"/>
              <a:t>je to napodobenina zříceniny středověkého hradu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cs-CZ" sz="3200" dirty="0" smtClean="0"/>
              <a:t>stavba je zařazena do </a:t>
            </a:r>
            <a:br>
              <a:rPr lang="cs-CZ" sz="3200" dirty="0" smtClean="0"/>
            </a:br>
            <a:r>
              <a:rPr lang="cs-CZ" sz="3200" dirty="0" smtClean="0"/>
              <a:t>seznamu kulturních </a:t>
            </a:r>
            <a:br>
              <a:rPr lang="cs-CZ" sz="3200" dirty="0" smtClean="0"/>
            </a:br>
            <a:r>
              <a:rPr lang="cs-CZ" sz="3200" dirty="0" smtClean="0"/>
              <a:t>památek UNESCO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8194" name="Picture 2" descr="http://upload.wikimedia.org/wikipedia/commons/7/7f/Januv_hrad_Ledni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3714752"/>
            <a:ext cx="4143404" cy="31075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JANŮV HRAD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58204" cy="685792"/>
          </a:xfrm>
        </p:spPr>
        <p:txBody>
          <a:bodyPr>
            <a:noAutofit/>
          </a:bodyPr>
          <a:lstStyle/>
          <a:p>
            <a:r>
              <a:rPr lang="cs-CZ" dirty="0" smtClean="0"/>
              <a:t>navrhl jej architekt Josef </a:t>
            </a:r>
            <a:r>
              <a:rPr lang="cs-CZ" dirty="0" err="1" smtClean="0"/>
              <a:t>Hardtmuth</a:t>
            </a:r>
            <a:endParaRPr lang="cs-CZ" dirty="0" smtClean="0"/>
          </a:p>
          <a:p>
            <a:pPr lvl="0"/>
            <a:r>
              <a:rPr lang="cs-CZ" dirty="0" smtClean="0"/>
              <a:t>projektoval také Minaret v lednickém zámeckém parku</a:t>
            </a:r>
          </a:p>
          <a:p>
            <a:r>
              <a:rPr lang="cs-CZ" dirty="0" smtClean="0"/>
              <a:t>nachází se v Lednicko-valtickém</a:t>
            </a:r>
            <a:br>
              <a:rPr lang="cs-CZ" dirty="0" smtClean="0"/>
            </a:br>
            <a:r>
              <a:rPr lang="cs-CZ" dirty="0" smtClean="0"/>
              <a:t>areálu</a:t>
            </a:r>
          </a:p>
          <a:p>
            <a:pPr lvl="0"/>
            <a:endParaRPr lang="cs-CZ" dirty="0" smtClean="0"/>
          </a:p>
          <a:p>
            <a:endParaRPr lang="cs-CZ" dirty="0"/>
          </a:p>
        </p:txBody>
      </p:sp>
      <p:pic>
        <p:nvPicPr>
          <p:cNvPr id="7170" name="Picture 2" descr="http://itras.cz/fotogalerie/minaret/velke/minaret-lednice-01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74" y="2714620"/>
            <a:ext cx="2928926" cy="41841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JANŮV HRAD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4996" y="1600201"/>
            <a:ext cx="8258204" cy="685792"/>
          </a:xfrm>
        </p:spPr>
        <p:txBody>
          <a:bodyPr>
            <a:noAutofit/>
          </a:bodyPr>
          <a:lstStyle/>
          <a:p>
            <a:pPr lvl="0">
              <a:defRPr/>
            </a:pPr>
            <a:r>
              <a:rPr lang="cs-CZ" dirty="0" smtClean="0"/>
              <a:t>ze tří stran je obtékán řekou Dyjí a je obklopen lužními lesy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98580" y="2522306"/>
            <a:ext cx="8258204" cy="68579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cs-CZ" sz="3200" dirty="0" smtClean="0"/>
              <a:t>leží mezi obcemi Lednice, Podivín a Ladná v okrese Břeclav</a:t>
            </a:r>
          </a:p>
        </p:txBody>
      </p:sp>
      <p:pic>
        <p:nvPicPr>
          <p:cNvPr id="7172" name="Picture 4" descr="http://nd01.jxs.cz/453/091/db9eefa341_2795891_o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3071810"/>
            <a:ext cx="5814504" cy="37861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JOSEF HARDTMUTH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58204" cy="685792"/>
          </a:xfrm>
        </p:spPr>
        <p:txBody>
          <a:bodyPr>
            <a:noAutofit/>
          </a:bodyPr>
          <a:lstStyle/>
          <a:p>
            <a:r>
              <a:rPr lang="cs-CZ" dirty="0" smtClean="0"/>
              <a:t>byl syn truhláře</a:t>
            </a:r>
          </a:p>
          <a:p>
            <a:pPr lvl="0"/>
            <a:r>
              <a:rPr lang="cs-CZ" dirty="0" smtClean="0"/>
              <a:t>vyučil se zedníkem</a:t>
            </a:r>
          </a:p>
          <a:p>
            <a:r>
              <a:rPr lang="cs-CZ" dirty="0" smtClean="0"/>
              <a:t>byl</a:t>
            </a:r>
            <a:r>
              <a:rPr lang="cs-CZ" b="1" dirty="0" smtClean="0"/>
              <a:t> knížecím architektem</a:t>
            </a:r>
            <a:r>
              <a:rPr lang="cs-CZ" dirty="0" smtClean="0"/>
              <a:t>  na panství </a:t>
            </a:r>
            <a:r>
              <a:rPr lang="cs-CZ" dirty="0" err="1" smtClean="0"/>
              <a:t>Lichtenštejnů</a:t>
            </a:r>
            <a:endParaRPr lang="cs-CZ" dirty="0" smtClean="0"/>
          </a:p>
          <a:p>
            <a:pPr lvl="0"/>
            <a:r>
              <a:rPr lang="cs-CZ" dirty="0" smtClean="0"/>
              <a:t>nejznámější jeho stavby jsou Minaret a Lovecký zámeček </a:t>
            </a:r>
          </a:p>
          <a:p>
            <a:endParaRPr lang="cs-CZ" dirty="0" smtClean="0"/>
          </a:p>
          <a:p>
            <a:pPr lvl="0"/>
            <a:endParaRPr lang="cs-CZ" dirty="0" smtClean="0"/>
          </a:p>
          <a:p>
            <a:endParaRPr lang="cs-CZ" dirty="0"/>
          </a:p>
        </p:txBody>
      </p:sp>
      <p:pic>
        <p:nvPicPr>
          <p:cNvPr id="23554" name="Picture 2" descr="http://www.penzionumachu.cz/userFiles/zamloveck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0" y="4797458"/>
            <a:ext cx="5686904" cy="20642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556" name="Picture 4" descr="http://www.papilio.cz/img/a32/a32_050_v.jpg?PHPSESSID=d2fb0b520f5b6e56169d8f9c5208212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14002" y="42204"/>
            <a:ext cx="2073010" cy="26431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JOSEF HARDTMUTH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58204" cy="685792"/>
          </a:xfrm>
        </p:spPr>
        <p:txBody>
          <a:bodyPr>
            <a:noAutofit/>
          </a:bodyPr>
          <a:lstStyle/>
          <a:p>
            <a:pPr lvl="0">
              <a:defRPr/>
            </a:pPr>
            <a:r>
              <a:rPr lang="cs-CZ" dirty="0" smtClean="0"/>
              <a:t>také byl </a:t>
            </a:r>
            <a:r>
              <a:rPr lang="cs-CZ" b="1" dirty="0" smtClean="0"/>
              <a:t>vynálezcem</a:t>
            </a:r>
            <a:r>
              <a:rPr lang="cs-CZ" dirty="0" smtClean="0"/>
              <a:t> </a:t>
            </a:r>
          </a:p>
          <a:p>
            <a:pPr lvl="0">
              <a:defRPr/>
            </a:pPr>
            <a:r>
              <a:rPr lang="cs-CZ" dirty="0" smtClean="0"/>
              <a:t>vynalezl </a:t>
            </a:r>
          </a:p>
          <a:p>
            <a:pPr lvl="1">
              <a:defRPr/>
            </a:pPr>
            <a:r>
              <a:rPr lang="cs-CZ" dirty="0" smtClean="0"/>
              <a:t>kameninové nádobí</a:t>
            </a:r>
          </a:p>
          <a:p>
            <a:pPr lvl="1">
              <a:defRPr/>
            </a:pPr>
            <a:r>
              <a:rPr lang="cs-CZ" dirty="0" smtClean="0"/>
              <a:t>bezolovnatou glazuru pro lékárny</a:t>
            </a:r>
          </a:p>
          <a:p>
            <a:pPr lvl="1">
              <a:defRPr/>
            </a:pPr>
            <a:r>
              <a:rPr lang="cs-CZ" dirty="0" smtClean="0"/>
              <a:t>nový druh tuhy</a:t>
            </a:r>
          </a:p>
          <a:p>
            <a:pPr lvl="1">
              <a:defRPr/>
            </a:pPr>
            <a:r>
              <a:rPr lang="cs-CZ" dirty="0" smtClean="0"/>
              <a:t>černou křídu</a:t>
            </a:r>
          </a:p>
          <a:p>
            <a:pPr lvl="1">
              <a:defRPr/>
            </a:pPr>
            <a:r>
              <a:rPr lang="cs-CZ" dirty="0" smtClean="0"/>
              <a:t>umělou pemzu</a:t>
            </a:r>
          </a:p>
          <a:p>
            <a:pPr lvl="1">
              <a:buNone/>
              <a:defRPr/>
            </a:pPr>
            <a:endParaRPr lang="cs-CZ" dirty="0" smtClean="0"/>
          </a:p>
        </p:txBody>
      </p:sp>
      <p:pic>
        <p:nvPicPr>
          <p:cNvPr id="6146" name="Picture 2" descr="http://g.denik.cz/5/86/koh-i-noor-cb12-tuzka-guma-briza_denik-38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95978" y="2484043"/>
            <a:ext cx="3048021" cy="22860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5" name="Zástupný symbol pro obsah 2"/>
          <p:cNvSpPr txBox="1">
            <a:spLocks/>
          </p:cNvSpPr>
          <p:nvPr/>
        </p:nvSpPr>
        <p:spPr>
          <a:xfrm>
            <a:off x="441566" y="5374090"/>
            <a:ext cx="8258204" cy="68579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založil továrnu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na tužky pod značkou </a:t>
            </a:r>
            <a:b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KOH –I-NOOR v Českých Budějovicích</a:t>
            </a: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POPIS STAVBY JANOHRADU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186766" cy="971544"/>
          </a:xfrm>
        </p:spPr>
        <p:txBody>
          <a:bodyPr>
            <a:noAutofit/>
          </a:bodyPr>
          <a:lstStyle/>
          <a:p>
            <a:r>
              <a:rPr lang="cs-CZ" dirty="0" smtClean="0"/>
              <a:t>stavba je postavena z kamenů přivezených z hradiště </a:t>
            </a:r>
            <a:r>
              <a:rPr lang="cs-CZ" dirty="0" err="1" smtClean="0"/>
              <a:t>Pohansko</a:t>
            </a:r>
            <a:endParaRPr lang="cs-CZ" dirty="0" smtClean="0"/>
          </a:p>
          <a:p>
            <a:r>
              <a:rPr lang="cs-CZ" dirty="0" smtClean="0"/>
              <a:t>je to jednopatrová budova s hradbami a ochozem ve tvaru čtverce</a:t>
            </a:r>
          </a:p>
          <a:p>
            <a:r>
              <a:rPr lang="cs-CZ" dirty="0" smtClean="0"/>
              <a:t>ochozy jsou spojovací balkony</a:t>
            </a:r>
            <a:br>
              <a:rPr lang="cs-CZ" dirty="0" smtClean="0"/>
            </a:br>
            <a:r>
              <a:rPr lang="cs-CZ" dirty="0" smtClean="0"/>
              <a:t>mezi věžemi</a:t>
            </a:r>
          </a:p>
          <a:p>
            <a:r>
              <a:rPr lang="cs-CZ" dirty="0" smtClean="0"/>
              <a:t>stavbu tvoří 4 věže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28596" y="3028960"/>
            <a:ext cx="8186766" cy="971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122" name="Picture 2" descr="http://www.pruvodce.com/_pictures/00027_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02792" y="3071810"/>
            <a:ext cx="2868032" cy="38565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POPIS STAVBY JANOHRADU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186766" cy="971544"/>
          </a:xfrm>
        </p:spPr>
        <p:txBody>
          <a:bodyPr>
            <a:noAutofit/>
          </a:bodyPr>
          <a:lstStyle/>
          <a:p>
            <a:pPr lvl="0"/>
            <a:r>
              <a:rPr lang="cs-CZ" dirty="0" smtClean="0"/>
              <a:t>uprostřed nádvoří je studna hluboká 7 metrů a po stranách jsou napajedla pro koně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28596" y="3028960"/>
            <a:ext cx="8186766" cy="971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5602" name="Picture 2" descr="http://www.pruvodce.com/_pictures/p/00027_0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3044662"/>
            <a:ext cx="5786478" cy="37419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POPIS STAVBY JANOHRADU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72518" cy="5043509"/>
          </a:xfrm>
        </p:spPr>
        <p:txBody>
          <a:bodyPr>
            <a:noAutofit/>
          </a:bodyPr>
          <a:lstStyle/>
          <a:p>
            <a:pPr lvl="0"/>
            <a:r>
              <a:rPr lang="cs-CZ" dirty="0" smtClean="0"/>
              <a:t>stavba sloužila jako lovecký zámeček</a:t>
            </a:r>
          </a:p>
          <a:p>
            <a:pPr lvl="0"/>
            <a:r>
              <a:rPr lang="cs-CZ" dirty="0" smtClean="0"/>
              <a:t>panstvo se zde shromažďovalo před honem</a:t>
            </a:r>
          </a:p>
          <a:p>
            <a:pPr lvl="0"/>
            <a:r>
              <a:rPr lang="cs-CZ" dirty="0" smtClean="0"/>
              <a:t>po honu se zde konaly bohaté hostiny, kde se vyhlašoval Král honu</a:t>
            </a:r>
          </a:p>
          <a:p>
            <a:r>
              <a:rPr lang="cs-CZ" dirty="0" smtClean="0"/>
              <a:t>dnes stavba slouží jako </a:t>
            </a:r>
            <a:br>
              <a:rPr lang="cs-CZ" dirty="0" smtClean="0"/>
            </a:br>
            <a:r>
              <a:rPr lang="cs-CZ" dirty="0" smtClean="0"/>
              <a:t>turisticky vyhledávané </a:t>
            </a:r>
            <a:br>
              <a:rPr lang="cs-CZ" dirty="0" smtClean="0"/>
            </a:br>
            <a:r>
              <a:rPr lang="cs-CZ" dirty="0" smtClean="0"/>
              <a:t>místo</a:t>
            </a:r>
          </a:p>
          <a:p>
            <a:pPr lvl="0"/>
            <a:endParaRPr lang="cs-CZ" dirty="0" smtClean="0"/>
          </a:p>
        </p:txBody>
      </p:sp>
      <p:pic>
        <p:nvPicPr>
          <p:cNvPr id="26626" name="Picture 2" descr="http://www.lednicko-valticky-areal.cz/fotky/januvhrad/janohrad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87051" y="3286124"/>
            <a:ext cx="3733667" cy="35718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POPIS STAVBY JANOHRADU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72518" cy="5043509"/>
          </a:xfrm>
        </p:spPr>
        <p:txBody>
          <a:bodyPr>
            <a:noAutofit/>
          </a:bodyPr>
          <a:lstStyle/>
          <a:p>
            <a:r>
              <a:rPr lang="cs-CZ" dirty="0" smtClean="0"/>
              <a:t>v prvním patře se nachází Rytířský sál, kde se konaly hostiny</a:t>
            </a:r>
          </a:p>
          <a:p>
            <a:r>
              <a:rPr lang="cs-CZ" dirty="0" smtClean="0"/>
              <a:t>ve </a:t>
            </a:r>
            <a:r>
              <a:rPr lang="cs-CZ" dirty="0" smtClean="0"/>
              <a:t>věžích jsou kruhové salónky, které sloužily pro dámy</a:t>
            </a:r>
          </a:p>
          <a:p>
            <a:r>
              <a:rPr lang="cs-CZ" dirty="0" smtClean="0"/>
              <a:t>malby na stěnách </a:t>
            </a:r>
            <a:br>
              <a:rPr lang="cs-CZ" dirty="0" smtClean="0"/>
            </a:br>
            <a:r>
              <a:rPr lang="cs-CZ" dirty="0" smtClean="0"/>
              <a:t>připomínají malby </a:t>
            </a:r>
            <a:br>
              <a:rPr lang="cs-CZ" dirty="0" smtClean="0"/>
            </a:br>
            <a:r>
              <a:rPr lang="cs-CZ" dirty="0" smtClean="0"/>
              <a:t>středověkých hradů</a:t>
            </a:r>
          </a:p>
          <a:p>
            <a:r>
              <a:rPr lang="cs-CZ" dirty="0" smtClean="0"/>
              <a:t>na stěnách jsou jelení</a:t>
            </a:r>
            <a:br>
              <a:rPr lang="cs-CZ" dirty="0" smtClean="0"/>
            </a:br>
            <a:r>
              <a:rPr lang="cs-CZ" dirty="0" smtClean="0"/>
              <a:t>paroží a preparáty ptactva</a:t>
            </a:r>
          </a:p>
          <a:p>
            <a:pPr lvl="0"/>
            <a:endParaRPr lang="cs-CZ" dirty="0" smtClean="0"/>
          </a:p>
          <a:p>
            <a:pPr lvl="0"/>
            <a:endParaRPr lang="cs-CZ" dirty="0" smtClean="0"/>
          </a:p>
        </p:txBody>
      </p:sp>
      <p:pic>
        <p:nvPicPr>
          <p:cNvPr id="27650" name="Picture 2" descr="http://nd01.jxs.cz/072/914/aab95552ca_31267385_o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02672" y="3187649"/>
            <a:ext cx="3941328" cy="29559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ZAJÍMAVOSTI JANOHRADU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72518" cy="5043509"/>
          </a:xfrm>
        </p:spPr>
        <p:txBody>
          <a:bodyPr>
            <a:noAutofit/>
          </a:bodyPr>
          <a:lstStyle/>
          <a:p>
            <a:r>
              <a:rPr lang="cs-CZ" dirty="0" smtClean="0"/>
              <a:t>cínový postříbřený pohár pro Krále lovu</a:t>
            </a:r>
          </a:p>
          <a:p>
            <a:r>
              <a:rPr lang="cs-CZ" dirty="0" smtClean="0"/>
              <a:t>právo pít z něj měl pouze nejúspěšnější lovec</a:t>
            </a:r>
          </a:p>
          <a:p>
            <a:r>
              <a:rPr lang="cs-CZ" dirty="0" smtClean="0"/>
              <a:t>Král lovu musel ulovit divočáka, zajíce, lišku a srnce</a:t>
            </a:r>
          </a:p>
          <a:p>
            <a:r>
              <a:rPr lang="cs-CZ" dirty="0" smtClean="0"/>
              <a:t>obdržel pohár naplněný červeným vínem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největší exponát v salóncích je medvěd brtník a jelen, který vážil 350 kg</a:t>
            </a:r>
          </a:p>
          <a:p>
            <a:pPr lvl="0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CO VÍŠ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Proč se zřícenina jmenuje JANOHRAD?</a:t>
            </a:r>
          </a:p>
          <a:p>
            <a:pPr marL="514350" indent="-514350">
              <a:buNone/>
            </a:pPr>
            <a:r>
              <a:rPr lang="cs-CZ" i="1" dirty="0" smtClean="0">
                <a:solidFill>
                  <a:schemeClr val="accent3">
                    <a:lumMod val="75000"/>
                  </a:schemeClr>
                </a:solidFill>
              </a:rPr>
              <a:t>	byl postaven pro Jana </a:t>
            </a:r>
            <a:r>
              <a:rPr lang="cs-CZ" i="1" dirty="0" smtClean="0">
                <a:solidFill>
                  <a:schemeClr val="accent3">
                    <a:lumMod val="75000"/>
                  </a:schemeClr>
                </a:solidFill>
              </a:rPr>
              <a:t>I. </a:t>
            </a:r>
            <a:r>
              <a:rPr lang="cs-CZ" i="1" dirty="0" smtClean="0">
                <a:solidFill>
                  <a:schemeClr val="accent3">
                    <a:lumMod val="75000"/>
                  </a:schemeClr>
                </a:solidFill>
              </a:rPr>
              <a:t>z </a:t>
            </a:r>
            <a:r>
              <a:rPr lang="cs-CZ" i="1" dirty="0" err="1" smtClean="0">
                <a:solidFill>
                  <a:schemeClr val="accent3">
                    <a:lumMod val="75000"/>
                  </a:schemeClr>
                </a:solidFill>
              </a:rPr>
              <a:t>Lichtenštejna</a:t>
            </a: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514350" indent="-514350">
              <a:buFont typeface="+mj-lt"/>
              <a:buAutoNum type="arabicParenR" startAt="2"/>
            </a:pPr>
            <a:r>
              <a:rPr lang="cs-CZ" dirty="0" smtClean="0"/>
              <a:t>Kde hrad leží?</a:t>
            </a:r>
          </a:p>
          <a:p>
            <a:pPr marL="514350" indent="-514350">
              <a:buNone/>
            </a:pPr>
            <a:r>
              <a:rPr lang="cs-CZ" i="1" dirty="0" smtClean="0">
                <a:solidFill>
                  <a:schemeClr val="accent3">
                    <a:lumMod val="75000"/>
                  </a:schemeClr>
                </a:solidFill>
              </a:rPr>
              <a:t>	hrad leží v </a:t>
            </a:r>
            <a:r>
              <a:rPr lang="cs-CZ" i="1" dirty="0" err="1" smtClean="0">
                <a:solidFill>
                  <a:schemeClr val="accent3">
                    <a:lumMod val="75000"/>
                  </a:schemeClr>
                </a:solidFill>
              </a:rPr>
              <a:t>Lednicko</a:t>
            </a:r>
            <a:r>
              <a:rPr lang="cs-CZ" i="1" dirty="0" smtClean="0">
                <a:solidFill>
                  <a:schemeClr val="accent3">
                    <a:lumMod val="75000"/>
                  </a:schemeClr>
                </a:solidFill>
              </a:rPr>
              <a:t> – valtickém areálu</a:t>
            </a: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514350" indent="-514350">
              <a:buFont typeface="+mj-lt"/>
              <a:buAutoNum type="arabicParenR" startAt="3"/>
            </a:pPr>
            <a:r>
              <a:rPr lang="cs-CZ" dirty="0" smtClean="0"/>
              <a:t>Která řeka protéká kolem hradu?</a:t>
            </a:r>
          </a:p>
          <a:p>
            <a:pPr marL="514350" indent="-514350">
              <a:buNone/>
            </a:pPr>
            <a:r>
              <a:rPr lang="cs-CZ" i="1" dirty="0" smtClean="0">
                <a:solidFill>
                  <a:schemeClr val="accent3">
                    <a:lumMod val="75000"/>
                  </a:schemeClr>
                </a:solidFill>
              </a:rPr>
              <a:t>	řeka Dyje</a:t>
            </a: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514350" indent="-514350">
              <a:buFont typeface="+mj-lt"/>
              <a:buAutoNum type="arabicParenR" startAt="4"/>
            </a:pPr>
            <a:r>
              <a:rPr lang="cs-CZ" dirty="0" smtClean="0"/>
              <a:t>K jakým účelům hrad sloužil?</a:t>
            </a:r>
          </a:p>
          <a:p>
            <a:pPr marL="514350" indent="-514350">
              <a:buNone/>
            </a:pPr>
            <a:r>
              <a:rPr lang="cs-CZ" i="1" dirty="0" smtClean="0">
                <a:solidFill>
                  <a:schemeClr val="accent3">
                    <a:lumMod val="75000"/>
                  </a:schemeClr>
                </a:solidFill>
              </a:rPr>
              <a:t>	sloužil jako lovecký zámeček</a:t>
            </a: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514350" indent="-514350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CO VÍŠ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4"/>
            <a:ext cx="8229600" cy="4525963"/>
          </a:xfrm>
        </p:spPr>
        <p:txBody>
          <a:bodyPr>
            <a:noAutofit/>
          </a:bodyPr>
          <a:lstStyle/>
          <a:p>
            <a:pPr marL="514350" indent="-514350">
              <a:buAutoNum type="arabicParenR" startAt="5"/>
            </a:pPr>
            <a:r>
              <a:rPr lang="cs-CZ" b="1" dirty="0" smtClean="0"/>
              <a:t>Kdo je architektem?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	</a:t>
            </a:r>
            <a:r>
              <a:rPr lang="cs-CZ" i="1" dirty="0" smtClean="0">
                <a:solidFill>
                  <a:schemeClr val="accent3">
                    <a:lumMod val="75000"/>
                  </a:schemeClr>
                </a:solidFill>
              </a:rPr>
              <a:t>architekt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3">
                    <a:lumMod val="75000"/>
                  </a:schemeClr>
                </a:solidFill>
              </a:rPr>
              <a:t>Josef </a:t>
            </a:r>
            <a:r>
              <a:rPr lang="cs-CZ" i="1" dirty="0" err="1" smtClean="0">
                <a:solidFill>
                  <a:schemeClr val="accent3">
                    <a:lumMod val="75000"/>
                  </a:schemeClr>
                </a:solidFill>
              </a:rPr>
              <a:t>Hardtmuth</a:t>
            </a: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514350" indent="-514350">
              <a:buAutoNum type="arabicParenR" startAt="6"/>
            </a:pPr>
            <a:r>
              <a:rPr lang="cs-CZ" b="1" dirty="0" smtClean="0"/>
              <a:t>Čím se architekt nejvíce proslavil?</a:t>
            </a:r>
          </a:p>
          <a:p>
            <a:pPr marL="514350" lvl="0" indent="-514350">
              <a:buNone/>
            </a:pPr>
            <a:r>
              <a:rPr lang="cs-CZ" dirty="0" smtClean="0"/>
              <a:t> </a:t>
            </a:r>
            <a:r>
              <a:rPr lang="cs-CZ" i="1" dirty="0" smtClean="0"/>
              <a:t>	</a:t>
            </a:r>
            <a:r>
              <a:rPr lang="cs-CZ" i="1" dirty="0" smtClean="0">
                <a:solidFill>
                  <a:schemeClr val="accent3">
                    <a:lumMod val="75000"/>
                  </a:schemeClr>
                </a:solidFill>
              </a:rPr>
              <a:t>založil továrnu na tužky pod značkou </a:t>
            </a:r>
            <a:br>
              <a:rPr lang="cs-CZ" i="1" dirty="0" smtClean="0">
                <a:solidFill>
                  <a:schemeClr val="accent3">
                    <a:lumMod val="75000"/>
                  </a:schemeClr>
                </a:solidFill>
              </a:rPr>
            </a:br>
            <a:r>
              <a:rPr lang="cs-CZ" i="1" dirty="0" smtClean="0">
                <a:solidFill>
                  <a:schemeClr val="accent3">
                    <a:lumMod val="75000"/>
                  </a:schemeClr>
                </a:solidFill>
              </a:rPr>
              <a:t>KOH –I-NOOR v Českých Budějovicích</a:t>
            </a:r>
          </a:p>
          <a:p>
            <a:pPr marL="514350" indent="-514350">
              <a:buAutoNum type="arabicParenR" startAt="7"/>
            </a:pPr>
            <a:r>
              <a:rPr lang="cs-CZ" b="1" dirty="0" smtClean="0"/>
              <a:t>Jaké jsou zajímavosti hradu?</a:t>
            </a:r>
          </a:p>
          <a:p>
            <a:pPr marL="514350" lvl="0" indent="-514350">
              <a:buNone/>
            </a:pPr>
            <a:r>
              <a:rPr lang="cs-CZ" dirty="0" smtClean="0"/>
              <a:t>	</a:t>
            </a:r>
            <a:r>
              <a:rPr lang="cs-CZ" i="1" dirty="0" smtClean="0">
                <a:solidFill>
                  <a:schemeClr val="accent3">
                    <a:lumMod val="75000"/>
                  </a:schemeClr>
                </a:solidFill>
              </a:rPr>
              <a:t>preparáty ptactva, největší exponát v salóncích je medvěd brtník a jelen, který vážil 350 kg</a:t>
            </a: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300" y="215900"/>
            <a:ext cx="8890000" cy="218732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5" name="Obrázek 4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000" y="2706497"/>
            <a:ext cx="8890000" cy="436584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6" name="TextovéPole 5"/>
          <p:cNvSpPr txBox="1"/>
          <p:nvPr/>
        </p:nvSpPr>
        <p:spPr>
          <a:xfrm>
            <a:off x="457200" y="3098800"/>
            <a:ext cx="8401080" cy="255454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cs-CZ" sz="2000" dirty="0" smtClean="0">
                <a:latin typeface="Arial - 21"/>
              </a:rPr>
              <a:t>Výukový materiál je určen pro žáky 4. a 5. ročníku. Materiál obsahuje prezentaci o stavbě Janova hradu. Seznamuje žáky se stavbami rodu </a:t>
            </a:r>
            <a:r>
              <a:rPr lang="cs-CZ" sz="2000" dirty="0" err="1" smtClean="0">
                <a:latin typeface="Arial - 21"/>
              </a:rPr>
              <a:t>Lichtenštejnů</a:t>
            </a:r>
            <a:r>
              <a:rPr lang="cs-CZ" sz="2000" dirty="0" smtClean="0">
                <a:latin typeface="Arial - 21"/>
              </a:rPr>
              <a:t>.</a:t>
            </a:r>
          </a:p>
          <a:p>
            <a:r>
              <a:rPr lang="cs-CZ" sz="2000" dirty="0" smtClean="0">
                <a:latin typeface="Arial - 21"/>
              </a:rPr>
              <a:t>Cílem je shrnutí a rozšíření znalostí o místním regionu. </a:t>
            </a:r>
          </a:p>
          <a:p>
            <a:r>
              <a:rPr lang="cs-CZ" sz="2000" dirty="0">
                <a:latin typeface="Arial - 21"/>
              </a:rPr>
              <a:t>Materiál je vytvořen v programu POWER POINT a  je doplněn animačními přechody.</a:t>
            </a:r>
          </a:p>
          <a:p>
            <a:r>
              <a:rPr lang="cs-CZ" sz="2000" dirty="0" smtClean="0">
                <a:latin typeface="Arial - 21"/>
              </a:rPr>
              <a:t>Očekávaný výstup: Žák je schopen objasnit, kde se stavba nachází,</a:t>
            </a:r>
          </a:p>
          <a:p>
            <a:r>
              <a:rPr lang="cs-CZ" sz="2000" dirty="0" smtClean="0">
                <a:latin typeface="Arial - 21"/>
              </a:rPr>
              <a:t>		     kdo ji navrhl a k čemu sloužila.	</a:t>
            </a:r>
            <a:endParaRPr lang="cs-CZ" sz="2000" dirty="0">
              <a:latin typeface="Arial - 21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17700" y="711200"/>
            <a:ext cx="5322388" cy="938719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cs-CZ" sz="5500" smtClean="0">
                <a:solidFill>
                  <a:srgbClr val="FFFFFF"/>
                </a:solidFill>
                <a:latin typeface="Arial - 73"/>
              </a:rPr>
              <a:t>Anotace</a:t>
            </a:r>
            <a:endParaRPr lang="cs-CZ" sz="5500">
              <a:solidFill>
                <a:srgbClr val="FFFFFF"/>
              </a:solidFill>
              <a:latin typeface="Arial - 73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300" y="1561"/>
            <a:ext cx="8890000" cy="229471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9" name="Obrázek 8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000" y="2492159"/>
            <a:ext cx="8890000" cy="4580179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10" name="TextovéPole 9"/>
          <p:cNvSpPr txBox="1"/>
          <p:nvPr/>
        </p:nvSpPr>
        <p:spPr>
          <a:xfrm>
            <a:off x="1016000" y="446062"/>
            <a:ext cx="6658745" cy="938719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cs-CZ" sz="5500" smtClean="0">
                <a:solidFill>
                  <a:srgbClr val="FFFFFF"/>
                </a:solidFill>
                <a:latin typeface="Arial - 73"/>
              </a:rPr>
              <a:t>Použité zdroje</a:t>
            </a:r>
            <a:endParaRPr lang="cs-CZ" sz="5500">
              <a:solidFill>
                <a:srgbClr val="FFFFFF"/>
              </a:solidFill>
              <a:latin typeface="Arial - 73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0208" y="2708920"/>
            <a:ext cx="8177583" cy="3293209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cs-CZ" sz="1600" u="sng" dirty="0" smtClean="0">
                <a:solidFill>
                  <a:srgbClr val="000000"/>
                </a:solidFill>
                <a:latin typeface="Arial - 15"/>
              </a:rPr>
              <a:t>I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nternet: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da-DK" sz="1600" dirty="0"/>
              <a:t>4138_lednicky_areal,_januv_hrad_84.  [online]. </a:t>
            </a:r>
            <a:r>
              <a:rPr lang="da-DK" sz="1600" dirty="0" smtClean="0"/>
              <a:t>[</a:t>
            </a:r>
            <a:r>
              <a:rPr lang="da-DK" sz="1600" dirty="0"/>
              <a:t>cit. 2013-05-03]. Dostupné z: </a:t>
            </a:r>
            <a:r>
              <a:rPr lang="en-US" sz="1600" dirty="0" smtClean="0"/>
              <a:t>&lt;</a:t>
            </a:r>
            <a:r>
              <a:rPr lang="da-DK" sz="1600" dirty="0" smtClean="0"/>
              <a:t>http</a:t>
            </a:r>
            <a:r>
              <a:rPr lang="da-DK" sz="1600" dirty="0"/>
              <a:t>://www.kubikfoto.cz/pic_snimky/4138_lednicky_areal,_</a:t>
            </a:r>
            <a:r>
              <a:rPr lang="da-DK" sz="1600" dirty="0" smtClean="0"/>
              <a:t>januv_hrad_84.jpg&gt;</a:t>
            </a:r>
            <a:endParaRPr lang="cs-CZ" sz="1600" dirty="0" smtClean="0">
              <a:solidFill>
                <a:srgbClr val="000000"/>
              </a:solidFill>
              <a:latin typeface="Arial - 15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/>
              <a:t>Januv_hrad_Lednice</a:t>
            </a:r>
            <a:r>
              <a:rPr lang="cs-CZ" sz="1600" dirty="0"/>
              <a:t>.  [online]. </a:t>
            </a:r>
            <a:r>
              <a:rPr lang="cs-CZ" sz="1600" dirty="0" smtClean="0"/>
              <a:t>[</a:t>
            </a:r>
            <a:r>
              <a:rPr lang="cs-CZ" sz="1600" dirty="0"/>
              <a:t>cit. 2013-05-03]. Dostupné z: </a:t>
            </a:r>
            <a:r>
              <a:rPr lang="en-US" sz="1600" dirty="0" smtClean="0"/>
              <a:t>&lt;</a:t>
            </a: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upload.wikimedia.org/wikipedia/commons/7/7f/Januv_hrad_Lednice.jpg</a:t>
            </a:r>
            <a:r>
              <a:rPr lang="en-US" sz="1600" dirty="0" smtClean="0"/>
              <a:t>&gt;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Minaret-lednice-010.  [online]. </a:t>
            </a:r>
            <a:r>
              <a:rPr lang="cs-CZ" sz="1600" dirty="0" smtClean="0"/>
              <a:t>[</a:t>
            </a:r>
            <a:r>
              <a:rPr lang="cs-CZ" sz="1600" dirty="0"/>
              <a:t>cit. 2013-05-03]. Dostupné z: </a:t>
            </a:r>
            <a:r>
              <a:rPr lang="en-US" sz="1600" dirty="0" smtClean="0"/>
              <a:t>&lt;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itras.cz/fotogalerie/minaret/velke/minaret-lednice-010.jpg</a:t>
            </a:r>
            <a:r>
              <a:rPr lang="en-US" sz="1600" dirty="0" smtClean="0"/>
              <a:t>&gt;</a:t>
            </a:r>
            <a:endParaRPr lang="cs-CZ" sz="1600" dirty="0" smtClean="0">
              <a:solidFill>
                <a:srgbClr val="000000"/>
              </a:solidFill>
              <a:latin typeface="Arial - 15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Db9eefa341_2795891_o2.  [online]. </a:t>
            </a:r>
            <a:r>
              <a:rPr lang="cs-CZ" sz="1600" dirty="0" smtClean="0"/>
              <a:t>[</a:t>
            </a:r>
            <a:r>
              <a:rPr lang="cs-CZ" sz="1600" dirty="0"/>
              <a:t>cit. 2013-05-03]. Dostupné z: </a:t>
            </a:r>
            <a:r>
              <a:rPr lang="en-US" sz="1600" dirty="0" smtClean="0"/>
              <a:t>&lt;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nd01.jxs.cz/453/091/db9eefa341_2795891_o2.jpg</a:t>
            </a:r>
            <a:r>
              <a:rPr lang="en-US" sz="1600" dirty="0" smtClean="0"/>
              <a:t>&gt;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A32_050_v.jpg?PHPSESSID=d2fb0b520f5b6e56169d8f9c52082127.  [online]. </a:t>
            </a:r>
            <a:r>
              <a:rPr lang="cs-CZ" sz="1600" dirty="0" smtClean="0"/>
              <a:t>[</a:t>
            </a:r>
            <a:r>
              <a:rPr lang="cs-CZ" sz="1600" dirty="0"/>
              <a:t>cit. 2013-05-03]. Dostupné z: </a:t>
            </a:r>
            <a:r>
              <a:rPr lang="en-US" sz="1600" dirty="0" smtClean="0"/>
              <a:t>&lt;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www.papilio.cz/img/a32/a32_050_v.jpg?PHPSESSID=d2fb0b520f5b6e56169d8f9c52082127</a:t>
            </a:r>
            <a:r>
              <a:rPr lang="en-US" sz="1600" dirty="0" smtClean="0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300" y="1561"/>
            <a:ext cx="8890000" cy="229471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9" name="Obrázek 8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000" y="2492159"/>
            <a:ext cx="8890000" cy="4580179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10" name="TextovéPole 9"/>
          <p:cNvSpPr txBox="1"/>
          <p:nvPr/>
        </p:nvSpPr>
        <p:spPr>
          <a:xfrm>
            <a:off x="1016000" y="446062"/>
            <a:ext cx="6658745" cy="938719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cs-CZ" sz="5500" smtClean="0">
                <a:solidFill>
                  <a:srgbClr val="FFFFFF"/>
                </a:solidFill>
                <a:latin typeface="Arial - 73"/>
              </a:rPr>
              <a:t>Použité zdroje</a:t>
            </a:r>
            <a:endParaRPr lang="cs-CZ" sz="5500">
              <a:solidFill>
                <a:srgbClr val="FFFFFF"/>
              </a:solidFill>
              <a:latin typeface="Arial - 73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7508" y="2780928"/>
            <a:ext cx="8177583" cy="3539430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cs-CZ" sz="1600" u="sng" dirty="0" smtClean="0">
                <a:solidFill>
                  <a:srgbClr val="000000"/>
                </a:solidFill>
                <a:latin typeface="Arial - 15"/>
              </a:rPr>
              <a:t>I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nternet: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 smtClean="0"/>
              <a:t>Zamlovecky</a:t>
            </a:r>
            <a:r>
              <a:rPr lang="cs-CZ" sz="1600" dirty="0"/>
              <a:t>.  [online]. </a:t>
            </a:r>
            <a:r>
              <a:rPr lang="cs-CZ" sz="1600" dirty="0" smtClean="0"/>
              <a:t>[</a:t>
            </a:r>
            <a:r>
              <a:rPr lang="cs-CZ" sz="1600" dirty="0"/>
              <a:t>cit. 2013-05-03]. Dostupné z: </a:t>
            </a:r>
            <a:r>
              <a:rPr lang="en-US" sz="1600" dirty="0" smtClean="0"/>
              <a:t>&lt;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www.penzionumachu.cz/userFiles/zamlovecky.jpg</a:t>
            </a:r>
            <a:r>
              <a:rPr lang="en-US" sz="1600" dirty="0" smtClean="0"/>
              <a:t>?&gt;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Koh-i-noor-cb12-tuzka-guma-briza_denik-380.  [online]. </a:t>
            </a:r>
            <a:r>
              <a:rPr lang="cs-CZ" sz="1600" dirty="0" smtClean="0"/>
              <a:t>[</a:t>
            </a:r>
            <a:r>
              <a:rPr lang="cs-CZ" sz="1600" dirty="0"/>
              <a:t>cit. 2013-05-03]. Dostupné z: </a:t>
            </a:r>
            <a:r>
              <a:rPr lang="en-US" sz="1600" dirty="0" smtClean="0"/>
              <a:t>&lt;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g.denik.cz/5/86/koh-i-noor-cb12-tuzka-guma-briza_denik-380.jpg</a:t>
            </a:r>
            <a:r>
              <a:rPr lang="en-US" sz="1600" dirty="0" smtClean="0"/>
              <a:t>&gt;</a:t>
            </a:r>
            <a:endParaRPr lang="cs-CZ" sz="16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00027_01.  [online]. </a:t>
            </a:r>
            <a:r>
              <a:rPr lang="cs-CZ" sz="1600" dirty="0" smtClean="0"/>
              <a:t>[</a:t>
            </a:r>
            <a:r>
              <a:rPr lang="cs-CZ" sz="1600" dirty="0"/>
              <a:t>cit. 2013-05-03]. Dostupné z: </a:t>
            </a:r>
            <a:r>
              <a:rPr lang="en-US" sz="1600" dirty="0" smtClean="0"/>
              <a:t>&lt;</a:t>
            </a:r>
            <a:r>
              <a:rPr lang="cs-CZ" sz="1600" dirty="0" smtClean="0"/>
              <a:t>http</a:t>
            </a:r>
            <a:r>
              <a:rPr lang="cs-CZ" sz="1600" dirty="0"/>
              <a:t>://www.pruvodce.com/_</a:t>
            </a:r>
            <a:r>
              <a:rPr lang="cs-CZ" sz="1600" dirty="0" smtClean="0"/>
              <a:t>pictures/00027_01.jpg</a:t>
            </a:r>
            <a:r>
              <a:rPr lang="en-US" sz="1600" dirty="0" smtClean="0"/>
              <a:t>&gt;</a:t>
            </a:r>
            <a:endParaRPr lang="cs-CZ" sz="16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00027_04.  [online]. </a:t>
            </a:r>
            <a:r>
              <a:rPr lang="cs-CZ" sz="1600" dirty="0" smtClean="0"/>
              <a:t>[</a:t>
            </a:r>
            <a:r>
              <a:rPr lang="cs-CZ" sz="1600" dirty="0"/>
              <a:t>cit. 2013-05-03]. Dostupné z: </a:t>
            </a:r>
            <a:r>
              <a:rPr lang="en-US" sz="1600" dirty="0" smtClean="0"/>
              <a:t>&lt;</a:t>
            </a:r>
            <a:r>
              <a:rPr lang="cs-CZ" sz="1600" dirty="0" smtClean="0"/>
              <a:t>http</a:t>
            </a:r>
            <a:r>
              <a:rPr lang="cs-CZ" sz="1600" dirty="0"/>
              <a:t>://www.pruvodce.com/_</a:t>
            </a:r>
            <a:r>
              <a:rPr lang="cs-CZ" sz="1600" dirty="0" smtClean="0"/>
              <a:t>pictures/p/00027_04.jpg</a:t>
            </a:r>
            <a:r>
              <a:rPr lang="en-US" sz="1600" dirty="0" smtClean="0"/>
              <a:t>&gt;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Janohrad3.  [online]. </a:t>
            </a:r>
            <a:r>
              <a:rPr lang="cs-CZ" sz="1600" dirty="0" smtClean="0"/>
              <a:t>[</a:t>
            </a:r>
            <a:r>
              <a:rPr lang="cs-CZ" sz="1600" dirty="0"/>
              <a:t>cit. 2013-05-03]. Dostupné z: </a:t>
            </a:r>
            <a:r>
              <a:rPr lang="en-US" sz="1600" dirty="0" smtClean="0"/>
              <a:t>&lt;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www.lednicko-valticky-areal.cz/fotky/januvhrad/janohrad3.jpg</a:t>
            </a:r>
            <a:r>
              <a:rPr lang="en-US" sz="1600" dirty="0" smtClean="0"/>
              <a:t>&gt;</a:t>
            </a:r>
            <a:endParaRPr lang="cs-CZ" sz="16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Aab95552ca_31267385_o2.  [online]. </a:t>
            </a:r>
            <a:r>
              <a:rPr lang="cs-CZ" sz="1600" dirty="0" smtClean="0"/>
              <a:t>[</a:t>
            </a:r>
            <a:r>
              <a:rPr lang="cs-CZ" sz="1600" dirty="0"/>
              <a:t>cit. 2013-05-03]. Dostupné z: </a:t>
            </a:r>
            <a:r>
              <a:rPr lang="en-US" sz="1600" dirty="0" smtClean="0"/>
              <a:t>&lt;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nd01.jxs.cz/072/914/aab95552ca_31267385_o2.jpg</a:t>
            </a:r>
            <a:r>
              <a:rPr lang="en-US" sz="1600" dirty="0" smtClean="0"/>
              <a:t>&gt;</a:t>
            </a: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182587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300" y="1561"/>
            <a:ext cx="8890000" cy="229471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9" name="Obrázek 8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000" y="2492159"/>
            <a:ext cx="8890000" cy="4580179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10" name="TextovéPole 9"/>
          <p:cNvSpPr txBox="1"/>
          <p:nvPr/>
        </p:nvSpPr>
        <p:spPr>
          <a:xfrm>
            <a:off x="1016000" y="446062"/>
            <a:ext cx="6658745" cy="938719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cs-CZ" sz="5500" smtClean="0">
                <a:solidFill>
                  <a:srgbClr val="FFFFFF"/>
                </a:solidFill>
                <a:latin typeface="Arial - 73"/>
              </a:rPr>
              <a:t>Použité zdroje</a:t>
            </a:r>
            <a:endParaRPr lang="cs-CZ" sz="5500">
              <a:solidFill>
                <a:srgbClr val="FFFFFF"/>
              </a:solidFill>
              <a:latin typeface="Arial - 73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3984" y="2643201"/>
            <a:ext cx="8177583" cy="830997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Literatura: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>
                <a:solidFill>
                  <a:srgbClr val="000000"/>
                </a:solidFill>
                <a:latin typeface="Arial - 15"/>
              </a:rPr>
              <a:t>Bellan</a:t>
            </a:r>
            <a:r>
              <a:rPr lang="cs-CZ" sz="1600" dirty="0">
                <a:solidFill>
                  <a:srgbClr val="000000"/>
                </a:solidFill>
                <a:latin typeface="Arial - 15"/>
              </a:rPr>
              <a:t> </a:t>
            </a:r>
            <a:r>
              <a:rPr lang="cs-CZ" sz="1600" dirty="0" err="1">
                <a:solidFill>
                  <a:srgbClr val="000000"/>
                </a:solidFill>
                <a:latin typeface="Arial - 15"/>
              </a:rPr>
              <a:t>Stano</a:t>
            </a:r>
            <a:r>
              <a:rPr lang="cs-CZ" sz="1600" dirty="0">
                <a:solidFill>
                  <a:srgbClr val="000000"/>
                </a:solidFill>
                <a:latin typeface="Arial - 15"/>
              </a:rPr>
              <a:t>. </a:t>
            </a:r>
            <a:r>
              <a:rPr lang="cs-CZ" sz="1600" i="1" dirty="0">
                <a:solidFill>
                  <a:srgbClr val="000000"/>
                </a:solidFill>
                <a:latin typeface="Arial - 15"/>
              </a:rPr>
              <a:t>Lednice archa parku – encyklopedie stylů.</a:t>
            </a:r>
            <a:r>
              <a:rPr lang="cs-CZ" sz="1600" dirty="0">
                <a:solidFill>
                  <a:srgbClr val="000000"/>
                </a:solidFill>
                <a:latin typeface="Arial - 15"/>
              </a:rPr>
              <a:t> 3. vydání. TIC Lednice: obec Lednice, 2008</a:t>
            </a:r>
          </a:p>
        </p:txBody>
      </p:sp>
    </p:spTree>
    <p:extLst>
      <p:ext uri="{BB962C8B-B14F-4D97-AF65-F5344CB8AC3E}">
        <p14:creationId xmlns:p14="http://schemas.microsoft.com/office/powerpoint/2010/main" val="890587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411</TotalTime>
  <Words>447</Words>
  <Application>Microsoft Office PowerPoint</Application>
  <PresentationFormat>Předvádění na obrazovce (4:3)</PresentationFormat>
  <Paragraphs>109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Prezentace aplikace PowerPoint</vt:lpstr>
      <vt:lpstr>Prezentace aplikace PowerPoint</vt:lpstr>
      <vt:lpstr>JANŮV HRAD</vt:lpstr>
      <vt:lpstr>JANŮV HRAD</vt:lpstr>
      <vt:lpstr>JANŮV HRAD</vt:lpstr>
      <vt:lpstr>JANŮV HRAD</vt:lpstr>
      <vt:lpstr>JOSEF HARDTMUTH</vt:lpstr>
      <vt:lpstr>JOSEF HARDTMUTH</vt:lpstr>
      <vt:lpstr>POPIS STAVBY JANOHRADU</vt:lpstr>
      <vt:lpstr>POPIS STAVBY JANOHRADU</vt:lpstr>
      <vt:lpstr>POPIS STAVBY JANOHRADU</vt:lpstr>
      <vt:lpstr>POPIS STAVBY JANOHRADU</vt:lpstr>
      <vt:lpstr>ZAJÍMAVOSTI JANOHRADU</vt:lpstr>
      <vt:lpstr>CO VÍŠ</vt:lpstr>
      <vt:lpstr>CO VÍŠ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Magda</dc:creator>
  <cp:lastModifiedBy>User</cp:lastModifiedBy>
  <cp:revision>35</cp:revision>
  <dcterms:created xsi:type="dcterms:W3CDTF">2013-04-20T16:49:37Z</dcterms:created>
  <dcterms:modified xsi:type="dcterms:W3CDTF">2013-06-04T16:05:56Z</dcterms:modified>
</cp:coreProperties>
</file>